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3F4B"/>
    <a:srgbClr val="1E4D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F4B5-A533-4D3F-B129-EDA02778BB5D}" type="datetimeFigureOut">
              <a:rPr lang="uk-UA" smtClean="0"/>
              <a:t>25.08.2026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9911-9751-4507-A23D-6DA2356F6FC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F4B5-A533-4D3F-B129-EDA02778BB5D}" type="datetimeFigureOut">
              <a:rPr lang="uk-UA" smtClean="0"/>
              <a:t>25.08.2026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9911-9751-4507-A23D-6DA2356F6FC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F4B5-A533-4D3F-B129-EDA02778BB5D}" type="datetimeFigureOut">
              <a:rPr lang="uk-UA" smtClean="0"/>
              <a:t>25.08.2026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9911-9751-4507-A23D-6DA2356F6FC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F4B5-A533-4D3F-B129-EDA02778BB5D}" type="datetimeFigureOut">
              <a:rPr lang="uk-UA" smtClean="0"/>
              <a:t>25.08.2026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9911-9751-4507-A23D-6DA2356F6FC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F4B5-A533-4D3F-B129-EDA02778BB5D}" type="datetimeFigureOut">
              <a:rPr lang="uk-UA" smtClean="0"/>
              <a:t>25.08.2026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9911-9751-4507-A23D-6DA2356F6FC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F4B5-A533-4D3F-B129-EDA02778BB5D}" type="datetimeFigureOut">
              <a:rPr lang="uk-UA" smtClean="0"/>
              <a:t>25.08.2026</a:t>
            </a:fld>
            <a:endParaRPr lang="uk-U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9911-9751-4507-A23D-6DA2356F6FC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F4B5-A533-4D3F-B129-EDA02778BB5D}" type="datetimeFigureOut">
              <a:rPr lang="uk-UA" smtClean="0"/>
              <a:t>25.08.2026</a:t>
            </a:fld>
            <a:endParaRPr lang="uk-U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9911-9751-4507-A23D-6DA2356F6FC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F4B5-A533-4D3F-B129-EDA02778BB5D}" type="datetimeFigureOut">
              <a:rPr lang="uk-UA" smtClean="0"/>
              <a:t>25.08.2026</a:t>
            </a:fld>
            <a:endParaRPr lang="uk-U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9911-9751-4507-A23D-6DA2356F6FC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F4B5-A533-4D3F-B129-EDA02778BB5D}" type="datetimeFigureOut">
              <a:rPr lang="uk-UA" smtClean="0"/>
              <a:t>25.08.2026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9911-9751-4507-A23D-6DA2356F6FC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F4B5-A533-4D3F-B129-EDA02778BB5D}" type="datetimeFigureOut">
              <a:rPr lang="uk-UA" smtClean="0"/>
              <a:t>25.08.2026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9911-9751-4507-A23D-6DA2356F6FC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F4B5-A533-4D3F-B129-EDA02778BB5D}" type="datetimeFigureOut">
              <a:rPr lang="uk-UA" smtClean="0"/>
              <a:t>25.08.2026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9911-9751-4507-A23D-6DA2356F6FC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 hasCustomPrompt="1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F4B5-A533-4D3F-B129-EDA02778BB5D}" type="datetimeFigureOut">
              <a:rPr lang="uk-UA" smtClean="0"/>
              <a:t>25.08.2026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9911-9751-4507-A23D-6DA2356F6FCE}" type="slidenum">
              <a:rPr lang="uk-UA" smtClean="0"/>
              <a:t>‹№›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F4B5-A533-4D3F-B129-EDA02778BB5D}" type="datetimeFigureOut">
              <a:rPr lang="uk-UA" smtClean="0"/>
              <a:t>25.08.2026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9911-9751-4507-A23D-6DA2356F6FC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 hasCustomPrompt="1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 hasCustomPrompt="1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 hasCustomPrompt="1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F4B5-A533-4D3F-B129-EDA02778BB5D}" type="datetimeFigureOut">
              <a:rPr lang="uk-UA" smtClean="0"/>
              <a:t>25.08.2026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9911-9751-4507-A23D-6DA2356F6FC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 hasCustomPrompt="1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 hasCustomPrompt="1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 hasCustomPrompt="1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F4B5-A533-4D3F-B129-EDA02778BB5D}" type="datetimeFigureOut">
              <a:rPr lang="uk-UA" smtClean="0"/>
              <a:t>25.08.2026</a:t>
            </a:fld>
            <a:endParaRPr lang="uk-U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9911-9751-4507-A23D-6DA2356F6FC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anchor="t" anchorCtr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F4B5-A533-4D3F-B129-EDA02778BB5D}" type="datetimeFigureOut">
              <a:rPr lang="uk-UA" smtClean="0"/>
              <a:t>25.08.2026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9911-9751-4507-A23D-6DA2356F6FC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5F4B5-A533-4D3F-B129-EDA02778BB5D}" type="datetimeFigureOut">
              <a:rPr lang="uk-UA" smtClean="0"/>
              <a:t>25.08.2026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9911-9751-4507-A23D-6DA2356F6FCE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>
            <a:fillRect/>
          </a:stretch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>
            <a:fillRect/>
          </a:stretch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>
            <a:fillRect/>
          </a:stretch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>
            <a:fillRect/>
          </a:stretch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505F4B5-A533-4D3F-B129-EDA02778BB5D}" type="datetimeFigureOut">
              <a:rPr lang="uk-UA" smtClean="0"/>
              <a:t>25.08.2026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19911-9751-4507-A23D-6DA2356F6FCE}" type="slidenum">
              <a:rPr lang="uk-UA" smtClean="0"/>
              <a:t>‹№›</a:t>
            </a:fld>
            <a:endParaRPr lang="uk-U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571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999" y="1987801"/>
            <a:ext cx="9144000" cy="2387600"/>
          </a:xfrm>
        </p:spPr>
        <p:txBody>
          <a:bodyPr>
            <a:normAutofit/>
          </a:bodyPr>
          <a:lstStyle/>
          <a:p>
            <a:pPr algn="ctr"/>
            <a:r>
              <a:rPr lang="uk-UA" sz="2400" b="1" i="1" dirty="0">
                <a:solidFill>
                  <a:schemeClr val="tx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ГОЛОВНИЙ МОБІЛЬНИЙ РЯТУВАЛЬНИЙ ЦЕНТР ШВИДКОГО РЕАГУВАННЯ ДЕРЖАВНОЇ СЛУЖБИ УКРАЇНИ З НАДЗВИЧАЙНИХ СИТУАЦІЙ</a:t>
            </a:r>
            <a:endParaRPr lang="uk-UA" sz="2400" i="1" dirty="0">
              <a:solidFill>
                <a:schemeClr val="tx1"/>
              </a:solidFill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681654" y="4596118"/>
            <a:ext cx="9144000" cy="1655762"/>
          </a:xfrm>
          <a:noFill/>
        </p:spPr>
        <p:txBody>
          <a:bodyPr>
            <a:normAutofit fontScale="92500"/>
          </a:bodyPr>
          <a:lstStyle/>
          <a:p>
            <a:pPr algn="ctr"/>
            <a:r>
              <a:rPr lang="uk-UA" sz="2800" b="1" i="1" dirty="0">
                <a:solidFill>
                  <a:schemeClr val="tx1"/>
                </a:solidFill>
                <a:effectLst>
                  <a:outerShdw blurRad="50800" dist="38100" algn="l" rotWithShape="0">
                    <a:schemeClr val="tx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 ІНЖЕНЕРНОГО ЗАБЕЗПЕЧЕННЯ ТА ЛІКВІДАЦІЇ НАСЛІДКІВ НАДЗВИЧАЙНИХ СИТУАЦІЙ</a:t>
            </a:r>
          </a:p>
          <a:p>
            <a:pPr algn="ctr"/>
            <a:r>
              <a:rPr lang="uk-UA" sz="2800" b="1" i="1" dirty="0">
                <a:solidFill>
                  <a:schemeClr val="tx1"/>
                </a:solidFill>
                <a:effectLst>
                  <a:outerShdw blurRad="50800" dist="38100" algn="l" rotWithShape="0">
                    <a:schemeClr val="tx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НАВЧАЛЬНА ГРУПА № 9</a:t>
            </a: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849" y="332039"/>
            <a:ext cx="2566301" cy="23876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3638" y="609601"/>
            <a:ext cx="9404723" cy="1400530"/>
          </a:xfrm>
        </p:spPr>
        <p:txBody>
          <a:bodyPr>
            <a:normAutofit/>
          </a:bodyPr>
          <a:lstStyle/>
          <a:p>
            <a:pPr algn="ctr"/>
            <a:r>
              <a:rPr lang="uk-UA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ТАКТИЧНА ПІДГОТОВКА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103312" y="2052918"/>
            <a:ext cx="10705060" cy="4195481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Розбір завалів та основні правила роботи на гусеничному екскаваторі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SENNEBOGEN 830E</a:t>
            </a:r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904796" y="451044"/>
            <a:ext cx="6093372" cy="556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SENNEBOGEN 830E</a:t>
            </a:r>
            <a:endParaRPr lang="uk-U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123" y="1239455"/>
            <a:ext cx="1117775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SENNEBOGEN 830 E</a:t>
            </a:r>
            <a:r>
              <a:rPr lang="en-US" sz="2000" dirty="0"/>
              <a:t> — </a:t>
            </a:r>
            <a:r>
              <a:rPr lang="uk-UA" sz="2000" dirty="0"/>
              <a:t>це важкий спеціалізований гідравлічний перевантажувач (</a:t>
            </a:r>
            <a:r>
              <a:rPr lang="uk-UA" sz="2000" dirty="0" err="1"/>
              <a:t>матеріалообробний</a:t>
            </a:r>
            <a:r>
              <a:rPr lang="uk-UA" sz="2000" dirty="0"/>
              <a:t> екскаватор), розроблений для швидкого перевалювання, сортування та навантаження великих обсягів матеріалів. Використовується для аварійно-рятувальних робіт</a:t>
            </a:r>
            <a:r>
              <a:rPr lang="uk-UA" sz="2000" b="1" dirty="0"/>
              <a:t>,</a:t>
            </a:r>
            <a:r>
              <a:rPr lang="uk-UA" sz="2000" dirty="0"/>
              <a:t> розборів завалів, демонтажу складних металевих і бетонних конструкцій із застосуванням </a:t>
            </a:r>
            <a:r>
              <a:rPr lang="uk-UA" sz="2000" dirty="0" err="1"/>
              <a:t>гідроножиць</a:t>
            </a:r>
            <a:r>
              <a:rPr lang="uk-UA" sz="2000" dirty="0"/>
              <a:t> чи сортувальних захватів.</a:t>
            </a:r>
          </a:p>
        </p:txBody>
      </p:sp>
      <p:graphicFrame>
        <p:nvGraphicFramePr>
          <p:cNvPr id="4" name="Таблиця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34774"/>
              </p:ext>
            </p:extLst>
          </p:nvPr>
        </p:nvGraphicFramePr>
        <p:xfrm>
          <a:off x="1396587" y="3341694"/>
          <a:ext cx="4191001" cy="278168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191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30138">
                <a:tc>
                  <a:txBody>
                    <a:bodyPr/>
                    <a:lstStyle/>
                    <a:p>
                      <a:pPr marL="0" marR="0" lvl="0" indent="0" algn="just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uk-UA" altLang="uk-UA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Склад виробу (комплектність)</a:t>
                      </a:r>
                      <a:endParaRPr lang="uk-UA" sz="16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1.Кабіна водія.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2.Шасі.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3.Висувні опори.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4.Механізм повороту.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5.Колінчаста телескопічна стріла.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6.Механізм підйому стріли.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7.Висувний кошик.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8.Пульт керування підйомного механізму.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uk-UA" sz="160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668" marR="67668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32D057-CC72-49D0-B8E1-091C96CFE5D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665" y="2995282"/>
            <a:ext cx="3384119" cy="3041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я 3">
            <a:extLst>
              <a:ext uri="{FF2B5EF4-FFF2-40B4-BE49-F238E27FC236}">
                <a16:creationId xmlns:a16="http://schemas.microsoft.com/office/drawing/2014/main" id="{1EA7DBE4-E69F-4BBE-A192-F4216DDD5E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863668"/>
              </p:ext>
            </p:extLst>
          </p:nvPr>
        </p:nvGraphicFramePr>
        <p:xfrm>
          <a:off x="6698574" y="1048995"/>
          <a:ext cx="5493426" cy="5635530"/>
        </p:xfrm>
        <a:graphic>
          <a:graphicData uri="http://schemas.openxmlformats.org/drawingml/2006/table">
            <a:tbl>
              <a:tblPr/>
              <a:tblGrid>
                <a:gridCol w="2746713">
                  <a:extLst>
                    <a:ext uri="{9D8B030D-6E8A-4147-A177-3AD203B41FA5}">
                      <a16:colId xmlns:a16="http://schemas.microsoft.com/office/drawing/2014/main" val="820624939"/>
                    </a:ext>
                  </a:extLst>
                </a:gridCol>
                <a:gridCol w="2746713">
                  <a:extLst>
                    <a:ext uri="{9D8B030D-6E8A-4147-A177-3AD203B41FA5}">
                      <a16:colId xmlns:a16="http://schemas.microsoft.com/office/drawing/2014/main" val="837770874"/>
                    </a:ext>
                  </a:extLst>
                </a:gridCol>
              </a:tblGrid>
              <a:tr h="737863">
                <a:tc>
                  <a:txBody>
                    <a:bodyPr/>
                    <a:lstStyle/>
                    <a:p>
                      <a:r>
                        <a:rPr lang="uk-UA" b="1">
                          <a:effectLst/>
                          <a:latin typeface="Google Sans Text"/>
                        </a:rPr>
                        <a:t>Параметр</a:t>
                      </a:r>
                      <a:endParaRPr lang="uk-UA"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b="1">
                          <a:effectLst/>
                          <a:latin typeface="Google Sans Text"/>
                        </a:rPr>
                        <a:t>Значення</a:t>
                      </a:r>
                      <a:endParaRPr lang="uk-UA"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023462"/>
                  </a:ext>
                </a:extLst>
              </a:tr>
              <a:tr h="831210">
                <a:tc>
                  <a:txBody>
                    <a:bodyPr/>
                    <a:lstStyle/>
                    <a:p>
                      <a:r>
                        <a:rPr lang="uk-UA" b="1" dirty="0">
                          <a:effectLst/>
                          <a:latin typeface="Google Sans Text"/>
                        </a:rPr>
                        <a:t>Робоча вага</a:t>
                      </a:r>
                      <a:endParaRPr lang="uk-UA" dirty="0"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effectLst/>
                          <a:latin typeface="Google Sans Text"/>
                        </a:rPr>
                        <a:t>38,5 тон</a:t>
                      </a: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861281"/>
                  </a:ext>
                </a:extLst>
              </a:tr>
              <a:tr h="1248692">
                <a:tc>
                  <a:txBody>
                    <a:bodyPr/>
                    <a:lstStyle/>
                    <a:p>
                      <a:r>
                        <a:rPr lang="uk-UA" b="1">
                          <a:effectLst/>
                          <a:latin typeface="Google Sans Text"/>
                        </a:rPr>
                        <a:t>Потужність двигуна</a:t>
                      </a:r>
                      <a:endParaRPr lang="uk-UA"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>
                          <a:effectLst/>
                          <a:latin typeface="Google Sans Text"/>
                        </a:rPr>
                        <a:t>~168 кВт / 228 </a:t>
                      </a:r>
                      <a:r>
                        <a:rPr lang="uk-UA" dirty="0" err="1">
                          <a:effectLst/>
                          <a:latin typeface="Google Sans Text"/>
                        </a:rPr>
                        <a:t>к.с</a:t>
                      </a:r>
                      <a:r>
                        <a:rPr lang="uk-UA" dirty="0">
                          <a:effectLst/>
                          <a:latin typeface="Google Sans Text"/>
                        </a:rPr>
                        <a:t>. </a:t>
                      </a:r>
                      <a:r>
                        <a:rPr lang="uk-UA" i="1" dirty="0">
                          <a:effectLst/>
                          <a:latin typeface="Google Sans Text"/>
                        </a:rPr>
                        <a:t>(дизельний </a:t>
                      </a:r>
                      <a:r>
                        <a:rPr lang="en-US" i="1" dirty="0">
                          <a:effectLst/>
                          <a:latin typeface="Google Sans Text"/>
                        </a:rPr>
                        <a:t>Cummins Stage V / Tier 4)</a:t>
                      </a:r>
                      <a:endParaRPr lang="uk-UA" dirty="0"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70588"/>
                  </a:ext>
                </a:extLst>
              </a:tr>
              <a:tr h="737863">
                <a:tc>
                  <a:txBody>
                    <a:bodyPr/>
                    <a:lstStyle/>
                    <a:p>
                      <a:r>
                        <a:rPr lang="uk-UA" b="1">
                          <a:effectLst/>
                          <a:latin typeface="Google Sans Text"/>
                        </a:rPr>
                        <a:t>Максимальний виліт стріли</a:t>
                      </a:r>
                      <a:endParaRPr lang="uk-UA"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>
                          <a:effectLst/>
                          <a:latin typeface="Google Sans Text"/>
                        </a:rPr>
                        <a:t>До 17 метрів</a:t>
                      </a: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6439079"/>
                  </a:ext>
                </a:extLst>
              </a:tr>
              <a:tr h="831210">
                <a:tc>
                  <a:txBody>
                    <a:bodyPr/>
                    <a:lstStyle/>
                    <a:p>
                      <a:r>
                        <a:rPr lang="uk-UA" b="1">
                          <a:effectLst/>
                          <a:latin typeface="Google Sans Text"/>
                        </a:rPr>
                        <a:t>Вантажопідйомність</a:t>
                      </a:r>
                      <a:endParaRPr lang="uk-UA"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>
                          <a:effectLst/>
                          <a:latin typeface="Google Sans Text"/>
                        </a:rPr>
                        <a:t>До 4,3–4,5 т на максимальному вильоті</a:t>
                      </a: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8145346"/>
                  </a:ext>
                </a:extLst>
              </a:tr>
              <a:tr h="1248692">
                <a:tc>
                  <a:txBody>
                    <a:bodyPr/>
                    <a:lstStyle/>
                    <a:p>
                      <a:r>
                        <a:rPr lang="uk-UA" b="1">
                          <a:effectLst/>
                          <a:latin typeface="Google Sans Text"/>
                        </a:rPr>
                        <a:t>Кабіна (</a:t>
                      </a:r>
                      <a:r>
                        <a:rPr lang="en-US" b="1">
                          <a:effectLst/>
                          <a:latin typeface="Google Sans Text"/>
                        </a:rPr>
                        <a:t>Maxcab)</a:t>
                      </a:r>
                      <a:endParaRPr lang="en-US"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>
                          <a:effectLst/>
                          <a:latin typeface="Google Sans Text"/>
                        </a:rPr>
                        <a:t>Гідравлічно</a:t>
                      </a:r>
                      <a:r>
                        <a:rPr lang="ru-RU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ru-RU" dirty="0" err="1">
                          <a:effectLst/>
                          <a:latin typeface="Google Sans Text"/>
                        </a:rPr>
                        <a:t>підйомна</a:t>
                      </a:r>
                      <a:r>
                        <a:rPr lang="ru-RU" dirty="0">
                          <a:effectLst/>
                          <a:latin typeface="Google Sans Text"/>
                        </a:rPr>
                        <a:t> (</a:t>
                      </a:r>
                      <a:r>
                        <a:rPr lang="ru-RU" dirty="0" err="1">
                          <a:effectLst/>
                          <a:latin typeface="Google Sans Text"/>
                        </a:rPr>
                        <a:t>підйом</a:t>
                      </a:r>
                      <a:r>
                        <a:rPr lang="ru-RU" dirty="0">
                          <a:effectLst/>
                          <a:latin typeface="Google Sans Text"/>
                        </a:rPr>
                        <a:t> очей оператора до ~5,5–6 м для </a:t>
                      </a:r>
                      <a:r>
                        <a:rPr lang="ru-RU" dirty="0" err="1">
                          <a:effectLst/>
                          <a:latin typeface="Google Sans Text"/>
                        </a:rPr>
                        <a:t>огляду</a:t>
                      </a:r>
                      <a:r>
                        <a:rPr lang="ru-RU" dirty="0">
                          <a:effectLst/>
                          <a:latin typeface="Google Sans Text"/>
                        </a:rPr>
                        <a:t> у </a:t>
                      </a:r>
                      <a:r>
                        <a:rPr lang="ru-RU" dirty="0" err="1">
                          <a:effectLst/>
                          <a:latin typeface="Google Sans Text"/>
                        </a:rPr>
                        <a:t>вантажівки</a:t>
                      </a:r>
                      <a:r>
                        <a:rPr lang="ru-RU" dirty="0">
                          <a:effectLst/>
                          <a:latin typeface="Google Sans Text"/>
                        </a:rPr>
                        <a:t>/</a:t>
                      </a:r>
                      <a:r>
                        <a:rPr lang="ru-RU" dirty="0" err="1">
                          <a:effectLst/>
                          <a:latin typeface="Google Sans Text"/>
                        </a:rPr>
                        <a:t>вагони</a:t>
                      </a:r>
                      <a:r>
                        <a:rPr lang="ru-RU" dirty="0">
                          <a:effectLst/>
                          <a:latin typeface="Google Sans Text"/>
                        </a:rPr>
                        <a:t>)</a:t>
                      </a:r>
                    </a:p>
                  </a:txBody>
                  <a:tcPr marT="60960" marB="6096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2062105"/>
                  </a:ext>
                </a:extLst>
              </a:tr>
            </a:tbl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2C208827-0882-4C90-A80B-27FC096ED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0497" y="402664"/>
            <a:ext cx="524150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 технічні характеристики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CF970D9-8946-4C82-A7D1-2E64EC15ACB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94" y="78789"/>
            <a:ext cx="5560306" cy="67004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94138" y="520262"/>
            <a:ext cx="9932276" cy="5728137"/>
          </a:xfrm>
        </p:spPr>
        <p:txBody>
          <a:bodyPr>
            <a:normAutofit fontScale="85000" lnSpcReduction="20000"/>
          </a:bodyPr>
          <a:lstStyle/>
          <a:p>
            <a:r>
              <a:rPr lang="uk-UA" b="1" dirty="0"/>
              <a:t>Підготовка робочого місця та позиціонування:</a:t>
            </a:r>
            <a:endParaRPr lang="uk-UA" dirty="0"/>
          </a:p>
          <a:p>
            <a:pPr lvl="1"/>
            <a:r>
              <a:rPr lang="uk-UA" dirty="0"/>
              <a:t>Розміщення машини на твердому, рівному майданчику.</a:t>
            </a:r>
          </a:p>
          <a:p>
            <a:pPr lvl="1"/>
            <a:r>
              <a:rPr lang="uk-UA" dirty="0"/>
              <a:t>Перевірка відсутності сторонніх осіб та перешкод у зоні повороту поворотної платформи та стріли.</a:t>
            </a:r>
          </a:p>
          <a:p>
            <a:r>
              <a:rPr lang="uk-UA" b="1" dirty="0"/>
              <a:t>Алгоритм керування та техніка виконання робіт</a:t>
            </a:r>
          </a:p>
          <a:p>
            <a:r>
              <a:rPr lang="uk-UA" b="1" dirty="0"/>
              <a:t>Запуск та налаштування кабіни:</a:t>
            </a:r>
            <a:endParaRPr lang="uk-UA" dirty="0"/>
          </a:p>
          <a:p>
            <a:pPr lvl="1"/>
            <a:r>
              <a:rPr lang="uk-UA" dirty="0"/>
              <a:t>Запуск двигуна та прогрів гідравлічної системи до робочої температури.</a:t>
            </a:r>
          </a:p>
          <a:p>
            <a:pPr lvl="1"/>
            <a:r>
              <a:rPr lang="uk-UA" dirty="0"/>
              <a:t>Налаштування висоти та кута нахилу кабіни </a:t>
            </a:r>
            <a:r>
              <a:rPr lang="en-US" b="1" dirty="0" err="1"/>
              <a:t>Maxcab</a:t>
            </a:r>
            <a:r>
              <a:rPr lang="en-US" dirty="0"/>
              <a:t> </a:t>
            </a:r>
            <a:r>
              <a:rPr lang="uk-UA" dirty="0"/>
              <a:t>за допомогою гідравлічного підйомника для забезпечення оптимального огляду зони завантаження (вагона, бункера, самоскида).</a:t>
            </a:r>
          </a:p>
          <a:p>
            <a:r>
              <a:rPr lang="uk-UA" b="1" dirty="0"/>
              <a:t>Процес перевалки та навантаження:</a:t>
            </a:r>
            <a:endParaRPr lang="uk-UA" dirty="0"/>
          </a:p>
          <a:p>
            <a:pPr lvl="1"/>
            <a:r>
              <a:rPr lang="uk-UA" b="1" dirty="0"/>
              <a:t>Подача стріли та захоплення:</a:t>
            </a:r>
            <a:r>
              <a:rPr lang="uk-UA" dirty="0"/>
              <a:t> Плавне підведення стріли й рукояті до матеріалу; закриття грейфера або активація електромагніту.</a:t>
            </a:r>
          </a:p>
          <a:p>
            <a:pPr lvl="1"/>
            <a:r>
              <a:rPr lang="uk-UA" b="1" dirty="0"/>
              <a:t>Підйом та поворот:</a:t>
            </a:r>
            <a:r>
              <a:rPr lang="uk-UA" dirty="0"/>
              <a:t> Одночасний підйом рукояті та поворот поворотної платформи в сторону транспорту або приймального бункера. </a:t>
            </a:r>
            <a:r>
              <a:rPr lang="uk-UA" i="1" dirty="0"/>
              <a:t>Увага: уникнення різких </a:t>
            </a:r>
            <a:r>
              <a:rPr lang="uk-UA" i="1" dirty="0" err="1"/>
              <a:t>гальмувань</a:t>
            </a:r>
            <a:r>
              <a:rPr lang="uk-UA" i="1" dirty="0"/>
              <a:t> для запобігання розгойдуванню вантажу.</a:t>
            </a:r>
            <a:endParaRPr lang="uk-UA" dirty="0"/>
          </a:p>
          <a:p>
            <a:pPr lvl="1"/>
            <a:r>
              <a:rPr lang="uk-UA" b="1" dirty="0"/>
              <a:t>Розвантаження:</a:t>
            </a:r>
            <a:r>
              <a:rPr lang="uk-UA" dirty="0"/>
              <a:t> Розкриття грейфера або відключення живлення магніту.</a:t>
            </a:r>
          </a:p>
          <a:p>
            <a:pPr lvl="1"/>
            <a:r>
              <a:rPr lang="uk-UA" b="1" dirty="0"/>
              <a:t>Робота з різними матеріалами:</a:t>
            </a:r>
            <a:endParaRPr lang="uk-UA" dirty="0"/>
          </a:p>
          <a:p>
            <a:pPr lvl="2"/>
            <a:r>
              <a:rPr lang="uk-UA" i="1" dirty="0"/>
              <a:t>Брухт:</a:t>
            </a:r>
            <a:r>
              <a:rPr lang="uk-UA" dirty="0"/>
              <a:t> Використання </a:t>
            </a:r>
            <a:r>
              <a:rPr lang="uk-UA" dirty="0" err="1"/>
              <a:t>багатощелепового</a:t>
            </a:r>
            <a:r>
              <a:rPr lang="uk-UA" dirty="0"/>
              <a:t> грейфера або вантажопідйомного електромагніту.</a:t>
            </a:r>
          </a:p>
          <a:p>
            <a:pPr lvl="2"/>
            <a:r>
              <a:rPr lang="uk-UA" i="1" dirty="0"/>
              <a:t>Сипучі вантажі:</a:t>
            </a:r>
            <a:r>
              <a:rPr lang="uk-UA" dirty="0"/>
              <a:t> Використання </a:t>
            </a:r>
            <a:r>
              <a:rPr lang="uk-UA" dirty="0" err="1"/>
              <a:t>двохщелепового</a:t>
            </a:r>
            <a:r>
              <a:rPr lang="uk-UA" dirty="0"/>
              <a:t> грейфера великої місткості.</a:t>
            </a:r>
          </a:p>
          <a:p>
            <a:pPr lvl="2"/>
            <a:r>
              <a:rPr lang="uk-UA" i="1" dirty="0"/>
              <a:t>Ліс:</a:t>
            </a:r>
            <a:r>
              <a:rPr lang="uk-UA" dirty="0"/>
              <a:t> Використання спеціалізованого кліщового захвату з можливістю ротації на 360°.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35754" y="239883"/>
            <a:ext cx="9806426" cy="6145151"/>
          </a:xfrm>
        </p:spPr>
        <p:txBody>
          <a:bodyPr>
            <a:norm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53A42C5-5F9D-44D2-9229-D667B771248E}"/>
              </a:ext>
            </a:extLst>
          </p:cNvPr>
          <p:cNvSpPr/>
          <p:nvPr/>
        </p:nvSpPr>
        <p:spPr>
          <a:xfrm>
            <a:off x="1007706" y="911506"/>
            <a:ext cx="104876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/>
              <a:t>Заходи безпеки під час експлуатації</a:t>
            </a:r>
          </a:p>
          <a:p>
            <a:r>
              <a:rPr lang="uk-UA" b="1" dirty="0"/>
              <a:t>Контроль вантажопідйомності:</a:t>
            </a:r>
            <a:r>
              <a:rPr lang="uk-UA" dirty="0"/>
              <a:t> Заборонено перевищувати значення вантажної діаграми залежно від вильоту стріли.</a:t>
            </a:r>
          </a:p>
          <a:p>
            <a:r>
              <a:rPr lang="uk-UA" b="1" dirty="0"/>
              <a:t>Безпечна зона:</a:t>
            </a:r>
            <a:r>
              <a:rPr lang="uk-UA" dirty="0"/>
              <a:t> Заборонено знаходження людей під піднятою стрілою або в радіусі повороту машини.</a:t>
            </a:r>
          </a:p>
          <a:p>
            <a:r>
              <a:rPr lang="uk-UA" b="1" dirty="0"/>
              <a:t>Пересування:</a:t>
            </a:r>
            <a:r>
              <a:rPr lang="uk-UA" dirty="0"/>
              <a:t> Під час переміщення майданчиком стріла має бути складена та опущена у транспортне положення, кабіна — опущена у нижнє положення.</a:t>
            </a:r>
          </a:p>
          <a:p>
            <a:r>
              <a:rPr lang="uk-UA" b="1" dirty="0"/>
              <a:t>Завершення роботи:</a:t>
            </a:r>
            <a:r>
              <a:rPr lang="uk-UA" dirty="0"/>
              <a:t> Опускання кабіни в крайнє нижнє положення, опускання навісного обладнання на землю, зупинка двигуна після 3–5 хвилин роботи на холостому ходу (для охолодження турбіни).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Іон">
  <a:themeElements>
    <a:clrScheme name="І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І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І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116</TotalTime>
  <Words>456</Words>
  <Application>Microsoft Office PowerPoint</Application>
  <PresentationFormat>Широкий екран</PresentationFormat>
  <Paragraphs>51</Paragraphs>
  <Slides>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6</vt:i4>
      </vt:variant>
    </vt:vector>
  </HeadingPairs>
  <TitlesOfParts>
    <vt:vector size="13" baseType="lpstr">
      <vt:lpstr>Arial</vt:lpstr>
      <vt:lpstr>Calibri</vt:lpstr>
      <vt:lpstr>Century Gothic</vt:lpstr>
      <vt:lpstr>Google Sans Text</vt:lpstr>
      <vt:lpstr>Times New Roman</vt:lpstr>
      <vt:lpstr>Wingdings 3</vt:lpstr>
      <vt:lpstr>Іон</vt:lpstr>
      <vt:lpstr>ГОЛОВНИЙ МОБІЛЬНИЙ РЯТУВАЛЬНИЙ ЦЕНТР ШВИДКОГО РЕАГУВАННЯ ДЕРЖАВНОЇ СЛУЖБИ УКРАЇНИ З НАДЗВИЧАЙНИХ СИТУАЦІЙ</vt:lpstr>
      <vt:lpstr>ТАКТИЧНА ПІДГОТОВКА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МОБІЛЬНИЙ РЯТУВАЛЬНИЙ ЦЕНТР ШВИДКОГО РЕАГУВАННЯ  ДЕРЖАВНОЇ СЛУЖБИ УКРАЇНИ З НАДЗВИЧАЙНИХ СИТУАЦІЙ</dc:title>
  <dc:creator>Микола Золотоніг</dc:creator>
  <cp:lastModifiedBy>Volodymyr</cp:lastModifiedBy>
  <cp:revision>14</cp:revision>
  <dcterms:created xsi:type="dcterms:W3CDTF">2023-06-13T06:28:00Z</dcterms:created>
  <dcterms:modified xsi:type="dcterms:W3CDTF">2026-08-25T11:04:21Z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DAED6DC6975E4BDAAEDDF6665CB9792F_12</vt:lpwstr>
  </property>
  <property fmtid="{D5CDD505-2E9C-101B-9397-08002B2CF9AE}" pid="3" name="KSOProductBuildVer">
    <vt:lpwstr>1049-12.2.0.21931</vt:lpwstr>
  </property>
</Properties>
</file>