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3"/>
    <p:sldId id="257" r:id="rId4"/>
    <p:sldId id="271" r:id="rId5"/>
    <p:sldId id="275" r:id="rId6"/>
    <p:sldId id="276" r:id="rId7"/>
    <p:sldId id="277" r:id="rId8"/>
    <p:sldId id="278" r:id="rId9"/>
    <p:sldId id="279" r:id="rId11"/>
    <p:sldId id="280" r:id="rId12"/>
    <p:sldId id="281" r:id="rId13"/>
    <p:sldId id="28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72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652B2-8C6E-419B-8E93-813F678ADC08}" type="datetimeFigureOut">
              <a:rPr lang="ru-RU" smtClean="0"/>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6DC3D-C717-495C-B489-C044A339A551}"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мещающий образ слайда 1"/>
          <p:cNvSpPr>
            <a:spLocks noGrp="1"/>
          </p:cNvSpPr>
          <p:nvPr>
            <p:ph type="sldImg" idx="2"/>
          </p:nvPr>
        </p:nvSpPr>
        <p:spPr/>
      </p:sp>
      <p:sp>
        <p:nvSpPr>
          <p:cNvPr id="3" name="Замещающий текст 2"/>
          <p:cNvSpPr>
            <a:spLocks noGrp="1"/>
          </p:cNvSpPr>
          <p:nvPr>
            <p:ph type="body" idx="3"/>
          </p:nvPr>
        </p:nvSpPr>
        <p:spPr/>
        <p:txBody>
          <a:bodyPr/>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hasCustomPrompt="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3" y="4732865"/>
            <a:ext cx="99060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hasCustomPrompt="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hasCustomPrompt="1"/>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endParaRPr lang="uk-UA"/>
          </a:p>
        </p:txBody>
      </p:sp>
      <p:sp>
        <p:nvSpPr>
          <p:cNvPr id="5" name="Date Placeholder 4"/>
          <p:cNvSpPr>
            <a:spLocks noGrp="1"/>
          </p:cNvSpPr>
          <p:nvPr>
            <p:ph type="dt" sz="half" idx="10"/>
          </p:nvPr>
        </p:nvSpPr>
        <p:spPr/>
        <p:txBody>
          <a:bodyPr/>
          <a:lstStyle/>
          <a:p>
            <a:fld id="{B61BEF0D-F0BB-DE4B-95CE-6DB70DBA9567}"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2" y="609601"/>
            <a:ext cx="9905999" cy="3124199"/>
          </a:xfrm>
        </p:spPr>
        <p:txBody>
          <a:bodyPr anchor="ctr">
            <a:normAutofit/>
          </a:bodyPr>
          <a:lstStyle>
            <a:lvl1pPr algn="l">
              <a:defRPr sz="3200" b="0" cap="all"/>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hasCustomPrompt="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endParaRPr lang="uk-UA"/>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endParaRPr lang="en-US" sz="8000" dirty="0">
              <a:solidFill>
                <a:schemeClr val="accent1"/>
              </a:solidFill>
            </a:endParaRP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endParaRPr lang="en-US" sz="8000" dirty="0">
              <a:solidFill>
                <a:schemeClr val="accent1"/>
              </a:solidFill>
            </a:endParaRPr>
          </a:p>
        </p:txBody>
      </p:sp>
      <p:sp>
        <p:nvSpPr>
          <p:cNvPr id="2" name="Title 1"/>
          <p:cNvSpPr>
            <a:spLocks noGrp="1"/>
          </p:cNvSpPr>
          <p:nvPr>
            <p:ph type="title" hasCustomPrompt="1"/>
          </p:nvPr>
        </p:nvSpPr>
        <p:spPr>
          <a:xfrm>
            <a:off x="1446213" y="609601"/>
            <a:ext cx="9296398" cy="2743199"/>
          </a:xfrm>
        </p:spPr>
        <p:txBody>
          <a:bodyPr anchor="ctr">
            <a:normAutofit/>
          </a:bodyPr>
          <a:lstStyle>
            <a:lvl1pPr algn="l">
              <a:defRPr sz="3200" b="0" cap="all">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hasCustomPrompt="1"/>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endParaRPr lang="uk-UA"/>
          </a:p>
        </p:txBody>
      </p:sp>
      <p:sp>
        <p:nvSpPr>
          <p:cNvPr id="3" name="Text Placeholder 2"/>
          <p:cNvSpPr>
            <a:spLocks noGrp="1"/>
          </p:cNvSpPr>
          <p:nvPr>
            <p:ph type="body" idx="1" hasCustomPrompt="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endParaRPr lang="uk-UA"/>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2" y="3308581"/>
            <a:ext cx="9906000" cy="1468800"/>
          </a:xfrm>
        </p:spPr>
        <p:txBody>
          <a:bodyPr anchor="b">
            <a:normAutofit/>
          </a:bodyPr>
          <a:lstStyle>
            <a:lvl1pPr algn="l">
              <a:defRPr sz="3200" b="0" cap="all"/>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hasCustomPrompt="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endParaRPr lang="uk-UA"/>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endParaRPr lang="en-US" sz="8000" dirty="0">
              <a:solidFill>
                <a:schemeClr val="accent1"/>
              </a:solidFill>
            </a:endParaRP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endParaRPr lang="en-US" sz="8000" dirty="0">
              <a:solidFill>
                <a:schemeClr val="accent1"/>
              </a:solidFill>
            </a:endParaRPr>
          </a:p>
        </p:txBody>
      </p:sp>
      <p:sp>
        <p:nvSpPr>
          <p:cNvPr id="2" name="Title 1"/>
          <p:cNvSpPr>
            <a:spLocks noGrp="1"/>
          </p:cNvSpPr>
          <p:nvPr>
            <p:ph type="title" hasCustomPrompt="1"/>
          </p:nvPr>
        </p:nvSpPr>
        <p:spPr>
          <a:xfrm>
            <a:off x="1446213" y="609601"/>
            <a:ext cx="9296398" cy="2743199"/>
          </a:xfrm>
        </p:spPr>
        <p:txBody>
          <a:bodyPr anchor="ctr">
            <a:normAutofit/>
          </a:bodyPr>
          <a:lstStyle>
            <a:lvl1pPr algn="l">
              <a:defRPr sz="3200" b="0" cap="all">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hasCustomPrompt="1"/>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uk-UA"/>
              <a:t>Клацніть, щоб відредагувати стилі зразків тексту</a:t>
            </a:r>
            <a:endParaRPr lang="uk-UA"/>
          </a:p>
        </p:txBody>
      </p:sp>
      <p:sp>
        <p:nvSpPr>
          <p:cNvPr id="3" name="Text Placeholder 2"/>
          <p:cNvSpPr>
            <a:spLocks noGrp="1"/>
          </p:cNvSpPr>
          <p:nvPr>
            <p:ph type="body" idx="1" hasCustomPrompt="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endParaRPr lang="uk-UA"/>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uk-UA"/>
              <a:t>Клацніть, щоб редагувати стиль зразка заголовка</a:t>
            </a:r>
            <a:endParaRPr lang="en-US" dirty="0"/>
          </a:p>
        </p:txBody>
      </p:sp>
      <p:sp>
        <p:nvSpPr>
          <p:cNvPr id="10" name="Text Placeholder 9"/>
          <p:cNvSpPr>
            <a:spLocks noGrp="1"/>
          </p:cNvSpPr>
          <p:nvPr>
            <p:ph type="body" sz="quarter" idx="13" hasCustomPrompt="1"/>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uk-UA"/>
              <a:t>Клацніть, щоб відредагувати стилі зразків тексту</a:t>
            </a:r>
            <a:endParaRPr lang="uk-UA"/>
          </a:p>
        </p:txBody>
      </p:sp>
      <p:sp>
        <p:nvSpPr>
          <p:cNvPr id="3" name="Text Placeholder 2"/>
          <p:cNvSpPr>
            <a:spLocks noGrp="1"/>
          </p:cNvSpPr>
          <p:nvPr>
            <p:ph type="body" idx="1" hasCustomPrompt="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endParaRPr lang="uk-UA"/>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141413" y="609600"/>
            <a:ext cx="9905998" cy="1905000"/>
          </a:xfrm>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6898" y="609599"/>
            <a:ext cx="2210514" cy="5181601"/>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hasCustomPrompt="1"/>
          </p:nvPr>
        </p:nvSpPr>
        <p:spPr>
          <a:xfrm>
            <a:off x="1141412" y="609600"/>
            <a:ext cx="7543800" cy="5181600"/>
          </a:xfrm>
        </p:spPr>
        <p:txBody>
          <a:bodyPr vert="eaVert" anchor="t"/>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hasCustomPrompt="1"/>
          </p:nvPr>
        </p:nvSpPr>
        <p:spPr/>
        <p:txBody>
          <a:bodyPr anchor="ct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51013" y="3308581"/>
            <a:ext cx="8686800" cy="1468800"/>
          </a:xfrm>
        </p:spPr>
        <p:txBody>
          <a:bodyPr anchor="b"/>
          <a:lstStyle>
            <a:lvl1pPr algn="r">
              <a:defRPr sz="4000" b="0" cap="all"/>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hasCustomPrompt="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endParaRPr lang="uk-UA"/>
          </a:p>
        </p:txBody>
      </p:sp>
      <p:sp>
        <p:nvSpPr>
          <p:cNvPr id="4" name="Date Placeholder 3"/>
          <p:cNvSpPr>
            <a:spLocks noGrp="1"/>
          </p:cNvSpPr>
          <p:nvPr>
            <p:ph type="dt" sz="half" idx="10"/>
          </p:nvPr>
        </p:nvSpPr>
        <p:spPr/>
        <p:txBody>
          <a:bodyPr/>
          <a:lstStyle/>
          <a:p>
            <a:fld id="{B61BEF0D-F0BB-DE4B-95CE-6DB70DBA956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hasCustomPrompt="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4" name="Content Placeholder 3"/>
          <p:cNvSpPr>
            <a:spLocks noGrp="1"/>
          </p:cNvSpPr>
          <p:nvPr>
            <p:ph sz="half" idx="2" hasCustomPrompt="1"/>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hasCustomPrompt="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endParaRPr lang="uk-UA"/>
          </a:p>
        </p:txBody>
      </p:sp>
      <p:sp>
        <p:nvSpPr>
          <p:cNvPr id="4" name="Content Placeholder 3"/>
          <p:cNvSpPr>
            <a:spLocks noGrp="1"/>
          </p:cNvSpPr>
          <p:nvPr>
            <p:ph sz="half" idx="2" hasCustomPrompt="1"/>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5" name="Text Placeholder 4"/>
          <p:cNvSpPr>
            <a:spLocks noGrp="1"/>
          </p:cNvSpPr>
          <p:nvPr>
            <p:ph type="body" sz="quarter" idx="3" hasCustomPrompt="1"/>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endParaRPr lang="uk-UA"/>
          </a:p>
        </p:txBody>
      </p:sp>
      <p:sp>
        <p:nvSpPr>
          <p:cNvPr id="6" name="Content Placeholder 5"/>
          <p:cNvSpPr>
            <a:spLocks noGrp="1"/>
          </p:cNvSpPr>
          <p:nvPr>
            <p:ph sz="quarter" idx="4" hasCustomPrompt="1"/>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1" y="1600200"/>
            <a:ext cx="3549121" cy="1371600"/>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hasCustomPrompt="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4" name="Text Placeholder 3"/>
          <p:cNvSpPr>
            <a:spLocks noGrp="1"/>
          </p:cNvSpPr>
          <p:nvPr>
            <p:ph type="body" sz="half" idx="2" hasCustomPrompt="1"/>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endParaRPr lang="uk-UA"/>
          </a:p>
        </p:txBody>
      </p:sp>
      <p:sp>
        <p:nvSpPr>
          <p:cNvPr id="5" name="Date Placeholder 4"/>
          <p:cNvSpPr>
            <a:spLocks noGrp="1"/>
          </p:cNvSpPr>
          <p:nvPr>
            <p:ph type="dt" sz="half" idx="10"/>
          </p:nvPr>
        </p:nvSpPr>
        <p:spPr/>
        <p:txBody>
          <a:bodyPr/>
          <a:lstStyle/>
          <a:p>
            <a:fld id="{B61BEF0D-F0BB-DE4B-95CE-6DB70DBA9567}"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1" y="1600200"/>
            <a:ext cx="5334001" cy="1371600"/>
          </a:xfrm>
        </p:spPr>
        <p:txBody>
          <a:bodyPr anchor="b">
            <a:normAutofit/>
          </a:bodyPr>
          <a:lstStyle>
            <a:lvl1pPr algn="l">
              <a:defRPr sz="2800" b="0"/>
            </a:lvl1pPr>
          </a:lstStyle>
          <a:p>
            <a:r>
              <a:rPr lang="uk-UA"/>
              <a:t>Клацніть, щоб редагувати стиль зразка заголовка</a:t>
            </a:r>
            <a:endParaRPr lang="en-US" dirty="0"/>
          </a:p>
        </p:txBody>
      </p:sp>
      <p:sp>
        <p:nvSpPr>
          <p:cNvPr id="14" name="Picture Placeholder 2"/>
          <p:cNvSpPr>
            <a:spLocks noGrp="1" noChangeAspect="1"/>
          </p:cNvSpPr>
          <p:nvPr>
            <p:ph type="pic" idx="1" hasCustomPrompt="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hasCustomPrompt="1"/>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endParaRPr lang="uk-UA"/>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uk-UA"/>
              <a:t>Клацніть, щоб відредагувати стилі зразків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panose="020B0604020202020204"/>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panose="020B0604020202020204"/>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panose="020B0604020202020204"/>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panose="020B0604020202020204"/>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panose="020B0604020202020204"/>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panose="020B0604020202020204"/>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panose="020B0604020202020204"/>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panose="020B0604020202020204"/>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panose="020B0604020202020204"/>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5981" y="142344"/>
            <a:ext cx="1960038" cy="1960038"/>
          </a:xfrm>
          <a:prstGeom prst="rect">
            <a:avLst/>
          </a:prstGeom>
        </p:spPr>
      </p:pic>
      <p:sp>
        <p:nvSpPr>
          <p:cNvPr id="6" name="Заголовок 1"/>
          <p:cNvSpPr>
            <a:spLocks noGrp="1"/>
          </p:cNvSpPr>
          <p:nvPr>
            <p:ph type="ctrTitle"/>
          </p:nvPr>
        </p:nvSpPr>
        <p:spPr>
          <a:xfrm>
            <a:off x="442911" y="3034507"/>
            <a:ext cx="11306176" cy="1047749"/>
          </a:xfrm>
        </p:spPr>
        <p:txBody>
          <a:bodyPr>
            <a:noAutofit/>
          </a:bodyPr>
          <a:lstStyle/>
          <a:p>
            <a:r>
              <a:rPr lang="ru-RU" sz="2400" b="1" i="1" dirty="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ГоЛОВНИЙ </a:t>
            </a:r>
            <a:r>
              <a:rPr lang="uk-UA" sz="2400" b="1" i="1" dirty="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МОБІЛЬНИЙ РЯТУВАЛЬНИЙ ЦЕНТР ШВИДКОГО РЕАГУВАННЯ </a:t>
            </a:r>
            <a:br>
              <a:rPr lang="uk-UA" sz="2400" b="1" i="1" dirty="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br>
            <a:r>
              <a:rPr lang="uk-UA" sz="2400" b="1" i="1" dirty="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ДЕРЖАВНОЇ СЛУЖБИ УКРАЇНИ З НАДЗВИЧАЙНИХ СИТУАЦІЙ</a:t>
            </a:r>
            <a:endParaRPr lang="uk-UA" sz="2400" b="1" i="1" dirty="0">
              <a:solidFill>
                <a:schemeClr val="tx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7" name="Підзаголовок 2"/>
          <p:cNvSpPr>
            <a:spLocks noGrp="1"/>
          </p:cNvSpPr>
          <p:nvPr>
            <p:ph type="subTitle" idx="1"/>
          </p:nvPr>
        </p:nvSpPr>
        <p:spPr>
          <a:xfrm>
            <a:off x="0" y="4291532"/>
            <a:ext cx="12192000" cy="1655762"/>
          </a:xfrm>
        </p:spPr>
        <p:txBody>
          <a:bodyPr>
            <a:normAutofit/>
          </a:bodyPr>
          <a:lstStyle/>
          <a:p>
            <a:pPr algn="ctr"/>
            <a:r>
              <a:rPr lang="uk-UA" sz="2400" b="1" i="1">
                <a:solidFill>
                  <a:schemeClr val="tx1"/>
                </a:solidFill>
                <a:effectLst>
                  <a:outerShdw blurRad="50800" dist="38100" algn="l" rotWithShape="0">
                    <a:schemeClr val="tx1">
                      <a:alpha val="40000"/>
                    </a:schemeClr>
                  </a:outerShdw>
                </a:effectLst>
                <a:latin typeface="Times New Roman" panose="02020603050405020304" pitchFamily="18" charset="0"/>
                <a:cs typeface="Times New Roman" panose="02020603050405020304" pitchFamily="18" charset="0"/>
              </a:rPr>
              <a:t>НАВЧАЛЬНА ГРУПА </a:t>
            </a:r>
            <a:r>
              <a:rPr lang="uk-UA" sz="2400" b="1" i="1" dirty="0">
                <a:solidFill>
                  <a:schemeClr val="tx1"/>
                </a:solidFill>
                <a:effectLst>
                  <a:outerShdw blurRad="50800" dist="38100" algn="l" rotWithShape="0">
                    <a:schemeClr val="tx1">
                      <a:alpha val="40000"/>
                    </a:schemeClr>
                  </a:outerShdw>
                </a:effectLst>
                <a:latin typeface="Times New Roman" panose="02020603050405020304" pitchFamily="18" charset="0"/>
                <a:cs typeface="Times New Roman" panose="02020603050405020304" pitchFamily="18" charset="0"/>
              </a:rPr>
              <a:t>№ </a:t>
            </a:r>
            <a:r>
              <a:rPr lang="ru-RU" altLang="uk-UA" sz="2400" b="1" i="1" dirty="0">
                <a:solidFill>
                  <a:schemeClr val="tx1"/>
                </a:solidFill>
                <a:effectLst>
                  <a:outerShdw blurRad="50800" dist="38100" algn="l" rotWithShape="0">
                    <a:schemeClr val="tx1">
                      <a:alpha val="40000"/>
                    </a:schemeClr>
                  </a:outerShdw>
                </a:effectLst>
                <a:latin typeface="Times New Roman" panose="02020603050405020304" pitchFamily="18" charset="0"/>
                <a:cs typeface="Times New Roman" panose="02020603050405020304" pitchFamily="18" charset="0"/>
              </a:rPr>
              <a:t>10</a:t>
            </a:r>
            <a:endParaRPr lang="uk-UA" sz="2400" b="1" i="1" dirty="0">
              <a:solidFill>
                <a:schemeClr val="tx1"/>
              </a:solidFill>
              <a:effectLst>
                <a:outerShdw blurRad="50800" dist="38100" algn="l" rotWithShape="0">
                  <a:schemeClr val="tx1">
                    <a:alpha val="40000"/>
                  </a:schemeClr>
                </a:outerShdw>
              </a:effectLst>
              <a:latin typeface="Times New Roman" panose="02020603050405020304" pitchFamily="18" charset="0"/>
              <a:cs typeface="Times New Roman" panose="02020603050405020304" pitchFamily="18" charset="0"/>
            </a:endParaRPr>
          </a:p>
          <a:p>
            <a:endParaRPr lang="uk-UA" sz="2400" b="1" i="1" dirty="0">
              <a:solidFill>
                <a:schemeClr val="tx1"/>
              </a:solidFill>
              <a:effectLst>
                <a:outerShdw blurRad="50800" dist="38100" algn="l" rotWithShape="0">
                  <a:schemeClr val="tx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405130" y="298450"/>
            <a:ext cx="11361420" cy="5015865"/>
          </a:xfrm>
          <a:prstGeom prst="rect">
            <a:avLst/>
          </a:prstGeom>
        </p:spPr>
        <p:txBody>
          <a:bodyPr wrap="square">
            <a:spAutoFit/>
          </a:bodyPr>
          <a:p>
            <a:pPr algn="ctr"/>
            <a:r>
              <a:rPr sz="1600" b="1">
                <a:solidFill>
                  <a:schemeClr val="tx1"/>
                </a:solidFill>
                <a:latin typeface="Times New Roman" panose="02020603050405020304" pitchFamily="18" charset="0"/>
                <a:ea typeface="Times New Roman" panose="02020603050405020304"/>
                <a:cs typeface="Times New Roman" panose="02020603050405020304" pitchFamily="18" charset="0"/>
              </a:rPr>
              <a:t>3 Загальний склад АРР при різноманітних аваріях </a:t>
            </a:r>
            <a:endParaRPr sz="1600" b="1">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r>
              <a:rPr sz="1600">
                <a:solidFill>
                  <a:schemeClr val="tx1"/>
                </a:solidFill>
                <a:latin typeface="Times New Roman" panose="02020603050405020304" pitchFamily="18" charset="0"/>
                <a:ea typeface="Times New Roman" panose="02020603050405020304"/>
                <a:cs typeface="Times New Roman" panose="02020603050405020304" pitchFamily="18" charset="0"/>
              </a:rPr>
              <a:t>Аварії, що відбуваються з різних причин на різноманітних об’єктах мають різні способи і тактику проведення АРР. Основні з яких ми розглянемо в цьому питанні. </a:t>
            </a:r>
            <a:endParaRPr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endParaRPr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r>
              <a:rPr lang="uk-UA" sz="1600" b="1">
                <a:solidFill>
                  <a:schemeClr val="tx1"/>
                </a:solidFill>
                <a:latin typeface="Times New Roman" panose="02020603050405020304" pitchFamily="18" charset="0"/>
                <a:ea typeface="Symbol" panose="05050102010706020507"/>
                <a:cs typeface="Times New Roman" panose="02020603050405020304" pitchFamily="18" charset="0"/>
              </a:rPr>
              <a:t>”</a:t>
            </a:r>
            <a:r>
              <a:rPr sz="1600" b="1">
                <a:solidFill>
                  <a:schemeClr val="tx1"/>
                </a:solidFill>
                <a:latin typeface="Times New Roman" panose="02020603050405020304" pitchFamily="18" charset="0"/>
                <a:ea typeface="Times New Roman" panose="02020603050405020304"/>
                <a:cs typeface="Times New Roman" panose="02020603050405020304" pitchFamily="18" charset="0"/>
              </a:rPr>
              <a:t>НАВР</a:t>
            </a:r>
            <a:r>
              <a:rPr lang="uk-UA" sz="1600" b="1">
                <a:solidFill>
                  <a:schemeClr val="tx1"/>
                </a:solidFill>
                <a:latin typeface="Times New Roman" panose="02020603050405020304" pitchFamily="18" charset="0"/>
                <a:ea typeface="Times New Roman" panose="02020603050405020304"/>
                <a:cs typeface="Times New Roman" panose="02020603050405020304" pitchFamily="18" charset="0"/>
              </a:rPr>
              <a:t>” </a:t>
            </a:r>
            <a:r>
              <a:rPr sz="1600" b="1">
                <a:solidFill>
                  <a:schemeClr val="tx1"/>
                </a:solidFill>
                <a:latin typeface="Times New Roman" panose="02020603050405020304" pitchFamily="18" charset="0"/>
                <a:ea typeface="Times New Roman" panose="02020603050405020304"/>
                <a:cs typeface="Times New Roman" panose="02020603050405020304" pitchFamily="18" charset="0"/>
              </a:rPr>
              <a:t>на комунально-енергетичних системах </a:t>
            </a:r>
            <a:endParaRPr sz="1600" b="1">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r>
              <a:rPr sz="1600">
                <a:solidFill>
                  <a:schemeClr val="tx1"/>
                </a:solidFill>
                <a:latin typeface="Times New Roman" panose="02020603050405020304" pitchFamily="18" charset="0"/>
                <a:ea typeface="Times New Roman" panose="02020603050405020304"/>
                <a:cs typeface="Times New Roman" panose="02020603050405020304" pitchFamily="18" charset="0"/>
              </a:rPr>
              <a:t>До комунально-енергетичних систем відносяться: системи водопостачання, каналізації, газо-, електро-, теплопостачання. Загальним змістом АРР при аваріях є відновлення їх нормального функціонування. Завданням пожежно-рятувальних підрозділів в цих випадках є в основному не допущення затоплення приміщень, будівель тощо, а також виконання частих завдань. Прикладом такої аварії може служити аварія на Диканевських очисних спорудах у м. Харкові у 1995 р. Основною метою </a:t>
            </a:r>
            <a:r>
              <a:rPr sz="1600">
                <a:solidFill>
                  <a:schemeClr val="tx1"/>
                </a:solidFill>
                <a:latin typeface="Times New Roman" panose="02020603050405020304" pitchFamily="18" charset="0"/>
                <a:ea typeface="Symbol" panose="05050102010706020507"/>
                <a:cs typeface="Times New Roman" panose="02020603050405020304" pitchFamily="18" charset="0"/>
              </a:rPr>
              <a:t></a:t>
            </a:r>
            <a:r>
              <a:rPr sz="1600">
                <a:solidFill>
                  <a:schemeClr val="tx1"/>
                </a:solidFill>
                <a:latin typeface="Times New Roman" panose="02020603050405020304" pitchFamily="18" charset="0"/>
                <a:ea typeface="Times New Roman" panose="02020603050405020304"/>
                <a:cs typeface="Times New Roman" panose="02020603050405020304" pitchFamily="18" charset="0"/>
              </a:rPr>
              <a:t>НАВР</a:t>
            </a:r>
            <a:r>
              <a:rPr sz="1600">
                <a:solidFill>
                  <a:schemeClr val="tx1"/>
                </a:solidFill>
                <a:latin typeface="Times New Roman" panose="02020603050405020304" pitchFamily="18" charset="0"/>
                <a:ea typeface="Symbol" panose="05050102010706020507"/>
                <a:cs typeface="Times New Roman" panose="02020603050405020304" pitchFamily="18" charset="0"/>
              </a:rPr>
              <a:t> </a:t>
            </a:r>
            <a:r>
              <a:rPr sz="1600">
                <a:solidFill>
                  <a:schemeClr val="tx1"/>
                </a:solidFill>
                <a:latin typeface="Times New Roman" panose="02020603050405020304" pitchFamily="18" charset="0"/>
                <a:ea typeface="Times New Roman" panose="02020603050405020304"/>
                <a:cs typeface="Times New Roman" panose="02020603050405020304" pitchFamily="18" charset="0"/>
              </a:rPr>
              <a:t>на комунально-енергетичних мережах є ліквідація та зменшення негативних наслідків. </a:t>
            </a:r>
            <a:endParaRPr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endParaRPr sz="1600" b="1">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r>
              <a:rPr sz="1600" b="1">
                <a:solidFill>
                  <a:schemeClr val="tx1"/>
                </a:solidFill>
                <a:latin typeface="Times New Roman" panose="02020603050405020304" pitchFamily="18" charset="0"/>
                <a:ea typeface="Times New Roman" panose="02020603050405020304"/>
                <a:cs typeface="Times New Roman" panose="02020603050405020304" pitchFamily="18" charset="0"/>
              </a:rPr>
              <a:t>АРР при руйнуванні будівель </a:t>
            </a:r>
            <a:endParaRPr sz="1600" b="1">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r>
              <a:rPr sz="1600">
                <a:solidFill>
                  <a:schemeClr val="tx1"/>
                </a:solidFill>
                <a:latin typeface="Times New Roman" panose="02020603050405020304" pitchFamily="18" charset="0"/>
                <a:ea typeface="Times New Roman" panose="02020603050405020304"/>
                <a:cs typeface="Times New Roman" panose="02020603050405020304" pitchFamily="18" charset="0"/>
              </a:rPr>
              <a:t>Проводяться наступні види аварійно-рятувальних робіт: розвідка зони «НС»; пошук постраждалих; визволення постраждалих </a:t>
            </a:r>
            <a:r>
              <a:rPr lang="uk-UA"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sz="1600">
                <a:solidFill>
                  <a:schemeClr val="tx1"/>
                </a:solidFill>
                <a:latin typeface="Times New Roman" panose="02020603050405020304" pitchFamily="18" charset="0"/>
                <a:ea typeface="Times New Roman" panose="02020603050405020304"/>
                <a:cs typeface="Times New Roman" panose="02020603050405020304" pitchFamily="18" charset="0"/>
              </a:rPr>
              <a:t>з</a:t>
            </a:r>
            <a:r>
              <a:rPr lang="uk-UA" sz="1600">
                <a:solidFill>
                  <a:schemeClr val="tx1"/>
                </a:solidFill>
                <a:latin typeface="Times New Roman" panose="02020603050405020304" pitchFamily="18" charset="0"/>
                <a:ea typeface="Times New Roman" panose="02020603050405020304"/>
                <a:cs typeface="Times New Roman" panose="02020603050405020304" pitchFamily="18" charset="0"/>
              </a:rPr>
              <a:t>-</a:t>
            </a:r>
            <a:r>
              <a:rPr sz="1600">
                <a:solidFill>
                  <a:schemeClr val="tx1"/>
                </a:solidFill>
                <a:latin typeface="Times New Roman" panose="02020603050405020304" pitchFamily="18" charset="0"/>
                <a:ea typeface="Times New Roman" panose="02020603050405020304"/>
                <a:cs typeface="Times New Roman" panose="02020603050405020304" pitchFamily="18" charset="0"/>
              </a:rPr>
              <a:t>під уламків; надання ім. невідкладної медичної допомоги та транспортування їх до пункту прийому</a:t>
            </a:r>
            <a:r>
              <a:rPr lang="uk-UA" sz="1600">
                <a:solidFill>
                  <a:schemeClr val="tx1"/>
                </a:solidFill>
                <a:latin typeface="Times New Roman" panose="02020603050405020304" pitchFamily="18" charset="0"/>
                <a:ea typeface="Times New Roman" panose="02020603050405020304"/>
                <a:cs typeface="Times New Roman" panose="02020603050405020304" pitchFamily="18" charset="0"/>
              </a:rPr>
              <a:t>.</a:t>
            </a:r>
            <a:endParaRPr lang="uk-UA"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endParaRPr lang="uk-UA"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r>
              <a:rPr lang="en-US" altLang="en-US" sz="1600" b="1">
                <a:solidFill>
                  <a:schemeClr val="tx1"/>
                </a:solidFill>
                <a:latin typeface="Times New Roman" panose="02020603050405020304" pitchFamily="18" charset="0"/>
                <a:ea typeface="Times New Roman" panose="02020603050405020304"/>
                <a:cs typeface="Times New Roman" panose="02020603050405020304" pitchFamily="18" charset="0"/>
              </a:rPr>
              <a:t>АРР</a:t>
            </a:r>
            <a:r>
              <a:rPr lang="en-US" altLang="ru-RU" sz="1600" b="1">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b="1">
                <a:solidFill>
                  <a:schemeClr val="tx1"/>
                </a:solidFill>
                <a:latin typeface="Times New Roman" panose="02020603050405020304" pitchFamily="18" charset="0"/>
                <a:ea typeface="Times New Roman" panose="02020603050405020304"/>
                <a:cs typeface="Times New Roman" panose="02020603050405020304" pitchFamily="18" charset="0"/>
              </a:rPr>
              <a:t>при</a:t>
            </a:r>
            <a:r>
              <a:rPr lang="en-US" altLang="ru-RU" sz="1600" b="1">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b="1">
                <a:solidFill>
                  <a:schemeClr val="tx1"/>
                </a:solidFill>
                <a:latin typeface="Times New Roman" panose="02020603050405020304" pitchFamily="18" charset="0"/>
                <a:ea typeface="Times New Roman" panose="02020603050405020304"/>
                <a:cs typeface="Times New Roman" panose="02020603050405020304" pitchFamily="18" charset="0"/>
              </a:rPr>
              <a:t>викиді</a:t>
            </a:r>
            <a:r>
              <a:rPr lang="en-US" altLang="ru-RU" sz="1600" b="1">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b="1">
                <a:solidFill>
                  <a:schemeClr val="tx1"/>
                </a:solidFill>
                <a:latin typeface="Times New Roman" panose="02020603050405020304" pitchFamily="18" charset="0"/>
                <a:ea typeface="Times New Roman" panose="02020603050405020304"/>
                <a:cs typeface="Times New Roman" panose="02020603050405020304" pitchFamily="18" charset="0"/>
              </a:rPr>
              <a:t>небезпечних</a:t>
            </a:r>
            <a:r>
              <a:rPr lang="en-US" altLang="ru-RU" sz="1600" b="1">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b="1">
                <a:solidFill>
                  <a:schemeClr val="tx1"/>
                </a:solidFill>
                <a:latin typeface="Times New Roman" panose="02020603050405020304" pitchFamily="18" charset="0"/>
                <a:ea typeface="Times New Roman" panose="02020603050405020304"/>
                <a:cs typeface="Times New Roman" panose="02020603050405020304" pitchFamily="18" charset="0"/>
              </a:rPr>
              <a:t>хімічних</a:t>
            </a:r>
            <a:r>
              <a:rPr lang="en-US" altLang="ru-RU" sz="1600" b="1">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b="1">
                <a:solidFill>
                  <a:schemeClr val="tx1"/>
                </a:solidFill>
                <a:latin typeface="Times New Roman" panose="02020603050405020304" pitchFamily="18" charset="0"/>
                <a:ea typeface="Times New Roman" panose="02020603050405020304"/>
                <a:cs typeface="Times New Roman" panose="02020603050405020304" pitchFamily="18" charset="0"/>
              </a:rPr>
              <a:t>речовин</a:t>
            </a:r>
            <a:r>
              <a:rPr lang="en-US" altLang="ru-RU" sz="1600" b="1">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b="1">
                <a:solidFill>
                  <a:schemeClr val="tx1"/>
                </a:solidFill>
                <a:latin typeface="Times New Roman" panose="02020603050405020304" pitchFamily="18" charset="0"/>
                <a:ea typeface="Times New Roman" panose="02020603050405020304"/>
                <a:cs typeface="Times New Roman" panose="02020603050405020304" pitchFamily="18" charset="0"/>
              </a:rPr>
              <a:t>НХР</a:t>
            </a:r>
            <a:r>
              <a:rPr lang="en-US" altLang="ru-RU" sz="1600" b="1">
                <a:solidFill>
                  <a:schemeClr val="tx1"/>
                </a:solidFill>
                <a:latin typeface="Times New Roman" panose="02020603050405020304" pitchFamily="18" charset="0"/>
                <a:ea typeface="Times New Roman" panose="02020603050405020304"/>
                <a:cs typeface="Times New Roman" panose="02020603050405020304" pitchFamily="18" charset="0"/>
              </a:rPr>
              <a:t>)</a:t>
            </a:r>
            <a:endParaRPr lang="en-US" altLang="ru-RU" sz="1600" b="1">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Проводяться</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наступні</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види</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аварійно</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рятувальних</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робіт</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розвідка</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зони</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НС</a:t>
            </a:r>
            <a:r>
              <a:rPr lang=""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пошук</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постраждалих</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визволення</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постраждалих</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uk-UA"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з</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під</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уламків</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надання</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ім</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невідкладної</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медичної</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допомоги</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та</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транспортування</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їх</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до</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пункту</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прийому</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зменшення</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концентрації</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НХР</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у</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навколишньому</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середовищі</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шляхом</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постановки</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водних</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завіс</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або</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накриття</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місця</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розливу</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НХР</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шаром</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піни</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усування</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причини</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виходу</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НХР</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a:t>
            </a:r>
            <a:endPar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Текстовое поле 3"/>
          <p:cNvSpPr txBox="1"/>
          <p:nvPr/>
        </p:nvSpPr>
        <p:spPr>
          <a:xfrm>
            <a:off x="669925" y="397510"/>
            <a:ext cx="10777220" cy="2306955"/>
          </a:xfrm>
          <a:prstGeom prst="rect">
            <a:avLst/>
          </a:prstGeom>
        </p:spPr>
        <p:txBody>
          <a:bodyPr wrap="square">
            <a:spAutoFit/>
          </a:bodyPr>
          <a:p>
            <a:r>
              <a:rPr sz="1600" b="1">
                <a:solidFill>
                  <a:schemeClr val="tx1"/>
                </a:solidFill>
                <a:latin typeface="Times New Roman" panose="02020603050405020304"/>
                <a:ea typeface="Times New Roman" panose="02020603050405020304"/>
              </a:rPr>
              <a:t>АРР при аваріях на радіаційно-небезпечних об’єктах </a:t>
            </a:r>
            <a:endParaRPr sz="1600" b="1">
              <a:solidFill>
                <a:schemeClr val="tx1"/>
              </a:solidFill>
              <a:latin typeface="Times New Roman" panose="02020603050405020304"/>
              <a:ea typeface="Times New Roman" panose="02020603050405020304"/>
            </a:endParaRPr>
          </a:p>
          <a:p>
            <a:pPr algn="just"/>
            <a:r>
              <a:rPr sz="1600">
                <a:solidFill>
                  <a:schemeClr val="tx1"/>
                </a:solidFill>
                <a:latin typeface="Times New Roman" panose="02020603050405020304"/>
                <a:ea typeface="Times New Roman" panose="02020603050405020304"/>
              </a:rPr>
              <a:t>Проводиться розвідка зони «НС» в тому рахунку радіаційна, в ході якої визначається вид та потужність опромінення на місці наступних робіт; визначення припустимого часу знаходження особового складу в забрудненій зоні; визначення необхідних сил та засобів для проведення АРР.</a:t>
            </a:r>
            <a:endParaRPr sz="1600">
              <a:solidFill>
                <a:schemeClr val="tx1"/>
              </a:solidFill>
              <a:latin typeface="Times New Roman" panose="02020603050405020304"/>
              <a:ea typeface="Times New Roman" panose="02020603050405020304"/>
            </a:endParaRPr>
          </a:p>
          <a:p>
            <a:endParaRPr sz="1600">
              <a:solidFill>
                <a:schemeClr val="tx1"/>
              </a:solidFill>
              <a:latin typeface="Times New Roman" panose="02020603050405020304"/>
              <a:ea typeface="Times New Roman" panose="02020603050405020304"/>
            </a:endParaRPr>
          </a:p>
          <a:p>
            <a:r>
              <a:rPr lang="en-US" altLang="en-US" sz="1600" b="1">
                <a:solidFill>
                  <a:schemeClr val="tx1"/>
                </a:solidFill>
                <a:latin typeface="Times New Roman" panose="02020603050405020304"/>
                <a:ea typeface="Times New Roman" panose="02020603050405020304"/>
              </a:rPr>
              <a:t>Висновок</a:t>
            </a:r>
            <a:endParaRPr lang="en-US" altLang="en-US" sz="1600" b="1">
              <a:solidFill>
                <a:schemeClr val="tx1"/>
              </a:solidFill>
              <a:latin typeface="Times New Roman" panose="02020603050405020304"/>
              <a:ea typeface="Times New Roman" panose="02020603050405020304"/>
            </a:endParaRPr>
          </a:p>
          <a:p>
            <a:pPr algn="just"/>
            <a:r>
              <a:rPr lang="en-US" altLang="en-US" sz="1600">
                <a:solidFill>
                  <a:schemeClr val="tx1"/>
                </a:solidFill>
                <a:latin typeface="Times New Roman" panose="02020603050405020304"/>
                <a:ea typeface="Times New Roman" panose="02020603050405020304"/>
              </a:rPr>
              <a:t>Розглянуто</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загальну</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методику</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організації</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аварійно</a:t>
            </a:r>
            <a:r>
              <a:rPr lang="en-US" altLang="ru-RU" sz="1600">
                <a:solidFill>
                  <a:schemeClr val="tx1"/>
                </a:solidFill>
                <a:latin typeface="Times New Roman" panose="02020603050405020304"/>
                <a:ea typeface="Times New Roman" panose="02020603050405020304"/>
              </a:rPr>
              <a:t>-</a:t>
            </a:r>
            <a:r>
              <a:rPr lang="en-US" altLang="en-US" sz="1600">
                <a:solidFill>
                  <a:schemeClr val="tx1"/>
                </a:solidFill>
                <a:latin typeface="Times New Roman" panose="02020603050405020304"/>
                <a:ea typeface="Times New Roman" panose="02020603050405020304"/>
              </a:rPr>
              <a:t>рятувальних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робіт</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основні</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питання</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організації</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АРР</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при</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різноманітних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надзвичайних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ситуаціях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З</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вище</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сказаного</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можна</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зробити</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певний</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висновок</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про</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те</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що</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особовий</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склад</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пожежно</a:t>
            </a:r>
            <a:r>
              <a:rPr lang="en-US" altLang="ru-RU" sz="1600">
                <a:solidFill>
                  <a:schemeClr val="tx1"/>
                </a:solidFill>
                <a:latin typeface="Times New Roman" panose="02020603050405020304"/>
                <a:ea typeface="Times New Roman" panose="02020603050405020304"/>
              </a:rPr>
              <a:t>-</a:t>
            </a:r>
            <a:r>
              <a:rPr lang="en-US" altLang="en-US" sz="1600">
                <a:solidFill>
                  <a:schemeClr val="tx1"/>
                </a:solidFill>
                <a:latin typeface="Times New Roman" panose="02020603050405020304"/>
                <a:ea typeface="Times New Roman" panose="02020603050405020304"/>
              </a:rPr>
              <a:t>рятувальної</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служби</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повинен</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бути</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підготовлений</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до</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дій</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різноманітних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надзвичайних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ситуаціях</a:t>
            </a:r>
            <a:r>
              <a:rPr lang="en-US" altLang="ru-RU" sz="1600">
                <a:solidFill>
                  <a:schemeClr val="tx1"/>
                </a:solidFill>
                <a:latin typeface="Times New Roman" panose="02020603050405020304"/>
                <a:ea typeface="Times New Roman" panose="02020603050405020304"/>
              </a:rPr>
              <a:t>.</a:t>
            </a:r>
            <a:endParaRPr lang="en-US" altLang="ru-RU" sz="1600">
              <a:solidFill>
                <a:schemeClr val="tx1"/>
              </a:solidFill>
              <a:latin typeface="Times New Roman" panose="02020603050405020304"/>
              <a:ea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4482" y="1480848"/>
            <a:ext cx="11243387" cy="646331"/>
          </a:xfrm>
          <a:prstGeom prst="rect">
            <a:avLst/>
          </a:prstGeom>
          <a:noFill/>
        </p:spPr>
        <p:txBody>
          <a:bodyPr wrap="square">
            <a:spAutoFit/>
          </a:bodyPr>
          <a:lstStyle/>
          <a:p>
            <a:pPr algn="ctr"/>
            <a:r>
              <a:rPr lang="uk-UA" sz="3600" b="1" dirty="0">
                <a:latin typeface="Times New Roman" panose="02020603050405020304" pitchFamily="18" charset="0"/>
                <a:cs typeface="Times New Roman" panose="02020603050405020304" pitchFamily="18" charset="0"/>
              </a:rPr>
              <a:t>ПРОФІЛЬНА ПІДГОТОВКА</a:t>
            </a:r>
            <a:endParaRPr lang="uk-UA" sz="3600" b="1" dirty="0"/>
          </a:p>
        </p:txBody>
      </p:sp>
      <p:sp>
        <p:nvSpPr>
          <p:cNvPr id="7" name="TextBox 6"/>
          <p:cNvSpPr txBox="1"/>
          <p:nvPr/>
        </p:nvSpPr>
        <p:spPr>
          <a:xfrm>
            <a:off x="1091681" y="2469893"/>
            <a:ext cx="10524931" cy="829945"/>
          </a:xfrm>
          <a:prstGeom prst="rect">
            <a:avLst/>
          </a:prstGeom>
          <a:noFill/>
        </p:spPr>
        <p:txBody>
          <a:bodyPr wrap="square">
            <a:spAutoFit/>
          </a:bodyPr>
          <a:lstStyle/>
          <a:p>
            <a:pPr algn="ctr"/>
            <a:r>
              <a:rPr lang="uk-UA" sz="2400" b="1" dirty="0">
                <a:latin typeface="Times New Roman" panose="02020603050405020304" pitchFamily="18" charset="0"/>
                <a:cs typeface="Times New Roman" panose="02020603050405020304" pitchFamily="18" charset="0"/>
              </a:rPr>
              <a:t>Тема: </a:t>
            </a:r>
            <a:r>
              <a:rPr lang="en-US" altLang="en-US" sz="2400" b="1" dirty="0">
                <a:latin typeface="Times New Roman" panose="02020603050405020304" pitchFamily="18" charset="0"/>
                <a:cs typeface="Times New Roman" panose="02020603050405020304" pitchFamily="18" charset="0"/>
              </a:rPr>
              <a:t>АВАРІЙНО</a:t>
            </a:r>
            <a:r>
              <a:rPr lang="en-US" altLang="ru-RU" sz="2400" b="1" dirty="0">
                <a:latin typeface="Times New Roman" panose="02020603050405020304" pitchFamily="18" charset="0"/>
                <a:cs typeface="Times New Roman" panose="02020603050405020304" pitchFamily="18" charset="0"/>
              </a:rPr>
              <a:t>-</a:t>
            </a:r>
            <a:r>
              <a:rPr lang="en-US" altLang="en-US" sz="2400" b="1" dirty="0">
                <a:latin typeface="Times New Roman" panose="02020603050405020304" pitchFamily="18" charset="0"/>
                <a:cs typeface="Times New Roman" panose="02020603050405020304" pitchFamily="18" charset="0"/>
              </a:rPr>
              <a:t>РЯТУВАЛЬНІ</a:t>
            </a:r>
            <a:r>
              <a:rPr lang="en-US" altLang="ru-RU"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РОБОТИ</a:t>
            </a:r>
            <a:r>
              <a:rPr lang="en-US" altLang="ru-RU" sz="2400" b="1" dirty="0">
                <a:latin typeface="Times New Roman" panose="02020603050405020304" pitchFamily="18" charset="0"/>
                <a:cs typeface="Times New Roman" panose="02020603050405020304" pitchFamily="18" charset="0"/>
              </a:rPr>
              <a:t>, </a:t>
            </a:r>
            <a:endParaRPr lang="en-US" altLang="ru-RU" sz="2400" b="1" dirty="0">
              <a:latin typeface="Times New Roman" panose="02020603050405020304" pitchFamily="18" charset="0"/>
              <a:cs typeface="Times New Roman" panose="02020603050405020304" pitchFamily="18" charset="0"/>
            </a:endParaRPr>
          </a:p>
          <a:p>
            <a:pPr algn="ctr"/>
            <a:r>
              <a:rPr lang="en-US" altLang="en-US" sz="2400" b="1" dirty="0">
                <a:latin typeface="Times New Roman" panose="02020603050405020304" pitchFamily="18" charset="0"/>
                <a:cs typeface="Times New Roman" panose="02020603050405020304" pitchFamily="18" charset="0"/>
              </a:rPr>
              <a:t>ЗАГАЛЬНА</a:t>
            </a:r>
            <a:r>
              <a:rPr lang="en-US" altLang="ru-RU"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МЕТОДИКА</a:t>
            </a:r>
            <a:r>
              <a:rPr lang="en-US" altLang="ru-RU"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ОРГАНІЗАЦІЇ</a:t>
            </a:r>
            <a:r>
              <a:rPr lang="en-US" altLang="ru-RU"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ТА</a:t>
            </a:r>
            <a:r>
              <a:rPr lang="en-US" altLang="ru-RU" sz="24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ВЕДЕННЯ</a:t>
            </a:r>
            <a:r>
              <a:rPr lang="uk-UA" sz="2400" b="1" dirty="0">
                <a:latin typeface="Times New Roman" panose="02020603050405020304" pitchFamily="18" charset="0"/>
                <a:cs typeface="Times New Roman" panose="02020603050405020304" pitchFamily="18" charset="0"/>
              </a:rPr>
              <a:t> </a:t>
            </a:r>
            <a:endParaRPr lang="uk-UA"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735330" y="276225"/>
            <a:ext cx="10721340" cy="2183765"/>
          </a:xfrm>
          <a:prstGeom prst="rect">
            <a:avLst/>
          </a:prstGeom>
        </p:spPr>
        <p:txBody>
          <a:bodyPr wrap="square">
            <a:spAutoFit/>
          </a:bodyPr>
          <a:p>
            <a:pPr algn="ctr"/>
            <a:r>
              <a:rPr sz="2000" b="1">
                <a:solidFill>
                  <a:schemeClr val="tx1"/>
                </a:solidFill>
                <a:latin typeface="Times New Roman" panose="02020603050405020304" pitchFamily="18" charset="0"/>
                <a:ea typeface="Times New Roman CYR"/>
                <a:cs typeface="Times New Roman" panose="02020603050405020304" pitchFamily="18" charset="0"/>
              </a:rPr>
              <a:t>Терміни та визначення </a:t>
            </a:r>
            <a:endParaRPr sz="2000" b="1">
              <a:solidFill>
                <a:schemeClr val="tx1"/>
              </a:solidFill>
              <a:latin typeface="Times New Roman" panose="02020603050405020304" pitchFamily="18" charset="0"/>
              <a:ea typeface="Times New Roman CYR"/>
              <a:cs typeface="Times New Roman" panose="02020603050405020304" pitchFamily="18" charset="0"/>
            </a:endParaRPr>
          </a:p>
          <a:p>
            <a:pPr algn="ctr"/>
            <a:r>
              <a:rPr sz="2000" b="1">
                <a:solidFill>
                  <a:schemeClr val="tx1"/>
                </a:solidFill>
                <a:latin typeface="Times New Roman" panose="02020603050405020304" pitchFamily="18" charset="0"/>
                <a:ea typeface="Times New Roman" panose="02020603050405020304"/>
                <a:cs typeface="Times New Roman" panose="02020603050405020304" pitchFamily="18" charset="0"/>
              </a:rPr>
              <a:t>Кодексом цивільного захисту України, що чинний з 1 липня 2013 р.:</a:t>
            </a:r>
            <a:r>
              <a:rPr sz="1600">
                <a:solidFill>
                  <a:schemeClr val="tx1"/>
                </a:solidFill>
                <a:latin typeface="Times New Roman" panose="02020603050405020304" pitchFamily="18" charset="0"/>
                <a:ea typeface="Times New Roman" panose="02020603050405020304"/>
                <a:cs typeface="Times New Roman" panose="02020603050405020304" pitchFamily="18" charset="0"/>
              </a:rPr>
              <a:t> </a:t>
            </a:r>
            <a:endParaRPr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r>
              <a:rPr sz="1600">
                <a:solidFill>
                  <a:schemeClr val="tx1"/>
                </a:solidFill>
                <a:latin typeface="Times New Roman" panose="02020603050405020304" pitchFamily="18" charset="0"/>
                <a:ea typeface="Times New Roman" panose="02020603050405020304"/>
                <a:cs typeface="Times New Roman" panose="02020603050405020304" pitchFamily="18" charset="0"/>
              </a:rPr>
              <a:t>встановлені наступні терміни: </a:t>
            </a:r>
            <a:endParaRPr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r>
              <a:rPr sz="1600" b="1">
                <a:solidFill>
                  <a:schemeClr val="tx1"/>
                </a:solidFill>
                <a:latin typeface="Times New Roman" panose="02020603050405020304" pitchFamily="18" charset="0"/>
                <a:ea typeface="Times New Roman" panose="02020603050405020304"/>
                <a:cs typeface="Times New Roman" panose="02020603050405020304" pitchFamily="18" charset="0"/>
              </a:rPr>
              <a:t>аварійно-рятувальні роботи </a:t>
            </a:r>
            <a:r>
              <a:rPr sz="1600">
                <a:solidFill>
                  <a:schemeClr val="tx1"/>
                </a:solidFill>
                <a:latin typeface="Times New Roman" panose="02020603050405020304" pitchFamily="18" charset="0"/>
                <a:ea typeface="Times New Roman" panose="02020603050405020304"/>
                <a:cs typeface="Times New Roman" panose="02020603050405020304" pitchFamily="18" charset="0"/>
              </a:rPr>
              <a:t>— роботи, спрямовані на пошук, рятування і захист людей (у тому числі подання їм</a:t>
            </a:r>
            <a:r>
              <a:rPr lang="uk-UA"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sz="1600">
                <a:solidFill>
                  <a:schemeClr val="tx1"/>
                </a:solidFill>
                <a:latin typeface="Times New Roman" panose="02020603050405020304" pitchFamily="18" charset="0"/>
                <a:ea typeface="Times New Roman" panose="02020603050405020304"/>
                <a:cs typeface="Times New Roman" panose="02020603050405020304" pitchFamily="18" charset="0"/>
              </a:rPr>
              <a:t>невідкладної медичної допомоги), а також матеріальних і культурних цінностей та захист довкілля під час виникнення надзвичайних ситуацій, що потребують залучення працівників, які мають спеціальну підготовку, засоби індивідуального захисту та оснащення. </a:t>
            </a:r>
            <a:endParaRPr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r>
              <a:rPr sz="1600" b="1">
                <a:solidFill>
                  <a:schemeClr val="tx1"/>
                </a:solidFill>
                <a:latin typeface="Times New Roman" panose="02020603050405020304" pitchFamily="18" charset="0"/>
                <a:ea typeface="Times New Roman" panose="02020603050405020304"/>
                <a:cs typeface="Times New Roman" panose="02020603050405020304" pitchFamily="18" charset="0"/>
              </a:rPr>
              <a:t>зона надзвичайної ситуації </a:t>
            </a:r>
            <a:r>
              <a:rPr sz="1600">
                <a:solidFill>
                  <a:schemeClr val="tx1"/>
                </a:solidFill>
                <a:latin typeface="Times New Roman" panose="02020603050405020304" pitchFamily="18" charset="0"/>
                <a:ea typeface="Times New Roman" panose="02020603050405020304"/>
                <a:cs typeface="Times New Roman" panose="02020603050405020304" pitchFamily="18" charset="0"/>
              </a:rPr>
              <a:t>— територія, де склалася надзвичайна ситуація.</a:t>
            </a:r>
            <a:endParaRPr sz="1600">
              <a:solidFill>
                <a:schemeClr val="tx1"/>
              </a:solidFill>
              <a:latin typeface="Times New Roman" panose="02020603050405020304" pitchFamily="18" charset="0"/>
              <a:ea typeface="Times New Roman" panose="02020603050405020304"/>
              <a:cs typeface="Times New Roman" panose="02020603050405020304" pitchFamily="18" charset="0"/>
            </a:endParaRPr>
          </a:p>
        </p:txBody>
      </p:sp>
      <p:sp>
        <p:nvSpPr>
          <p:cNvPr id="4" name="Текстовое поле 3"/>
          <p:cNvSpPr txBox="1"/>
          <p:nvPr/>
        </p:nvSpPr>
        <p:spPr>
          <a:xfrm>
            <a:off x="797560" y="2459990"/>
            <a:ext cx="10659110" cy="4030980"/>
          </a:xfrm>
          <a:prstGeom prst="rect">
            <a:avLst/>
          </a:prstGeom>
        </p:spPr>
        <p:txBody>
          <a:bodyPr wrap="square">
            <a:spAutoFit/>
          </a:bodyPr>
          <a:p>
            <a:r>
              <a:rPr sz="1600" b="1">
                <a:solidFill>
                  <a:schemeClr val="tx1"/>
                </a:solidFill>
                <a:latin typeface="Times New Roman" panose="02020603050405020304" pitchFamily="18" charset="0"/>
                <a:ea typeface="Times New Roman CYR"/>
                <a:cs typeface="Times New Roman" panose="02020603050405020304" pitchFamily="18" charset="0"/>
              </a:rPr>
              <a:t>Задачі ліквідації наслідків аварій </a:t>
            </a:r>
            <a:endParaRPr sz="1600" b="1">
              <a:solidFill>
                <a:schemeClr val="tx1"/>
              </a:solidFill>
              <a:latin typeface="Times New Roman" panose="02020603050405020304" pitchFamily="18" charset="0"/>
              <a:ea typeface="Times New Roman CYR"/>
              <a:cs typeface="Times New Roman" panose="02020603050405020304" pitchFamily="18" charset="0"/>
            </a:endParaRPr>
          </a:p>
          <a:p>
            <a:r>
              <a:rPr sz="1600">
                <a:solidFill>
                  <a:schemeClr val="tx1"/>
                </a:solidFill>
                <a:latin typeface="Times New Roman" panose="02020603050405020304" pitchFamily="18" charset="0"/>
                <a:ea typeface="Times New Roman CYR"/>
                <a:cs typeface="Times New Roman" panose="02020603050405020304" pitchFamily="18" charset="0"/>
              </a:rPr>
              <a:t>Ліквідація наслідків аварій та катастроф включає в себе сукупність заходів які проводяться в коротший термін з метою надання всіх видів допомоги постраждалим в осередках ураження. </a:t>
            </a:r>
            <a:endParaRPr sz="1600">
              <a:solidFill>
                <a:schemeClr val="tx1"/>
              </a:solidFill>
              <a:latin typeface="Times New Roman" panose="02020603050405020304" pitchFamily="18" charset="0"/>
              <a:ea typeface="Times New Roman CYR"/>
              <a:cs typeface="Times New Roman" panose="02020603050405020304" pitchFamily="18" charset="0"/>
            </a:endParaRPr>
          </a:p>
          <a:p>
            <a:pPr algn="just"/>
            <a:r>
              <a:rPr sz="1600">
                <a:solidFill>
                  <a:schemeClr val="tx1"/>
                </a:solidFill>
                <a:latin typeface="Times New Roman" panose="02020603050405020304" pitchFamily="18" charset="0"/>
                <a:ea typeface="Times New Roman CYR"/>
                <a:cs typeface="Times New Roman" panose="02020603050405020304" pitchFamily="18" charset="0"/>
              </a:rPr>
              <a:t>Задачі ліквідації аварій не обмежуються тільки пасивними заходами по усуненню вже спричинених матеріальних збитків, але і роботи по прогнозуванню їх виникнення, попередження, профілактику, локалізацію та ліквідацію в початковий період. В зв’язку з цим задачі можна поділити на 6 груп: </a:t>
            </a:r>
            <a:endParaRPr sz="1600">
              <a:solidFill>
                <a:schemeClr val="tx1"/>
              </a:solidFill>
              <a:latin typeface="Times New Roman" panose="02020603050405020304" pitchFamily="18" charset="0"/>
              <a:ea typeface="Times New Roman CYR"/>
              <a:cs typeface="Times New Roman" panose="02020603050405020304" pitchFamily="18" charset="0"/>
            </a:endParaRPr>
          </a:p>
          <a:p>
            <a:r>
              <a:rPr sz="1600">
                <a:solidFill>
                  <a:schemeClr val="tx1"/>
                </a:solidFill>
                <a:latin typeface="Times New Roman" panose="02020603050405020304" pitchFamily="18" charset="0"/>
                <a:ea typeface="Times New Roman CYR"/>
                <a:cs typeface="Times New Roman" panose="02020603050405020304" pitchFamily="18" charset="0"/>
              </a:rPr>
              <a:t>1. Прогнозування природних явищ; </a:t>
            </a:r>
            <a:endParaRPr sz="1600">
              <a:solidFill>
                <a:schemeClr val="tx1"/>
              </a:solidFill>
              <a:latin typeface="Times New Roman" panose="02020603050405020304" pitchFamily="18" charset="0"/>
              <a:ea typeface="Times New Roman CYR"/>
              <a:cs typeface="Times New Roman" panose="02020603050405020304" pitchFamily="18" charset="0"/>
            </a:endParaRPr>
          </a:p>
          <a:p>
            <a:r>
              <a:rPr sz="1600">
                <a:solidFill>
                  <a:schemeClr val="tx1"/>
                </a:solidFill>
                <a:latin typeface="Times New Roman" panose="02020603050405020304" pitchFamily="18" charset="0"/>
                <a:ea typeface="Times New Roman CYR"/>
                <a:cs typeface="Times New Roman" panose="02020603050405020304" pitchFamily="18" charset="0"/>
              </a:rPr>
              <a:t>2. Боротьба з стихійними лихами та промисловими аваріями включаючи попередження населення про їхнє наближення, попередження катастрофічних наслідків. </a:t>
            </a:r>
            <a:endParaRPr sz="1600">
              <a:solidFill>
                <a:schemeClr val="tx1"/>
              </a:solidFill>
              <a:latin typeface="Times New Roman" panose="02020603050405020304" pitchFamily="18" charset="0"/>
              <a:ea typeface="Times New Roman CYR"/>
              <a:cs typeface="Times New Roman" panose="02020603050405020304" pitchFamily="18" charset="0"/>
            </a:endParaRPr>
          </a:p>
          <a:p>
            <a:r>
              <a:rPr sz="1600">
                <a:solidFill>
                  <a:schemeClr val="tx1"/>
                </a:solidFill>
                <a:latin typeface="Times New Roman" panose="02020603050405020304" pitchFamily="18" charset="0"/>
                <a:ea typeface="Times New Roman CYR"/>
                <a:cs typeface="Times New Roman" panose="02020603050405020304" pitchFamily="18" charset="0"/>
              </a:rPr>
              <a:t>3. Проведення рятувальних робіт в районах стихійних лих та осередків</a:t>
            </a:r>
            <a:r>
              <a:rPr lang="uk-UA"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промислових</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аварій</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які</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включають</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в</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себе</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a:t>
            </a:r>
            <a:endParaRPr lang="en-US" altLang="ru-RU" sz="1600">
              <a:solidFill>
                <a:schemeClr val="tx1"/>
              </a:solidFill>
              <a:latin typeface="Times New Roman" panose="02020603050405020304" pitchFamily="18" charset="0"/>
              <a:ea typeface="Times New Roman CYR"/>
              <a:cs typeface="Times New Roman" panose="02020603050405020304" pitchFamily="18" charset="0"/>
            </a:endParaRPr>
          </a:p>
          <a:p>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проведення</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розвідки</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зони</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НС</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a:t>
            </a:r>
            <a:endParaRPr lang="en-US" altLang="ru-RU" sz="1600">
              <a:solidFill>
                <a:schemeClr val="tx1"/>
              </a:solidFill>
              <a:latin typeface="Times New Roman" panose="02020603050405020304" pitchFamily="18" charset="0"/>
              <a:ea typeface="Times New Roman CYR"/>
              <a:cs typeface="Times New Roman" panose="02020603050405020304" pitchFamily="18" charset="0"/>
            </a:endParaRPr>
          </a:p>
          <a:p>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рятування</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людей</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з</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небезпечної</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зони</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та</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надання</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їм</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невідкладної</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endParaRPr lang="en-US" altLang="ru-RU" sz="1600">
              <a:solidFill>
                <a:schemeClr val="tx1"/>
              </a:solidFill>
              <a:latin typeface="Times New Roman" panose="02020603050405020304" pitchFamily="18" charset="0"/>
              <a:ea typeface="Times New Roman CYR"/>
              <a:cs typeface="Times New Roman" panose="02020603050405020304" pitchFamily="18" charset="0"/>
            </a:endParaRPr>
          </a:p>
          <a:p>
            <a:r>
              <a:rPr lang="en-US" altLang="en-US" sz="1600">
                <a:solidFill>
                  <a:schemeClr val="tx1"/>
                </a:solidFill>
                <a:latin typeface="Times New Roman" panose="02020603050405020304" pitchFamily="18" charset="0"/>
                <a:ea typeface="Times New Roman CYR"/>
                <a:cs typeface="Times New Roman" panose="02020603050405020304" pitchFamily="18" charset="0"/>
              </a:rPr>
              <a:t>допомоги</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a:t>
            </a:r>
            <a:endParaRPr lang="en-US" altLang="ru-RU" sz="1600">
              <a:solidFill>
                <a:schemeClr val="tx1"/>
              </a:solidFill>
              <a:latin typeface="Times New Roman" panose="02020603050405020304" pitchFamily="18" charset="0"/>
              <a:ea typeface="Times New Roman CYR"/>
              <a:cs typeface="Times New Roman" panose="02020603050405020304" pitchFamily="18" charset="0"/>
            </a:endParaRPr>
          </a:p>
          <a:p>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локалізація</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осередку</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ураження</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a:t>
            </a:r>
            <a:endParaRPr lang="en-US" altLang="ru-RU" sz="1600">
              <a:solidFill>
                <a:schemeClr val="tx1"/>
              </a:solidFill>
              <a:latin typeface="Times New Roman" panose="02020603050405020304" pitchFamily="18" charset="0"/>
              <a:ea typeface="Times New Roman CYR"/>
              <a:cs typeface="Times New Roman" panose="02020603050405020304" pitchFamily="18" charset="0"/>
            </a:endParaRPr>
          </a:p>
          <a:p>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усунення</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пошкоджень</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які</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заважають</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проведенню</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рятувальних</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endParaRPr lang="en-US" altLang="ru-RU" sz="1600">
              <a:solidFill>
                <a:schemeClr val="tx1"/>
              </a:solidFill>
              <a:latin typeface="Times New Roman" panose="02020603050405020304" pitchFamily="18" charset="0"/>
              <a:ea typeface="Times New Roman CYR"/>
              <a:cs typeface="Times New Roman" panose="02020603050405020304" pitchFamily="18" charset="0"/>
            </a:endParaRPr>
          </a:p>
          <a:p>
            <a:r>
              <a:rPr lang="en-US" altLang="en-US" sz="1600">
                <a:solidFill>
                  <a:schemeClr val="tx1"/>
                </a:solidFill>
                <a:latin typeface="Times New Roman" panose="02020603050405020304" pitchFamily="18" charset="0"/>
                <a:ea typeface="Times New Roman CYR"/>
                <a:cs typeface="Times New Roman" panose="02020603050405020304" pitchFamily="18" charset="0"/>
              </a:rPr>
              <a:t>робіт</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a:t>
            </a:r>
            <a:endParaRPr lang="en-US" altLang="ru-RU" sz="1600">
              <a:solidFill>
                <a:schemeClr val="tx1"/>
              </a:solidFill>
              <a:latin typeface="Times New Roman" panose="02020603050405020304" pitchFamily="18" charset="0"/>
              <a:ea typeface="Times New Roman CYR"/>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692150" y="305435"/>
            <a:ext cx="10845165" cy="1814830"/>
          </a:xfrm>
          <a:prstGeom prst="rect">
            <a:avLst/>
          </a:prstGeom>
        </p:spPr>
        <p:txBody>
          <a:bodyPr wrap="square">
            <a:spAutoFit/>
          </a:bodyPr>
          <a:p>
            <a:pPr algn="just"/>
            <a:r>
              <a:rPr sz="1600">
                <a:solidFill>
                  <a:schemeClr val="tx1"/>
                </a:solidFill>
                <a:latin typeface="Times New Roman" panose="02020603050405020304" pitchFamily="18" charset="0"/>
                <a:ea typeface="Times New Roman CYR"/>
                <a:cs typeface="Times New Roman" panose="02020603050405020304" pitchFamily="18" charset="0"/>
              </a:rPr>
              <a:t>4. Надання матеріальної та інших видів допомоги населенню районів, що зазнали впливу лиха. </a:t>
            </a:r>
            <a:endParaRPr sz="1600">
              <a:solidFill>
                <a:schemeClr val="tx1"/>
              </a:solidFill>
              <a:latin typeface="Times New Roman" panose="02020603050405020304" pitchFamily="18" charset="0"/>
              <a:ea typeface="Times New Roman CYR"/>
              <a:cs typeface="Times New Roman" panose="02020603050405020304" pitchFamily="18" charset="0"/>
            </a:endParaRPr>
          </a:p>
          <a:p>
            <a:pPr algn="just"/>
            <a:r>
              <a:rPr sz="1600">
                <a:solidFill>
                  <a:schemeClr val="tx1"/>
                </a:solidFill>
                <a:latin typeface="Times New Roman" panose="02020603050405020304" pitchFamily="18" charset="0"/>
                <a:ea typeface="Times New Roman CYR"/>
                <a:cs typeface="Times New Roman" panose="02020603050405020304" pitchFamily="18" charset="0"/>
              </a:rPr>
              <a:t>5. Термінове, а потім закінчене капітальне будівництво населених пунктів та промислових підприємств. </a:t>
            </a:r>
            <a:endParaRPr sz="1600">
              <a:solidFill>
                <a:schemeClr val="tx1"/>
              </a:solidFill>
              <a:latin typeface="Times New Roman" panose="02020603050405020304" pitchFamily="18" charset="0"/>
              <a:ea typeface="Times New Roman CYR"/>
              <a:cs typeface="Times New Roman" panose="02020603050405020304" pitchFamily="18" charset="0"/>
            </a:endParaRPr>
          </a:p>
          <a:p>
            <a:pPr algn="just"/>
            <a:r>
              <a:rPr sz="1600">
                <a:solidFill>
                  <a:schemeClr val="tx1"/>
                </a:solidFill>
                <a:latin typeface="Times New Roman" panose="02020603050405020304" pitchFamily="18" charset="0"/>
                <a:ea typeface="Times New Roman CYR"/>
                <a:cs typeface="Times New Roman" panose="02020603050405020304" pitchFamily="18" charset="0"/>
              </a:rPr>
              <a:t>6. Інженерно-технічні заходи по підвищенню стійкості роботи об’єктів народного господарства та надійності споруд на випадок повторної дії руйнівної появи стихійного лиха, або техногенної аварії. Найбільш складними та відповідальними при ліквідації наслідків “НС” є роботи які входять в 3 та 5 етапи. Взагалі ліквідація наслідків крупних “НС” </a:t>
            </a:r>
            <a:endParaRPr sz="1600">
              <a:solidFill>
                <a:schemeClr val="tx1"/>
              </a:solidFill>
              <a:latin typeface="Times New Roman" panose="02020603050405020304" pitchFamily="18" charset="0"/>
              <a:ea typeface="Times New Roman CYR"/>
              <a:cs typeface="Times New Roman" panose="02020603050405020304" pitchFamily="18" charset="0"/>
            </a:endParaRPr>
          </a:p>
          <a:p>
            <a:pPr algn="just"/>
            <a:r>
              <a:rPr sz="1600">
                <a:solidFill>
                  <a:schemeClr val="tx1"/>
                </a:solidFill>
                <a:latin typeface="Times New Roman" panose="02020603050405020304" pitchFamily="18" charset="0"/>
                <a:ea typeface="Times New Roman CYR"/>
                <a:cs typeface="Times New Roman" panose="02020603050405020304" pitchFamily="18" charset="0"/>
              </a:rPr>
              <a:t>природного, або техногенного характеру потребує залучення великої кількості сил та засобів різних міністерств та відомств.</a:t>
            </a:r>
            <a:endParaRPr sz="1600">
              <a:solidFill>
                <a:schemeClr val="tx1"/>
              </a:solidFill>
              <a:latin typeface="Times New Roman" panose="02020603050405020304" pitchFamily="18" charset="0"/>
              <a:ea typeface="Times New Roman CYR"/>
              <a:cs typeface="Times New Roman" panose="02020603050405020304" pitchFamily="18" charset="0"/>
            </a:endParaRPr>
          </a:p>
        </p:txBody>
      </p:sp>
      <p:sp>
        <p:nvSpPr>
          <p:cNvPr id="3" name="Текстовое поле 2"/>
          <p:cNvSpPr txBox="1"/>
          <p:nvPr/>
        </p:nvSpPr>
        <p:spPr>
          <a:xfrm>
            <a:off x="692150" y="2120265"/>
            <a:ext cx="10845165" cy="4523105"/>
          </a:xfrm>
          <a:prstGeom prst="rect">
            <a:avLst/>
          </a:prstGeom>
        </p:spPr>
        <p:txBody>
          <a:bodyPr wrap="square">
            <a:spAutoFit/>
          </a:bodyPr>
          <a:p>
            <a:pPr algn="just"/>
            <a:r>
              <a:rPr sz="1600" b="1">
                <a:solidFill>
                  <a:schemeClr val="tx1"/>
                </a:solidFill>
                <a:latin typeface="Times New Roman" panose="02020603050405020304" pitchFamily="18" charset="0"/>
                <a:ea typeface="Times New Roman CYR"/>
                <a:cs typeface="Times New Roman" panose="02020603050405020304" pitchFamily="18" charset="0"/>
              </a:rPr>
              <a:t>Склад АРР </a:t>
            </a:r>
            <a:endParaRPr sz="1600" b="1">
              <a:solidFill>
                <a:schemeClr val="tx1"/>
              </a:solidFill>
              <a:latin typeface="Times New Roman" panose="02020603050405020304" pitchFamily="18" charset="0"/>
              <a:ea typeface="Times New Roman CYR"/>
              <a:cs typeface="Times New Roman" panose="02020603050405020304" pitchFamily="18" charset="0"/>
            </a:endParaRPr>
          </a:p>
          <a:p>
            <a:pPr algn="just"/>
            <a:r>
              <a:rPr sz="1600">
                <a:solidFill>
                  <a:schemeClr val="tx1"/>
                </a:solidFill>
                <a:latin typeface="Times New Roman" panose="02020603050405020304" pitchFamily="18" charset="0"/>
                <a:ea typeface="Times New Roman" panose="02020603050405020304"/>
                <a:cs typeface="Times New Roman" panose="02020603050405020304" pitchFamily="18" charset="0"/>
              </a:rPr>
              <a:t>1. Аварійно - рятувальними роботами є всі роботи, що виконуються на місті аварії спрямовані на надання невідкладної допомоги постраждалим та ліквідацію її наслідків. </a:t>
            </a:r>
            <a:endParaRPr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r>
              <a:rPr sz="1600">
                <a:solidFill>
                  <a:schemeClr val="tx1"/>
                </a:solidFill>
                <a:latin typeface="Times New Roman" panose="02020603050405020304" pitchFamily="18" charset="0"/>
                <a:ea typeface="Times New Roman" panose="02020603050405020304"/>
                <a:cs typeface="Times New Roman" panose="02020603050405020304" pitchFamily="18" charset="0"/>
              </a:rPr>
              <a:t>2. Постраждалий - особа яка отримала фізичних пошкоджень в наслідок аварії, стихійного лиха тощо. </a:t>
            </a:r>
            <a:endParaRPr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r>
              <a:rPr sz="1600">
                <a:solidFill>
                  <a:schemeClr val="tx1"/>
                </a:solidFill>
                <a:latin typeface="Times New Roman" panose="02020603050405020304" pitchFamily="18" charset="0"/>
                <a:ea typeface="Times New Roman" panose="02020603050405020304"/>
                <a:cs typeface="Times New Roman" panose="02020603050405020304" pitchFamily="18" charset="0"/>
              </a:rPr>
              <a:t>Умовно зміст аварійно-рятувальних робіт можна представити у вигляді: </a:t>
            </a:r>
            <a:endParaRPr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r>
              <a:rPr sz="1600" b="1">
                <a:solidFill>
                  <a:schemeClr val="tx1"/>
                </a:solidFill>
                <a:latin typeface="Times New Roman" panose="02020603050405020304" pitchFamily="18" charset="0"/>
                <a:ea typeface="Symbol" panose="05050102010706020507"/>
                <a:cs typeface="Times New Roman" panose="02020603050405020304" pitchFamily="18" charset="0"/>
              </a:rPr>
              <a:t></a:t>
            </a:r>
            <a:r>
              <a:rPr sz="1600" b="1">
                <a:solidFill>
                  <a:schemeClr val="tx1"/>
                </a:solidFill>
                <a:latin typeface="Times New Roman" panose="02020603050405020304" pitchFamily="18" charset="0"/>
                <a:ea typeface="Times New Roman" panose="02020603050405020304"/>
                <a:cs typeface="Times New Roman" panose="02020603050405020304" pitchFamily="18" charset="0"/>
              </a:rPr>
              <a:t>АРР</a:t>
            </a:r>
            <a:r>
              <a:rPr sz="1600" b="1">
                <a:solidFill>
                  <a:schemeClr val="tx1"/>
                </a:solidFill>
                <a:latin typeface="Times New Roman" panose="02020603050405020304" pitchFamily="18" charset="0"/>
                <a:ea typeface="Symbol" panose="05050102010706020507"/>
                <a:cs typeface="Times New Roman" panose="02020603050405020304" pitchFamily="18" charset="0"/>
              </a:rPr>
              <a:t> </a:t>
            </a:r>
            <a:r>
              <a:rPr sz="1600" b="1">
                <a:solidFill>
                  <a:schemeClr val="tx1"/>
                </a:solidFill>
                <a:latin typeface="Times New Roman" panose="02020603050405020304" pitchFamily="18" charset="0"/>
                <a:ea typeface="Times New Roman" panose="02020603050405020304"/>
                <a:cs typeface="Times New Roman" panose="02020603050405020304" pitchFamily="18" charset="0"/>
              </a:rPr>
              <a:t>= </a:t>
            </a:r>
            <a:r>
              <a:rPr sz="1600" b="1">
                <a:solidFill>
                  <a:schemeClr val="tx1"/>
                </a:solidFill>
                <a:latin typeface="Times New Roman" panose="02020603050405020304" pitchFamily="18" charset="0"/>
                <a:ea typeface="Symbol" panose="05050102010706020507"/>
                <a:cs typeface="Times New Roman" panose="02020603050405020304" pitchFamily="18" charset="0"/>
              </a:rPr>
              <a:t></a:t>
            </a:r>
            <a:r>
              <a:rPr sz="1600" b="1">
                <a:solidFill>
                  <a:schemeClr val="tx1"/>
                </a:solidFill>
                <a:latin typeface="Times New Roman" panose="02020603050405020304" pitchFamily="18" charset="0"/>
                <a:ea typeface="Times New Roman" panose="02020603050405020304"/>
                <a:cs typeface="Times New Roman" panose="02020603050405020304" pitchFamily="18" charset="0"/>
              </a:rPr>
              <a:t>ПРР</a:t>
            </a:r>
            <a:r>
              <a:rPr sz="1600" b="1">
                <a:solidFill>
                  <a:schemeClr val="tx1"/>
                </a:solidFill>
                <a:latin typeface="Times New Roman" panose="02020603050405020304" pitchFamily="18" charset="0"/>
                <a:ea typeface="Symbol" panose="05050102010706020507"/>
                <a:cs typeface="Times New Roman" panose="02020603050405020304" pitchFamily="18" charset="0"/>
              </a:rPr>
              <a:t> </a:t>
            </a:r>
            <a:r>
              <a:rPr sz="1600" b="1">
                <a:solidFill>
                  <a:schemeClr val="tx1"/>
                </a:solidFill>
                <a:latin typeface="Times New Roman" panose="02020603050405020304" pitchFamily="18" charset="0"/>
                <a:ea typeface="Times New Roman" panose="02020603050405020304"/>
                <a:cs typeface="Times New Roman" panose="02020603050405020304" pitchFamily="18" charset="0"/>
              </a:rPr>
              <a:t>+ </a:t>
            </a:r>
            <a:r>
              <a:rPr sz="1600" b="1">
                <a:solidFill>
                  <a:schemeClr val="tx1"/>
                </a:solidFill>
                <a:latin typeface="Times New Roman" panose="02020603050405020304" pitchFamily="18" charset="0"/>
                <a:ea typeface="Symbol" panose="05050102010706020507"/>
                <a:cs typeface="Times New Roman" panose="02020603050405020304" pitchFamily="18" charset="0"/>
              </a:rPr>
              <a:t></a:t>
            </a:r>
            <a:r>
              <a:rPr sz="1600" b="1">
                <a:solidFill>
                  <a:schemeClr val="tx1"/>
                </a:solidFill>
                <a:latin typeface="Times New Roman" panose="02020603050405020304" pitchFamily="18" charset="0"/>
                <a:ea typeface="Times New Roman" panose="02020603050405020304"/>
                <a:cs typeface="Times New Roman" panose="02020603050405020304" pitchFamily="18" charset="0"/>
              </a:rPr>
              <a:t>НАВР</a:t>
            </a:r>
            <a:r>
              <a:rPr sz="1600" b="1">
                <a:solidFill>
                  <a:schemeClr val="tx1"/>
                </a:solidFill>
                <a:latin typeface="Times New Roman" panose="02020603050405020304" pitchFamily="18" charset="0"/>
                <a:ea typeface="Symbol" panose="05050102010706020507"/>
                <a:cs typeface="Times New Roman" panose="02020603050405020304" pitchFamily="18" charset="0"/>
              </a:rPr>
              <a:t> </a:t>
            </a:r>
            <a:endParaRPr sz="1600" b="1">
              <a:solidFill>
                <a:schemeClr val="tx1"/>
              </a:solidFill>
              <a:latin typeface="Times New Roman" panose="02020603050405020304" pitchFamily="18" charset="0"/>
              <a:ea typeface="Symbol" panose="05050102010706020507"/>
              <a:cs typeface="Times New Roman" panose="02020603050405020304" pitchFamily="18" charset="0"/>
            </a:endParaRPr>
          </a:p>
          <a:p>
            <a:pPr algn="just"/>
            <a:r>
              <a:rPr sz="1600">
                <a:solidFill>
                  <a:schemeClr val="tx1"/>
                </a:solidFill>
                <a:latin typeface="Times New Roman" panose="02020603050405020304" pitchFamily="18" charset="0"/>
                <a:ea typeface="Times New Roman" panose="02020603050405020304"/>
                <a:cs typeface="Times New Roman" panose="02020603050405020304" pitchFamily="18" charset="0"/>
              </a:rPr>
              <a:t>де </a:t>
            </a:r>
            <a:endParaRPr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r>
              <a:rPr sz="1600" b="1">
                <a:solidFill>
                  <a:schemeClr val="tx1"/>
                </a:solidFill>
                <a:latin typeface="Times New Roman" panose="02020603050405020304" pitchFamily="18" charset="0"/>
                <a:ea typeface="Symbol" panose="05050102010706020507"/>
                <a:cs typeface="Times New Roman" panose="02020603050405020304" pitchFamily="18" charset="0"/>
              </a:rPr>
              <a:t></a:t>
            </a:r>
            <a:r>
              <a:rPr sz="1600" b="1">
                <a:solidFill>
                  <a:schemeClr val="tx1"/>
                </a:solidFill>
                <a:latin typeface="Times New Roman" panose="02020603050405020304" pitchFamily="18" charset="0"/>
                <a:ea typeface="Times New Roman" panose="02020603050405020304"/>
                <a:cs typeface="Times New Roman" panose="02020603050405020304" pitchFamily="18" charset="0"/>
              </a:rPr>
              <a:t>АРР</a:t>
            </a:r>
            <a:r>
              <a:rPr sz="1600" b="1">
                <a:solidFill>
                  <a:schemeClr val="tx1"/>
                </a:solidFill>
                <a:latin typeface="Times New Roman" panose="02020603050405020304" pitchFamily="18" charset="0"/>
                <a:ea typeface="Symbol" panose="05050102010706020507"/>
                <a:cs typeface="Times New Roman" panose="02020603050405020304" pitchFamily="18" charset="0"/>
              </a:rPr>
              <a:t> </a:t>
            </a:r>
            <a:r>
              <a:rPr sz="1600">
                <a:solidFill>
                  <a:schemeClr val="tx1"/>
                </a:solidFill>
                <a:latin typeface="Times New Roman" panose="02020603050405020304" pitchFamily="18" charset="0"/>
                <a:ea typeface="Times New Roman" panose="02020603050405020304"/>
                <a:cs typeface="Times New Roman" panose="02020603050405020304" pitchFamily="18" charset="0"/>
              </a:rPr>
              <a:t>- аварійно-рятувальні роботи; </a:t>
            </a:r>
            <a:endParaRPr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r>
              <a:rPr sz="1600" b="1">
                <a:solidFill>
                  <a:schemeClr val="tx1"/>
                </a:solidFill>
                <a:latin typeface="Times New Roman" panose="02020603050405020304" pitchFamily="18" charset="0"/>
                <a:ea typeface="Symbol" panose="05050102010706020507"/>
                <a:cs typeface="Times New Roman" panose="02020603050405020304" pitchFamily="18" charset="0"/>
              </a:rPr>
              <a:t></a:t>
            </a:r>
            <a:r>
              <a:rPr sz="1600" b="1">
                <a:solidFill>
                  <a:schemeClr val="tx1"/>
                </a:solidFill>
                <a:latin typeface="Times New Roman" panose="02020603050405020304" pitchFamily="18" charset="0"/>
                <a:ea typeface="Times New Roman" panose="02020603050405020304"/>
                <a:cs typeface="Times New Roman" panose="02020603050405020304" pitchFamily="18" charset="0"/>
              </a:rPr>
              <a:t>ПРР</a:t>
            </a:r>
            <a:r>
              <a:rPr sz="1600" b="1">
                <a:solidFill>
                  <a:schemeClr val="tx1"/>
                </a:solidFill>
                <a:latin typeface="Times New Roman" panose="02020603050405020304" pitchFamily="18" charset="0"/>
                <a:ea typeface="Symbol" panose="05050102010706020507"/>
                <a:cs typeface="Times New Roman" panose="02020603050405020304" pitchFamily="18" charset="0"/>
              </a:rPr>
              <a:t> </a:t>
            </a:r>
            <a:r>
              <a:rPr sz="1600">
                <a:solidFill>
                  <a:schemeClr val="tx1"/>
                </a:solidFill>
                <a:latin typeface="Times New Roman" panose="02020603050405020304" pitchFamily="18" charset="0"/>
                <a:ea typeface="Times New Roman" panose="02020603050405020304"/>
                <a:cs typeface="Times New Roman" panose="02020603050405020304" pitchFamily="18" charset="0"/>
              </a:rPr>
              <a:t>- пошуково-рятувальні роботи. Вони складаються з: розвідки зони «НС», пошук постраждалих, їх визволення з небезпечних місць та транспортування до пунктів надання медичної допомоги; </a:t>
            </a:r>
            <a:endParaRPr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r>
              <a:rPr sz="1600" b="1">
                <a:solidFill>
                  <a:schemeClr val="tx1"/>
                </a:solidFill>
                <a:latin typeface="Times New Roman" panose="02020603050405020304" pitchFamily="18" charset="0"/>
                <a:ea typeface="Symbol" panose="05050102010706020507"/>
                <a:cs typeface="Times New Roman" panose="02020603050405020304" pitchFamily="18" charset="0"/>
              </a:rPr>
              <a:t></a:t>
            </a:r>
            <a:r>
              <a:rPr sz="1600" b="1">
                <a:solidFill>
                  <a:schemeClr val="tx1"/>
                </a:solidFill>
                <a:latin typeface="Times New Roman" panose="02020603050405020304" pitchFamily="18" charset="0"/>
                <a:ea typeface="Times New Roman" panose="02020603050405020304"/>
                <a:cs typeface="Times New Roman" panose="02020603050405020304" pitchFamily="18" charset="0"/>
              </a:rPr>
              <a:t>НАВР</a:t>
            </a:r>
            <a:r>
              <a:rPr sz="1600" b="1">
                <a:solidFill>
                  <a:schemeClr val="tx1"/>
                </a:solidFill>
                <a:latin typeface="Times New Roman" panose="02020603050405020304" pitchFamily="18" charset="0"/>
                <a:ea typeface="Symbol" panose="05050102010706020507"/>
                <a:cs typeface="Times New Roman" panose="02020603050405020304" pitchFamily="18" charset="0"/>
              </a:rPr>
              <a:t> </a:t>
            </a:r>
            <a:r>
              <a:rPr sz="1600">
                <a:solidFill>
                  <a:schemeClr val="tx1"/>
                </a:solidFill>
                <a:latin typeface="Times New Roman" panose="02020603050405020304" pitchFamily="18" charset="0"/>
                <a:ea typeface="Times New Roman" panose="02020603050405020304"/>
                <a:cs typeface="Times New Roman" panose="02020603050405020304" pitchFamily="18" charset="0"/>
              </a:rPr>
              <a:t>- невідкладні аварійно-відновлювальні роботи. Вони складаються з: тимчасового відновлювання шляхів, укріплення або руйнування нестійких конструкцій будівель та споруд, подачу води, електроенергії в зону </a:t>
            </a:r>
            <a:endParaRPr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r>
              <a:rPr sz="1600">
                <a:solidFill>
                  <a:schemeClr val="tx1"/>
                </a:solidFill>
                <a:latin typeface="Times New Roman" panose="02020603050405020304" pitchFamily="18" charset="0"/>
                <a:ea typeface="Times New Roman" panose="02020603050405020304"/>
                <a:cs typeface="Times New Roman" panose="02020603050405020304" pitchFamily="18" charset="0"/>
              </a:rPr>
              <a:t>«НС» тобто це роботи які створюють умови для успішного проведення АРР в цілому.</a:t>
            </a:r>
            <a:endParaRPr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Послідовність</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виконання</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ПРР</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або</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НАВР</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буде</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залежить</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від</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обста</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a:t>
            </a:r>
            <a:endPar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новки</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що</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склалася</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в</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зоні</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НС</a:t>
            </a:r>
            <a:r>
              <a:rPr lang=""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і</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можуть</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проводитися</a:t>
            </a:r>
            <a:endPar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ПРР</a:t>
            </a:r>
            <a:r>
              <a:rPr lang="uk-UA"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  =</a:t>
            </a:r>
            <a:r>
              <a:rPr lang="en-US" altLang="uk-UA" sz="1600">
                <a:solidFill>
                  <a:schemeClr val="tx1"/>
                </a:solidFill>
                <a:latin typeface="Times New Roman" panose="02020603050405020304" pitchFamily="18" charset="0"/>
                <a:ea typeface="Times New Roman" panose="02020603050405020304"/>
                <a:cs typeface="Times New Roman" panose="02020603050405020304" pitchFamily="18" charset="0"/>
              </a:rPr>
              <a:t>&gt;  </a:t>
            </a:r>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НАВР</a:t>
            </a:r>
            <a:endPar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НАВР =&gt;  ПРР</a:t>
            </a:r>
            <a:endPar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r>
              <a:rPr lang="en-US" altLang="en-US" sz="1600">
                <a:solidFill>
                  <a:schemeClr val="tx1"/>
                </a:solidFill>
                <a:latin typeface="Times New Roman" panose="02020603050405020304" pitchFamily="18" charset="0"/>
                <a:ea typeface="Times New Roman" panose="02020603050405020304"/>
                <a:cs typeface="Times New Roman" panose="02020603050405020304" pitchFamily="18" charset="0"/>
              </a:rPr>
              <a:t>ПРР  =&gt;  НАВР</a:t>
            </a:r>
            <a:r>
              <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rPr>
              <a:t>.</a:t>
            </a:r>
            <a:endParaRPr lang="en-US" altLang="ru-RU" sz="1600">
              <a:solidFill>
                <a:schemeClr val="tx1"/>
              </a:solidFill>
              <a:latin typeface="Times New Roman" panose="02020603050405020304" pitchFamily="18" charset="0"/>
              <a:ea typeface="Times New Roman" panose="02020603050405020304"/>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635000" y="255905"/>
            <a:ext cx="10970895" cy="1568450"/>
          </a:xfrm>
          <a:prstGeom prst="rect">
            <a:avLst/>
          </a:prstGeom>
        </p:spPr>
        <p:txBody>
          <a:bodyPr wrap="square">
            <a:spAutoFit/>
          </a:bodyPr>
          <a:p>
            <a:r>
              <a:rPr sz="1600">
                <a:solidFill>
                  <a:schemeClr val="tx1"/>
                </a:solidFill>
                <a:latin typeface="Times New Roman" panose="02020603050405020304" pitchFamily="18" charset="0"/>
                <a:ea typeface="Times New Roman" panose="02020603050405020304"/>
                <a:cs typeface="Times New Roman" panose="02020603050405020304" pitchFamily="18" charset="0"/>
              </a:rPr>
              <a:t>При цьому успішне виконання АРР буде залежати від виконання наступних задач: </a:t>
            </a:r>
            <a:endParaRPr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r>
              <a:rPr sz="1600">
                <a:solidFill>
                  <a:schemeClr val="tx1"/>
                </a:solidFill>
                <a:latin typeface="Times New Roman" panose="02020603050405020304" pitchFamily="18" charset="0"/>
                <a:ea typeface="Symbol" panose="05050102010706020507"/>
                <a:cs typeface="Times New Roman" panose="02020603050405020304" pitchFamily="18" charset="0"/>
              </a:rPr>
              <a:t> </a:t>
            </a:r>
            <a:r>
              <a:rPr sz="1600">
                <a:solidFill>
                  <a:schemeClr val="tx1"/>
                </a:solidFill>
                <a:latin typeface="Times New Roman" panose="02020603050405020304" pitchFamily="18" charset="0"/>
                <a:ea typeface="Times New Roman" panose="02020603050405020304"/>
                <a:cs typeface="Times New Roman" panose="02020603050405020304" pitchFamily="18" charset="0"/>
              </a:rPr>
              <a:t>підготовленості сил та засобі до дій в осередках ураження; </a:t>
            </a:r>
            <a:endParaRPr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r>
              <a:rPr sz="1600">
                <a:solidFill>
                  <a:schemeClr val="tx1"/>
                </a:solidFill>
                <a:latin typeface="Times New Roman" panose="02020603050405020304" pitchFamily="18" charset="0"/>
                <a:ea typeface="Symbol" panose="05050102010706020507"/>
                <a:cs typeface="Times New Roman" panose="02020603050405020304" pitchFamily="18" charset="0"/>
              </a:rPr>
              <a:t> </a:t>
            </a:r>
            <a:r>
              <a:rPr sz="1600">
                <a:solidFill>
                  <a:schemeClr val="tx1"/>
                </a:solidFill>
                <a:latin typeface="Times New Roman" panose="02020603050405020304" pitchFamily="18" charset="0"/>
                <a:ea typeface="Times New Roman" panose="02020603050405020304"/>
                <a:cs typeface="Times New Roman" panose="02020603050405020304" pitchFamily="18" charset="0"/>
              </a:rPr>
              <a:t>своєчасністю прибуття сил та засобів; </a:t>
            </a:r>
            <a:endParaRPr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r>
              <a:rPr sz="1600">
                <a:solidFill>
                  <a:schemeClr val="tx1"/>
                </a:solidFill>
                <a:latin typeface="Times New Roman" panose="02020603050405020304" pitchFamily="18" charset="0"/>
                <a:ea typeface="Symbol" panose="05050102010706020507"/>
                <a:cs typeface="Times New Roman" panose="02020603050405020304" pitchFamily="18" charset="0"/>
              </a:rPr>
              <a:t> </a:t>
            </a:r>
            <a:r>
              <a:rPr sz="1600">
                <a:solidFill>
                  <a:schemeClr val="tx1"/>
                </a:solidFill>
                <a:latin typeface="Times New Roman" panose="02020603050405020304" pitchFamily="18" charset="0"/>
                <a:ea typeface="Times New Roman" panose="02020603050405020304"/>
                <a:cs typeface="Times New Roman" panose="02020603050405020304" pitchFamily="18" charset="0"/>
              </a:rPr>
              <a:t>оперативності розгортання сил та засобі на місці ведення робіт; </a:t>
            </a:r>
            <a:endParaRPr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r>
              <a:rPr sz="1600">
                <a:solidFill>
                  <a:schemeClr val="tx1"/>
                </a:solidFill>
                <a:latin typeface="Times New Roman" panose="02020603050405020304" pitchFamily="18" charset="0"/>
                <a:ea typeface="Symbol" panose="05050102010706020507"/>
                <a:cs typeface="Times New Roman" panose="02020603050405020304" pitchFamily="18" charset="0"/>
              </a:rPr>
              <a:t> </a:t>
            </a:r>
            <a:r>
              <a:rPr sz="1600">
                <a:solidFill>
                  <a:schemeClr val="tx1"/>
                </a:solidFill>
                <a:latin typeface="Times New Roman" panose="02020603050405020304" pitchFamily="18" charset="0"/>
                <a:ea typeface="Times New Roman" panose="02020603050405020304"/>
                <a:cs typeface="Times New Roman" panose="02020603050405020304" pitchFamily="18" charset="0"/>
              </a:rPr>
              <a:t>організації евакуації постраждали з небезпечних місць; </a:t>
            </a:r>
            <a:endParaRPr sz="1600">
              <a:solidFill>
                <a:schemeClr val="tx1"/>
              </a:solidFill>
              <a:latin typeface="Times New Roman" panose="02020603050405020304" pitchFamily="18" charset="0"/>
              <a:ea typeface="Times New Roman" panose="02020603050405020304"/>
              <a:cs typeface="Times New Roman" panose="02020603050405020304" pitchFamily="18" charset="0"/>
            </a:endParaRPr>
          </a:p>
          <a:p>
            <a:r>
              <a:rPr sz="1600">
                <a:solidFill>
                  <a:schemeClr val="tx1"/>
                </a:solidFill>
                <a:latin typeface="Times New Roman" panose="02020603050405020304" pitchFamily="18" charset="0"/>
                <a:ea typeface="Symbol" panose="05050102010706020507"/>
                <a:cs typeface="Times New Roman" panose="02020603050405020304" pitchFamily="18" charset="0"/>
              </a:rPr>
              <a:t> </a:t>
            </a:r>
            <a:r>
              <a:rPr sz="1600">
                <a:solidFill>
                  <a:schemeClr val="tx1"/>
                </a:solidFill>
                <a:latin typeface="Times New Roman" panose="02020603050405020304" pitchFamily="18" charset="0"/>
                <a:ea typeface="Times New Roman" panose="02020603050405020304"/>
                <a:cs typeface="Times New Roman" panose="02020603050405020304" pitchFamily="18" charset="0"/>
              </a:rPr>
              <a:t>локалізації та ліквідації джерел небезпеки.</a:t>
            </a:r>
            <a:endParaRPr sz="1600">
              <a:solidFill>
                <a:schemeClr val="tx1"/>
              </a:solidFill>
              <a:latin typeface="Times New Roman" panose="02020603050405020304" pitchFamily="18" charset="0"/>
              <a:ea typeface="Times New Roman" panose="02020603050405020304"/>
              <a:cs typeface="Times New Roman" panose="02020603050405020304" pitchFamily="18" charset="0"/>
            </a:endParaRPr>
          </a:p>
        </p:txBody>
      </p:sp>
      <p:sp>
        <p:nvSpPr>
          <p:cNvPr id="3" name="Текстовое поле 2"/>
          <p:cNvSpPr txBox="1"/>
          <p:nvPr/>
        </p:nvSpPr>
        <p:spPr>
          <a:xfrm>
            <a:off x="610235" y="1824355"/>
            <a:ext cx="10970895" cy="4276725"/>
          </a:xfrm>
          <a:prstGeom prst="rect">
            <a:avLst/>
          </a:prstGeom>
        </p:spPr>
        <p:txBody>
          <a:bodyPr wrap="square">
            <a:spAutoFit/>
          </a:bodyPr>
          <a:p>
            <a:r>
              <a:rPr sz="1600" b="1">
                <a:solidFill>
                  <a:schemeClr val="tx1"/>
                </a:solidFill>
                <a:latin typeface="Times New Roman" panose="02020603050405020304"/>
                <a:ea typeface="Times New Roman" panose="02020603050405020304"/>
              </a:rPr>
              <a:t>Підготовка до дій в осередках ураження: </a:t>
            </a:r>
            <a:endParaRPr sz="1600" b="1">
              <a:solidFill>
                <a:schemeClr val="tx1"/>
              </a:solidFill>
              <a:latin typeface="Times New Roman" panose="02020603050405020304"/>
              <a:ea typeface="Times New Roman" panose="02020603050405020304"/>
            </a:endParaRPr>
          </a:p>
          <a:p>
            <a:r>
              <a:rPr sz="1600">
                <a:solidFill>
                  <a:schemeClr val="tx1"/>
                </a:solidFill>
                <a:latin typeface="Times New Roman" panose="02020603050405020304"/>
                <a:ea typeface="Times New Roman" panose="02020603050405020304"/>
              </a:rPr>
              <a:t>- створення спеціальних підрозділів (РСО м. Київ, СЧ ДПО); </a:t>
            </a:r>
            <a:endParaRPr sz="1600">
              <a:solidFill>
                <a:schemeClr val="tx1"/>
              </a:solidFill>
              <a:latin typeface="Times New Roman" panose="02020603050405020304"/>
              <a:ea typeface="Times New Roman" panose="02020603050405020304"/>
            </a:endParaRPr>
          </a:p>
          <a:p>
            <a:r>
              <a:rPr sz="1600">
                <a:solidFill>
                  <a:schemeClr val="tx1"/>
                </a:solidFill>
                <a:latin typeface="Times New Roman" panose="02020603050405020304"/>
                <a:ea typeface="Times New Roman" panose="02020603050405020304"/>
              </a:rPr>
              <a:t>- навчання особового складу прийомам та способам ведення аварійно-рятувальних робіт; </a:t>
            </a:r>
            <a:endParaRPr sz="1600">
              <a:solidFill>
                <a:schemeClr val="tx1"/>
              </a:solidFill>
              <a:latin typeface="Times New Roman" panose="02020603050405020304"/>
              <a:ea typeface="Times New Roman" panose="02020603050405020304"/>
            </a:endParaRPr>
          </a:p>
          <a:p>
            <a:r>
              <a:rPr sz="1600">
                <a:solidFill>
                  <a:schemeClr val="tx1"/>
                </a:solidFill>
                <a:latin typeface="Times New Roman" panose="02020603050405020304"/>
                <a:ea typeface="Times New Roman" panose="02020603050405020304"/>
              </a:rPr>
              <a:t>- способам надання невідкладної медичної допомоги та інше; </a:t>
            </a:r>
            <a:endParaRPr sz="1600">
              <a:solidFill>
                <a:schemeClr val="tx1"/>
              </a:solidFill>
              <a:latin typeface="Times New Roman" panose="02020603050405020304"/>
              <a:ea typeface="Times New Roman" panose="02020603050405020304"/>
            </a:endParaRPr>
          </a:p>
          <a:p>
            <a:r>
              <a:rPr sz="1600">
                <a:solidFill>
                  <a:schemeClr val="tx1"/>
                </a:solidFill>
                <a:latin typeface="Times New Roman" panose="02020603050405020304"/>
                <a:ea typeface="Times New Roman" panose="02020603050405020304"/>
              </a:rPr>
              <a:t>- оснащення аварійно-рятувальних підрозділів обладнанням та спорядженням яке дозволить ефективно проводити</a:t>
            </a:r>
            <a:r>
              <a:rPr lang="en-US" sz="1600">
                <a:solidFill>
                  <a:schemeClr val="tx1"/>
                </a:solidFill>
                <a:latin typeface="Times New Roman" panose="02020603050405020304"/>
                <a:ea typeface="Times New Roman" panose="02020603050405020304"/>
              </a:rPr>
              <a:t> </a:t>
            </a:r>
            <a:r>
              <a:rPr sz="1600">
                <a:solidFill>
                  <a:schemeClr val="tx1"/>
                </a:solidFill>
                <a:latin typeface="Times New Roman" panose="02020603050405020304"/>
                <a:ea typeface="Times New Roman" panose="02020603050405020304"/>
              </a:rPr>
              <a:t>рятувальні роботи; </a:t>
            </a:r>
            <a:endParaRPr sz="1600">
              <a:solidFill>
                <a:schemeClr val="tx1"/>
              </a:solidFill>
              <a:latin typeface="Times New Roman" panose="02020603050405020304"/>
              <a:ea typeface="Times New Roman" panose="02020603050405020304"/>
            </a:endParaRPr>
          </a:p>
          <a:p>
            <a:endParaRPr sz="1600">
              <a:solidFill>
                <a:schemeClr val="tx1"/>
              </a:solidFill>
              <a:latin typeface="Times New Roman" panose="02020603050405020304"/>
              <a:ea typeface="Times New Roman" panose="02020603050405020304"/>
            </a:endParaRPr>
          </a:p>
          <a:p>
            <a:r>
              <a:rPr sz="1600" b="1">
                <a:solidFill>
                  <a:schemeClr val="tx1"/>
                </a:solidFill>
                <a:latin typeface="Times New Roman" panose="02020603050405020304"/>
                <a:ea typeface="Times New Roman" panose="02020603050405020304"/>
              </a:rPr>
              <a:t>Своєчасність прибуття: </a:t>
            </a:r>
            <a:endParaRPr sz="1600" b="1">
              <a:solidFill>
                <a:schemeClr val="tx1"/>
              </a:solidFill>
              <a:latin typeface="Times New Roman" panose="02020603050405020304"/>
              <a:ea typeface="Times New Roman" panose="02020603050405020304"/>
            </a:endParaRPr>
          </a:p>
          <a:p>
            <a:r>
              <a:rPr sz="1600">
                <a:solidFill>
                  <a:schemeClr val="tx1"/>
                </a:solidFill>
                <a:latin typeface="Times New Roman" panose="02020603050405020304"/>
                <a:ea typeface="Times New Roman" panose="02020603050405020304"/>
              </a:rPr>
              <a:t>- створення мережі зв’язку та сповіщення від державного рівня до кожного підрозділу; </a:t>
            </a:r>
            <a:endParaRPr sz="1600">
              <a:solidFill>
                <a:schemeClr val="tx1"/>
              </a:solidFill>
              <a:latin typeface="Times New Roman" panose="02020603050405020304"/>
              <a:ea typeface="Times New Roman" panose="02020603050405020304"/>
            </a:endParaRPr>
          </a:p>
          <a:p>
            <a:r>
              <a:rPr sz="1600">
                <a:solidFill>
                  <a:schemeClr val="tx1"/>
                </a:solidFill>
                <a:latin typeface="Times New Roman" panose="02020603050405020304"/>
                <a:ea typeface="Times New Roman" panose="02020603050405020304"/>
              </a:rPr>
              <a:t>- визначення та відпрацювання способів доставки сил та засобів до місць ведення АРР; </a:t>
            </a:r>
            <a:endParaRPr sz="1600">
              <a:solidFill>
                <a:schemeClr val="tx1"/>
              </a:solidFill>
              <a:latin typeface="Times New Roman" panose="02020603050405020304"/>
              <a:ea typeface="Times New Roman" panose="02020603050405020304"/>
            </a:endParaRPr>
          </a:p>
          <a:p>
            <a:r>
              <a:rPr sz="1600">
                <a:solidFill>
                  <a:schemeClr val="tx1"/>
                </a:solidFill>
                <a:latin typeface="Times New Roman" panose="02020603050405020304"/>
                <a:ea typeface="Times New Roman" panose="02020603050405020304"/>
              </a:rPr>
              <a:t>- обладнання пожежно-рятувальних підрозділів технікою швидкого реагування (на базі мікроавтобусів). </a:t>
            </a:r>
            <a:endParaRPr sz="1600">
              <a:solidFill>
                <a:schemeClr val="tx1"/>
              </a:solidFill>
              <a:latin typeface="Times New Roman" panose="02020603050405020304"/>
              <a:ea typeface="Times New Roman" panose="02020603050405020304"/>
            </a:endParaRPr>
          </a:p>
          <a:p>
            <a:endParaRPr sz="1600">
              <a:solidFill>
                <a:schemeClr val="tx1"/>
              </a:solidFill>
              <a:latin typeface="Times New Roman" panose="02020603050405020304"/>
              <a:ea typeface="Times New Roman" panose="02020603050405020304"/>
            </a:endParaRPr>
          </a:p>
          <a:p>
            <a:r>
              <a:rPr sz="1600" b="1">
                <a:latin typeface="Times New Roman" panose="02020603050405020304"/>
                <a:ea typeface="Times New Roman" panose="02020603050405020304"/>
                <a:sym typeface="+mn-ea"/>
              </a:rPr>
              <a:t>Оперативності розгортання сил та засобів на місці ведення робіт: </a:t>
            </a:r>
            <a:endParaRPr sz="1600" b="1">
              <a:solidFill>
                <a:schemeClr val="tx1"/>
              </a:solidFill>
              <a:latin typeface="Times New Roman" panose="02020603050405020304"/>
              <a:ea typeface="Times New Roman" panose="02020603050405020304"/>
            </a:endParaRPr>
          </a:p>
          <a:p>
            <a:r>
              <a:rPr sz="1600">
                <a:latin typeface="Times New Roman" panose="02020603050405020304"/>
                <a:ea typeface="Times New Roman" panose="02020603050405020304"/>
                <a:sym typeface="+mn-ea"/>
              </a:rPr>
              <a:t>- наявність необхідного обладнання для проведення рятувальних робіт особливо на початковому етапі; </a:t>
            </a:r>
            <a:endParaRPr sz="1600">
              <a:solidFill>
                <a:schemeClr val="tx1"/>
              </a:solidFill>
              <a:latin typeface="Times New Roman" panose="02020603050405020304"/>
              <a:ea typeface="Times New Roman" panose="02020603050405020304"/>
            </a:endParaRPr>
          </a:p>
          <a:p>
            <a:r>
              <a:rPr sz="1600">
                <a:latin typeface="Times New Roman" panose="02020603050405020304"/>
                <a:ea typeface="Times New Roman" panose="02020603050405020304"/>
                <a:sym typeface="+mn-ea"/>
              </a:rPr>
              <a:t>- безперервна робота за рахунок змінної організації особливо в перші 10 - 12 годин; </a:t>
            </a:r>
            <a:endParaRPr sz="1600">
              <a:solidFill>
                <a:schemeClr val="tx1"/>
              </a:solidFill>
              <a:latin typeface="Times New Roman" panose="02020603050405020304"/>
              <a:ea typeface="Times New Roman" panose="02020603050405020304"/>
            </a:endParaRPr>
          </a:p>
          <a:p>
            <a:r>
              <a:rPr sz="1600">
                <a:latin typeface="Times New Roman" panose="02020603050405020304"/>
                <a:ea typeface="Times New Roman" panose="02020603050405020304"/>
                <a:sym typeface="+mn-ea"/>
              </a:rPr>
              <a:t>- використання рятувальників з урахуванням їх кваліфікації та фаху.</a:t>
            </a:r>
            <a:endParaRPr lang="ru-RU" altLang="en-US" sz="1600">
              <a:latin typeface="Times New Roman" panose="02020603050405020304"/>
              <a:ea typeface="Times New Roman" panose="02020603050405020304"/>
              <a:sym typeface="+mn-ea"/>
            </a:endParaRPr>
          </a:p>
          <a:p>
            <a:endParaRPr sz="1600">
              <a:solidFill>
                <a:schemeClr val="tx1"/>
              </a:solidFill>
              <a:latin typeface="Times New Roman" panose="02020603050405020304"/>
              <a:ea typeface="Times New Roman" panose="020206030504050203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615315" y="267970"/>
            <a:ext cx="10941050" cy="5015865"/>
          </a:xfrm>
          <a:prstGeom prst="rect">
            <a:avLst/>
          </a:prstGeom>
        </p:spPr>
        <p:txBody>
          <a:bodyPr wrap="square">
            <a:spAutoFit/>
          </a:bodyPr>
          <a:p>
            <a:pPr algn="just"/>
            <a:r>
              <a:rPr sz="1600" b="1">
                <a:solidFill>
                  <a:schemeClr val="tx1"/>
                </a:solidFill>
                <a:latin typeface="Times New Roman" panose="02020603050405020304"/>
                <a:ea typeface="Times New Roman" panose="02020603050405020304"/>
              </a:rPr>
              <a:t>Організація евакуації постраждалих з небезпечних місць прово- </a:t>
            </a:r>
            <a:endParaRPr sz="1600" b="1">
              <a:solidFill>
                <a:schemeClr val="tx1"/>
              </a:solidFill>
              <a:latin typeface="Times New Roman" panose="02020603050405020304"/>
              <a:ea typeface="Times New Roman" panose="02020603050405020304"/>
            </a:endParaRPr>
          </a:p>
          <a:p>
            <a:pPr algn="just"/>
            <a:r>
              <a:rPr sz="1600" b="1">
                <a:solidFill>
                  <a:schemeClr val="tx1"/>
                </a:solidFill>
                <a:latin typeface="Times New Roman" panose="02020603050405020304"/>
                <a:ea typeface="Times New Roman" panose="02020603050405020304"/>
              </a:rPr>
              <a:t>диться у два етапи: </a:t>
            </a:r>
            <a:endParaRPr sz="1600" b="1">
              <a:solidFill>
                <a:schemeClr val="tx1"/>
              </a:solidFill>
              <a:latin typeface="Times New Roman" panose="02020603050405020304"/>
              <a:ea typeface="Times New Roman" panose="02020603050405020304"/>
            </a:endParaRPr>
          </a:p>
          <a:p>
            <a:pPr algn="just"/>
            <a:r>
              <a:rPr sz="1600">
                <a:solidFill>
                  <a:schemeClr val="tx1"/>
                </a:solidFill>
                <a:latin typeface="Times New Roman" panose="02020603050405020304"/>
                <a:ea typeface="Times New Roman" panose="02020603050405020304"/>
              </a:rPr>
              <a:t>1-й-транспортування постраждалих з місць отримання пошкоджень до пункту надання першої медичної допомоги цей етап виконують пожежнірятувальники; </a:t>
            </a:r>
            <a:endParaRPr sz="1600">
              <a:solidFill>
                <a:schemeClr val="tx1"/>
              </a:solidFill>
              <a:latin typeface="Times New Roman" panose="02020603050405020304"/>
              <a:ea typeface="Times New Roman" panose="02020603050405020304"/>
            </a:endParaRPr>
          </a:p>
          <a:p>
            <a:pPr algn="just"/>
            <a:r>
              <a:rPr sz="1600">
                <a:solidFill>
                  <a:schemeClr val="tx1"/>
                </a:solidFill>
                <a:latin typeface="Times New Roman" panose="02020603050405020304"/>
                <a:ea typeface="Times New Roman" panose="02020603050405020304"/>
              </a:rPr>
              <a:t>2-й етап евакуація постраждалих з зони «НС» до стаціонарного шпиталю на цьому етапі працюють медики. </a:t>
            </a:r>
            <a:endParaRPr sz="1600">
              <a:solidFill>
                <a:schemeClr val="tx1"/>
              </a:solidFill>
              <a:latin typeface="Times New Roman" panose="02020603050405020304"/>
              <a:ea typeface="Times New Roman" panose="02020603050405020304"/>
            </a:endParaRPr>
          </a:p>
          <a:p>
            <a:pPr algn="just"/>
            <a:endParaRPr sz="1600" b="1">
              <a:solidFill>
                <a:schemeClr val="tx1"/>
              </a:solidFill>
              <a:latin typeface="Times New Roman" panose="02020603050405020304"/>
              <a:ea typeface="Times New Roman" panose="02020603050405020304"/>
            </a:endParaRPr>
          </a:p>
          <a:p>
            <a:pPr algn="just"/>
            <a:r>
              <a:rPr sz="1600" b="1">
                <a:solidFill>
                  <a:schemeClr val="tx1"/>
                </a:solidFill>
                <a:latin typeface="Times New Roman" panose="02020603050405020304"/>
                <a:ea typeface="Times New Roman" panose="02020603050405020304"/>
              </a:rPr>
              <a:t>Локалізація та ліквідація джерел небезпеки:</a:t>
            </a:r>
            <a:endParaRPr sz="1600" b="1">
              <a:solidFill>
                <a:schemeClr val="tx1"/>
              </a:solidFill>
              <a:latin typeface="Times New Roman" panose="02020603050405020304"/>
              <a:ea typeface="Times New Roman" panose="02020603050405020304"/>
            </a:endParaRPr>
          </a:p>
          <a:p>
            <a:pPr algn="just"/>
            <a:r>
              <a:rPr lang="en-US" altLang="en-US" sz="1600">
                <a:solidFill>
                  <a:schemeClr val="tx1"/>
                </a:solidFill>
                <a:latin typeface="Times New Roman" panose="02020603050405020304"/>
                <a:ea typeface="Times New Roman" panose="02020603050405020304"/>
              </a:rPr>
              <a:t>обмеження</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дії</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вражаючих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факторів</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припинення</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горіння</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припинення</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притоку</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води</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дії</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отруйних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радіоактивних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вибухонебезпечних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речовин</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та</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інші</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дії</a:t>
            </a:r>
            <a:r>
              <a:rPr lang="en-US" altLang="ru-RU" sz="1600">
                <a:solidFill>
                  <a:schemeClr val="tx1"/>
                </a:solidFill>
                <a:latin typeface="Times New Roman" panose="02020603050405020304"/>
                <a:ea typeface="Times New Roman" panose="02020603050405020304"/>
              </a:rPr>
              <a:t>).</a:t>
            </a:r>
            <a:endParaRPr lang="en-US" altLang="ru-RU" sz="1600">
              <a:solidFill>
                <a:schemeClr val="tx1"/>
              </a:solidFill>
              <a:latin typeface="Times New Roman" panose="02020603050405020304"/>
              <a:ea typeface="Times New Roman" panose="02020603050405020304"/>
            </a:endParaRPr>
          </a:p>
          <a:p>
            <a:pPr algn="just"/>
            <a:endParaRPr lang="en-US" altLang="ru-RU" sz="1600">
              <a:solidFill>
                <a:schemeClr val="tx1"/>
              </a:solidFill>
              <a:latin typeface="Times New Roman" panose="02020603050405020304"/>
              <a:ea typeface="Times New Roman" panose="02020603050405020304"/>
            </a:endParaRPr>
          </a:p>
          <a:p>
            <a:pPr algn="just"/>
            <a:r>
              <a:rPr lang="en-US" altLang="en-US" sz="1600">
                <a:solidFill>
                  <a:schemeClr val="tx1"/>
                </a:solidFill>
                <a:latin typeface="Times New Roman" panose="02020603050405020304"/>
                <a:ea typeface="Times New Roman" panose="02020603050405020304"/>
              </a:rPr>
              <a:t>Загальним</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фактором</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для</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всіх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перелічених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задач</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є</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час</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який</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витрачається</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на</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їх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виконання</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Чим</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менше</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часу</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потрібно</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на</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виконання</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кожної</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задачі</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тим</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краще</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ефективність</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АРР</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в</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цілому</a:t>
            </a:r>
            <a:r>
              <a:rPr lang="en-US" altLang="ru-RU" sz="1600">
                <a:solidFill>
                  <a:schemeClr val="tx1"/>
                </a:solidFill>
                <a:latin typeface="Times New Roman" panose="02020603050405020304"/>
                <a:ea typeface="Times New Roman" panose="02020603050405020304"/>
              </a:rPr>
              <a:t>.</a:t>
            </a:r>
            <a:endParaRPr lang="en-US" altLang="ru-RU" sz="1600">
              <a:solidFill>
                <a:schemeClr val="tx1"/>
              </a:solidFill>
              <a:latin typeface="Times New Roman" panose="02020603050405020304"/>
              <a:ea typeface="Times New Roman" panose="02020603050405020304"/>
            </a:endParaRPr>
          </a:p>
          <a:p>
            <a:pPr algn="just"/>
            <a:r>
              <a:rPr lang="en-US" altLang="en-US" sz="1600">
                <a:solidFill>
                  <a:schemeClr val="tx1"/>
                </a:solidFill>
                <a:latin typeface="Times New Roman" panose="02020603050405020304"/>
                <a:ea typeface="Times New Roman" panose="02020603050405020304"/>
              </a:rPr>
              <a:t>В</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зруйнованих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землетрусом</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або</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вибухом</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будинках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під</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уламками</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залишаються</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не</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тільки</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загиблі</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але</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і</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живі</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люди</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яких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потрібно</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як</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можна</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швидше</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звільнити</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з</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під</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завалів</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Статистика</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проведення</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аварійно</a:t>
            </a:r>
            <a:r>
              <a:rPr lang="en-US" altLang="ru-RU" sz="1600">
                <a:solidFill>
                  <a:schemeClr val="tx1"/>
                </a:solidFill>
                <a:latin typeface="Times New Roman" panose="02020603050405020304"/>
                <a:ea typeface="Times New Roman" panose="02020603050405020304"/>
              </a:rPr>
              <a:t>-</a:t>
            </a:r>
            <a:r>
              <a:rPr lang="en-US" altLang="en-US" sz="1600">
                <a:solidFill>
                  <a:schemeClr val="tx1"/>
                </a:solidFill>
                <a:latin typeface="Times New Roman" panose="02020603050405020304"/>
                <a:ea typeface="Times New Roman" panose="02020603050405020304"/>
              </a:rPr>
              <a:t>рятувальних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робіт</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на</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зруйнованих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будинках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Спітакський</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землетрус</a:t>
            </a:r>
            <a:r>
              <a:rPr lang="en-US" altLang="ru-RU" sz="1600">
                <a:solidFill>
                  <a:schemeClr val="tx1"/>
                </a:solidFill>
                <a:latin typeface="Times New Roman" panose="02020603050405020304"/>
                <a:ea typeface="Times New Roman" panose="02020603050405020304"/>
              </a:rPr>
              <a:t> 1988 </a:t>
            </a:r>
            <a:r>
              <a:rPr lang="en-US" altLang="en-US" sz="1600">
                <a:solidFill>
                  <a:schemeClr val="tx1"/>
                </a:solidFill>
                <a:latin typeface="Times New Roman" panose="02020603050405020304"/>
                <a:ea typeface="Times New Roman" panose="02020603050405020304"/>
              </a:rPr>
              <a:t>р</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землетрус</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в</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Туреччині</a:t>
            </a:r>
            <a:r>
              <a:rPr lang="en-US" altLang="ru-RU" sz="1600">
                <a:solidFill>
                  <a:schemeClr val="tx1"/>
                </a:solidFill>
                <a:latin typeface="Times New Roman" panose="02020603050405020304"/>
                <a:ea typeface="Times New Roman" panose="02020603050405020304"/>
              </a:rPr>
              <a:t> 1999</a:t>
            </a:r>
            <a:r>
              <a:rPr lang="en-US" altLang="en-US" sz="1600">
                <a:solidFill>
                  <a:schemeClr val="tx1"/>
                </a:solidFill>
                <a:latin typeface="Times New Roman" panose="02020603050405020304"/>
                <a:ea typeface="Times New Roman" panose="02020603050405020304"/>
              </a:rPr>
              <a:t>р</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руйнація</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житлових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будинків</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в</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місті</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Москва</a:t>
            </a:r>
            <a:r>
              <a:rPr lang="en-US" altLang="ru-RU" sz="1600">
                <a:solidFill>
                  <a:schemeClr val="tx1"/>
                </a:solidFill>
                <a:latin typeface="Times New Roman" panose="02020603050405020304"/>
                <a:ea typeface="Times New Roman" panose="02020603050405020304"/>
              </a:rPr>
              <a:t> 2000 </a:t>
            </a:r>
            <a:r>
              <a:rPr lang="en-US" altLang="en-US" sz="1600">
                <a:solidFill>
                  <a:schemeClr val="tx1"/>
                </a:solidFill>
                <a:latin typeface="Times New Roman" panose="02020603050405020304"/>
                <a:ea typeface="Times New Roman" panose="02020603050405020304"/>
              </a:rPr>
              <a:t>р</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свідчить</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що</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відсоток</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визволених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з</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під</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уламків</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живими</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до</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загальної</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кількості</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визволених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складав</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за</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першу</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добу</a:t>
            </a:r>
            <a:r>
              <a:rPr lang="en-US" altLang="ru-RU" sz="1600">
                <a:solidFill>
                  <a:schemeClr val="tx1"/>
                </a:solidFill>
                <a:latin typeface="Times New Roman" panose="02020603050405020304"/>
                <a:ea typeface="Times New Roman" panose="02020603050405020304"/>
              </a:rPr>
              <a:t> 30%, </a:t>
            </a:r>
            <a:r>
              <a:rPr lang="en-US" altLang="en-US" sz="1600">
                <a:solidFill>
                  <a:schemeClr val="tx1"/>
                </a:solidFill>
                <a:latin typeface="Times New Roman" panose="02020603050405020304"/>
                <a:ea typeface="Times New Roman" panose="02020603050405020304"/>
              </a:rPr>
              <a:t>за</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другу</a:t>
            </a:r>
            <a:r>
              <a:rPr lang="en-US" altLang="ru-RU" sz="1600">
                <a:solidFill>
                  <a:schemeClr val="tx1"/>
                </a:solidFill>
                <a:latin typeface="Times New Roman" panose="02020603050405020304"/>
                <a:ea typeface="Times New Roman" panose="02020603050405020304"/>
              </a:rPr>
              <a:t> 15%, </a:t>
            </a:r>
            <a:r>
              <a:rPr lang="en-US" altLang="en-US" sz="1600">
                <a:solidFill>
                  <a:schemeClr val="tx1"/>
                </a:solidFill>
                <a:latin typeface="Times New Roman" panose="02020603050405020304"/>
                <a:ea typeface="Times New Roman" panose="02020603050405020304"/>
              </a:rPr>
              <a:t>за</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третю</a:t>
            </a:r>
            <a:r>
              <a:rPr lang="en-US" altLang="ru-RU" sz="1600">
                <a:solidFill>
                  <a:schemeClr val="tx1"/>
                </a:solidFill>
                <a:latin typeface="Times New Roman" panose="02020603050405020304"/>
                <a:ea typeface="Times New Roman" panose="02020603050405020304"/>
              </a:rPr>
              <a:t> 60%, </a:t>
            </a:r>
            <a:r>
              <a:rPr lang="en-US" altLang="en-US" sz="1600">
                <a:solidFill>
                  <a:schemeClr val="tx1"/>
                </a:solidFill>
                <a:latin typeface="Times New Roman" panose="02020603050405020304"/>
                <a:ea typeface="Times New Roman" panose="02020603050405020304"/>
              </a:rPr>
              <a:t>за</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четверту</a:t>
            </a:r>
            <a:r>
              <a:rPr lang="en-US" altLang="ru-RU" sz="1600">
                <a:solidFill>
                  <a:schemeClr val="tx1"/>
                </a:solidFill>
                <a:latin typeface="Times New Roman" panose="02020603050405020304"/>
                <a:ea typeface="Times New Roman" panose="02020603050405020304"/>
              </a:rPr>
              <a:t> 90% </a:t>
            </a:r>
            <a:r>
              <a:rPr lang="en-US" altLang="en-US" sz="1600">
                <a:solidFill>
                  <a:schemeClr val="tx1"/>
                </a:solidFill>
                <a:latin typeface="Times New Roman" panose="02020603050405020304"/>
                <a:ea typeface="Times New Roman" panose="02020603050405020304"/>
              </a:rPr>
              <a:t>за</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п</a:t>
            </a:r>
            <a:r>
              <a:rPr lang="en-US" altLang="ru-RU" sz="1600">
                <a:solidFill>
                  <a:schemeClr val="tx1"/>
                </a:solidFill>
                <a:latin typeface="Times New Roman" panose="02020603050405020304"/>
                <a:ea typeface="Times New Roman" panose="02020603050405020304"/>
              </a:rPr>
              <a:t>’</a:t>
            </a:r>
            <a:r>
              <a:rPr lang="en-US" altLang="en-US" sz="1600">
                <a:solidFill>
                  <a:schemeClr val="tx1"/>
                </a:solidFill>
                <a:latin typeface="Times New Roman" panose="02020603050405020304"/>
                <a:ea typeface="Times New Roman" panose="02020603050405020304"/>
              </a:rPr>
              <a:t>яту</a:t>
            </a:r>
            <a:r>
              <a:rPr lang="en-US" altLang="ru-RU" sz="1600">
                <a:solidFill>
                  <a:schemeClr val="tx1"/>
                </a:solidFill>
                <a:latin typeface="Times New Roman" panose="02020603050405020304"/>
                <a:ea typeface="Times New Roman" panose="02020603050405020304"/>
              </a:rPr>
              <a:t> 40% </a:t>
            </a:r>
            <a:r>
              <a:rPr lang="en-US" altLang="en-US" sz="1600">
                <a:solidFill>
                  <a:schemeClr val="tx1"/>
                </a:solidFill>
                <a:latin typeface="Times New Roman" panose="02020603050405020304"/>
                <a:ea typeface="Times New Roman" panose="02020603050405020304"/>
              </a:rPr>
              <a:t>і</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далі</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все</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менше</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і</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менше</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к</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сьомій</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добі</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живих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людей</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в</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завалах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практично</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не</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лишалося</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Аналіз</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цих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даних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показує</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що</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в</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перші</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дві</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доби</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рятувальні</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роботи</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ще</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не</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набрали</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необхідних</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темпів</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а</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к</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сьомій</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доби</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життєвий</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ресурс</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людей</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що</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знаходилися</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під</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завалами</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було</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вичерпано</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Очевидно</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що</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максимальний</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час</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надання</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ефективної</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допомоги</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людям</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при</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руйнуванні</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будинків</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є</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термін</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четверо</a:t>
            </a:r>
            <a:r>
              <a:rPr lang="en-US" altLang="ru-RU" sz="1600">
                <a:solidFill>
                  <a:schemeClr val="tx1"/>
                </a:solidFill>
                <a:latin typeface="Times New Roman" panose="02020603050405020304"/>
                <a:ea typeface="Times New Roman" panose="02020603050405020304"/>
              </a:rPr>
              <a:t> </a:t>
            </a:r>
            <a:r>
              <a:rPr lang="en-US" altLang="en-US" sz="1600">
                <a:solidFill>
                  <a:schemeClr val="tx1"/>
                </a:solidFill>
                <a:latin typeface="Times New Roman" panose="02020603050405020304"/>
                <a:ea typeface="Times New Roman" panose="02020603050405020304"/>
              </a:rPr>
              <a:t>діб</a:t>
            </a:r>
            <a:r>
              <a:rPr lang="en-US" altLang="ru-RU" sz="1600">
                <a:solidFill>
                  <a:schemeClr val="tx1"/>
                </a:solidFill>
                <a:latin typeface="Times New Roman" panose="02020603050405020304"/>
                <a:ea typeface="Times New Roman" panose="02020603050405020304"/>
              </a:rPr>
              <a:t>.</a:t>
            </a:r>
            <a:endParaRPr lang="en-US" altLang="ru-RU" sz="1600">
              <a:solidFill>
                <a:schemeClr val="tx1"/>
              </a:solidFill>
              <a:latin typeface="Times New Roman" panose="02020603050405020304"/>
              <a:ea typeface="Times New Roman" panose="020206030504050203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720725" y="305435"/>
            <a:ext cx="10941050" cy="6492875"/>
          </a:xfrm>
          <a:prstGeom prst="rect">
            <a:avLst/>
          </a:prstGeom>
        </p:spPr>
        <p:txBody>
          <a:bodyPr wrap="square">
            <a:spAutoFit/>
          </a:bodyPr>
          <a:p>
            <a:pPr algn="ctr"/>
            <a:r>
              <a:rPr sz="1600" b="1">
                <a:solidFill>
                  <a:schemeClr val="tx1"/>
                </a:solidFill>
                <a:latin typeface="Times New Roman" panose="02020603050405020304" pitchFamily="18" charset="0"/>
                <a:ea typeface="Times New Roman" panose="02020603050405020304"/>
                <a:cs typeface="Times New Roman" panose="02020603050405020304" pitchFamily="18" charset="0"/>
              </a:rPr>
              <a:t>2 Пошуково-рятувальні роботи </a:t>
            </a:r>
            <a:endParaRPr sz="1600" b="1">
              <a:solidFill>
                <a:schemeClr val="tx1"/>
              </a:solidFill>
              <a:latin typeface="Times New Roman" panose="02020603050405020304" pitchFamily="18" charset="0"/>
              <a:ea typeface="Times New Roman" panose="02020603050405020304"/>
              <a:cs typeface="Times New Roman" panose="02020603050405020304" pitchFamily="18" charset="0"/>
            </a:endParaRPr>
          </a:p>
          <a:p>
            <a:pPr algn="just"/>
            <a:r>
              <a:rPr sz="1600">
                <a:solidFill>
                  <a:schemeClr val="tx1"/>
                </a:solidFill>
                <a:latin typeface="Times New Roman" panose="02020603050405020304" pitchFamily="18" charset="0"/>
                <a:ea typeface="Times New Roman CYR"/>
                <a:cs typeface="Times New Roman" panose="02020603050405020304" pitchFamily="18" charset="0"/>
              </a:rPr>
              <a:t>Пошуково-рятувальні роботи включають в себе: </a:t>
            </a:r>
            <a:endParaRPr sz="1600">
              <a:solidFill>
                <a:schemeClr val="tx1"/>
              </a:solidFill>
              <a:latin typeface="Times New Roman" panose="02020603050405020304" pitchFamily="18" charset="0"/>
              <a:ea typeface="Times New Roman CYR"/>
              <a:cs typeface="Times New Roman" panose="02020603050405020304" pitchFamily="18" charset="0"/>
            </a:endParaRPr>
          </a:p>
          <a:p>
            <a:pPr algn="just"/>
            <a:r>
              <a:rPr sz="1600" b="1">
                <a:solidFill>
                  <a:schemeClr val="tx1"/>
                </a:solidFill>
                <a:latin typeface="Times New Roman" panose="02020603050405020304" pitchFamily="18" charset="0"/>
                <a:ea typeface="Times New Roman CYR"/>
                <a:cs typeface="Times New Roman" panose="02020603050405020304" pitchFamily="18" charset="0"/>
              </a:rPr>
              <a:t>Розвідка </a:t>
            </a:r>
            <a:endParaRPr sz="1600" b="1">
              <a:solidFill>
                <a:schemeClr val="tx1"/>
              </a:solidFill>
              <a:latin typeface="Times New Roman" panose="02020603050405020304" pitchFamily="18" charset="0"/>
              <a:ea typeface="Times New Roman CYR"/>
              <a:cs typeface="Times New Roman" panose="02020603050405020304" pitchFamily="18" charset="0"/>
            </a:endParaRPr>
          </a:p>
          <a:p>
            <a:pPr algn="just"/>
            <a:r>
              <a:rPr sz="1600">
                <a:solidFill>
                  <a:schemeClr val="tx1"/>
                </a:solidFill>
                <a:latin typeface="Times New Roman" panose="02020603050405020304" pitchFamily="18" charset="0"/>
                <a:ea typeface="Times New Roman CYR"/>
                <a:cs typeface="Times New Roman" panose="02020603050405020304" pitchFamily="18" charset="0"/>
              </a:rPr>
              <a:t>Розвідка зони “НС” полягає в збирання всебічної інформації про осередок ураження з метою оцінки обстановки та прийняття рішення. Розвідку можна поділити на два види: загальну та інженерну. </a:t>
            </a:r>
            <a:endParaRPr sz="1600">
              <a:solidFill>
                <a:schemeClr val="tx1"/>
              </a:solidFill>
              <a:latin typeface="Times New Roman" panose="02020603050405020304" pitchFamily="18" charset="0"/>
              <a:ea typeface="Times New Roman CYR"/>
              <a:cs typeface="Times New Roman" panose="02020603050405020304" pitchFamily="18" charset="0"/>
            </a:endParaRPr>
          </a:p>
          <a:p>
            <a:pPr algn="just"/>
            <a:r>
              <a:rPr sz="1600">
                <a:solidFill>
                  <a:schemeClr val="tx1"/>
                </a:solidFill>
                <a:latin typeface="Times New Roman" panose="02020603050405020304" pitchFamily="18" charset="0"/>
                <a:ea typeface="Symbol" panose="05050102010706020507"/>
                <a:cs typeface="Times New Roman" panose="02020603050405020304" pitchFamily="18" charset="0"/>
              </a:rPr>
              <a:t> </a:t>
            </a:r>
            <a:r>
              <a:rPr sz="1600">
                <a:solidFill>
                  <a:schemeClr val="tx1"/>
                </a:solidFill>
                <a:latin typeface="Times New Roman" panose="02020603050405020304" pitchFamily="18" charset="0"/>
                <a:ea typeface="Times New Roman CYR"/>
                <a:cs typeface="Times New Roman" panose="02020603050405020304" pitchFamily="18" charset="0"/>
              </a:rPr>
              <a:t>Загальна розвідка мета – “збіглий” огляд зони “НС”. </a:t>
            </a:r>
            <a:endParaRPr sz="1600">
              <a:solidFill>
                <a:schemeClr val="tx1"/>
              </a:solidFill>
              <a:latin typeface="Times New Roman" panose="02020603050405020304" pitchFamily="18" charset="0"/>
              <a:ea typeface="Times New Roman CYR"/>
              <a:cs typeface="Times New Roman" panose="02020603050405020304" pitchFamily="18" charset="0"/>
            </a:endParaRPr>
          </a:p>
          <a:p>
            <a:pPr algn="just"/>
            <a:r>
              <a:rPr sz="1600" b="1" u="sng">
                <a:solidFill>
                  <a:schemeClr val="tx1"/>
                </a:solidFill>
                <a:latin typeface="Times New Roman" panose="02020603050405020304" pitchFamily="18" charset="0"/>
                <a:ea typeface="Times New Roman CYR"/>
                <a:cs typeface="Times New Roman" panose="02020603050405020304" pitchFamily="18" charset="0"/>
              </a:rPr>
              <a:t>Задачі:</a:t>
            </a:r>
            <a:r>
              <a:rPr sz="1600">
                <a:solidFill>
                  <a:schemeClr val="tx1"/>
                </a:solidFill>
                <a:latin typeface="Times New Roman" panose="02020603050405020304" pitchFamily="18" charset="0"/>
                <a:ea typeface="Times New Roman CYR"/>
                <a:cs typeface="Times New Roman" panose="02020603050405020304" pitchFamily="18" charset="0"/>
              </a:rPr>
              <a:t> </a:t>
            </a:r>
            <a:endParaRPr sz="1600">
              <a:solidFill>
                <a:schemeClr val="tx1"/>
              </a:solidFill>
              <a:latin typeface="Times New Roman" panose="02020603050405020304" pitchFamily="18" charset="0"/>
              <a:ea typeface="Times New Roman CYR"/>
              <a:cs typeface="Times New Roman" panose="02020603050405020304" pitchFamily="18" charset="0"/>
            </a:endParaRPr>
          </a:p>
          <a:p>
            <a:pPr algn="just"/>
            <a:r>
              <a:rPr sz="1600">
                <a:solidFill>
                  <a:schemeClr val="tx1"/>
                </a:solidFill>
                <a:latin typeface="Times New Roman" panose="02020603050405020304" pitchFamily="18" charset="0"/>
                <a:ea typeface="Times New Roman CYR"/>
                <a:cs typeface="Times New Roman" panose="02020603050405020304" pitchFamily="18" charset="0"/>
              </a:rPr>
              <a:t>- встановити характер “НС” та межі її зони. </a:t>
            </a:r>
            <a:endParaRPr sz="1600">
              <a:solidFill>
                <a:schemeClr val="tx1"/>
              </a:solidFill>
              <a:latin typeface="Times New Roman" panose="02020603050405020304" pitchFamily="18" charset="0"/>
              <a:ea typeface="Times New Roman CYR"/>
              <a:cs typeface="Times New Roman" panose="02020603050405020304" pitchFamily="18" charset="0"/>
            </a:endParaRPr>
          </a:p>
          <a:p>
            <a:pPr algn="just"/>
            <a:r>
              <a:rPr sz="1600">
                <a:solidFill>
                  <a:schemeClr val="tx1"/>
                </a:solidFill>
                <a:latin typeface="Times New Roman" panose="02020603050405020304" pitchFamily="18" charset="0"/>
                <a:ea typeface="Times New Roman CYR"/>
                <a:cs typeface="Times New Roman" panose="02020603050405020304" pitchFamily="18" charset="0"/>
              </a:rPr>
              <a:t>- встановити в першому наближенні причину “НС”. </a:t>
            </a:r>
            <a:endParaRPr sz="1600">
              <a:solidFill>
                <a:schemeClr val="tx1"/>
              </a:solidFill>
              <a:latin typeface="Times New Roman" panose="02020603050405020304" pitchFamily="18" charset="0"/>
              <a:ea typeface="Times New Roman CYR"/>
              <a:cs typeface="Times New Roman" panose="02020603050405020304" pitchFamily="18" charset="0"/>
            </a:endParaRPr>
          </a:p>
          <a:p>
            <a:pPr algn="just"/>
            <a:r>
              <a:rPr sz="1600">
                <a:solidFill>
                  <a:schemeClr val="tx1"/>
                </a:solidFill>
                <a:latin typeface="Times New Roman" panose="02020603050405020304" pitchFamily="18" charset="0"/>
                <a:ea typeface="Times New Roman CYR"/>
                <a:cs typeface="Times New Roman" panose="02020603050405020304" pitchFamily="18" charset="0"/>
              </a:rPr>
              <a:t>- встановити наявність постраждалих та необхідність надання їм допо- </a:t>
            </a:r>
            <a:endParaRPr sz="1600">
              <a:solidFill>
                <a:schemeClr val="tx1"/>
              </a:solidFill>
              <a:latin typeface="Times New Roman" panose="02020603050405020304" pitchFamily="18" charset="0"/>
              <a:ea typeface="Times New Roman CYR"/>
              <a:cs typeface="Times New Roman" panose="02020603050405020304" pitchFamily="18" charset="0"/>
            </a:endParaRPr>
          </a:p>
          <a:p>
            <a:pPr algn="just"/>
            <a:r>
              <a:rPr sz="1600">
                <a:solidFill>
                  <a:schemeClr val="tx1"/>
                </a:solidFill>
                <a:latin typeface="Times New Roman" panose="02020603050405020304" pitchFamily="18" charset="0"/>
                <a:ea typeface="Times New Roman CYR"/>
                <a:cs typeface="Times New Roman" panose="02020603050405020304" pitchFamily="18" charset="0"/>
              </a:rPr>
              <a:t>моги. </a:t>
            </a:r>
            <a:endParaRPr sz="1600">
              <a:solidFill>
                <a:schemeClr val="tx1"/>
              </a:solidFill>
              <a:latin typeface="Times New Roman" panose="02020603050405020304" pitchFamily="18" charset="0"/>
              <a:ea typeface="Times New Roman CYR"/>
              <a:cs typeface="Times New Roman" panose="02020603050405020304" pitchFamily="18" charset="0"/>
            </a:endParaRPr>
          </a:p>
          <a:p>
            <a:pPr algn="just"/>
            <a:r>
              <a:rPr sz="1600">
                <a:solidFill>
                  <a:schemeClr val="tx1"/>
                </a:solidFill>
                <a:latin typeface="Times New Roman" panose="02020603050405020304" pitchFamily="18" charset="0"/>
                <a:ea typeface="Times New Roman CYR"/>
                <a:cs typeface="Times New Roman" panose="02020603050405020304" pitchFamily="18" charset="0"/>
              </a:rPr>
              <a:t>- встановити наявність вражаючих факторів т а джерела їх виникнення. </a:t>
            </a:r>
            <a:endParaRPr sz="1600">
              <a:solidFill>
                <a:schemeClr val="tx1"/>
              </a:solidFill>
              <a:latin typeface="Times New Roman" panose="02020603050405020304" pitchFamily="18" charset="0"/>
              <a:ea typeface="Times New Roman CYR"/>
              <a:cs typeface="Times New Roman" panose="02020603050405020304" pitchFamily="18" charset="0"/>
            </a:endParaRPr>
          </a:p>
          <a:p>
            <a:pPr algn="just"/>
            <a:r>
              <a:rPr sz="1600">
                <a:solidFill>
                  <a:schemeClr val="tx1"/>
                </a:solidFill>
                <a:latin typeface="Times New Roman" panose="02020603050405020304" pitchFamily="18" charset="0"/>
                <a:ea typeface="Times New Roman CYR"/>
                <a:cs typeface="Times New Roman" panose="02020603050405020304" pitchFamily="18" charset="0"/>
              </a:rPr>
              <a:t>На підставі даних розвідки можна визначити: </a:t>
            </a:r>
            <a:endParaRPr sz="1600">
              <a:solidFill>
                <a:schemeClr val="tx1"/>
              </a:solidFill>
              <a:latin typeface="Times New Roman" panose="02020603050405020304" pitchFamily="18" charset="0"/>
              <a:ea typeface="Times New Roman CYR"/>
              <a:cs typeface="Times New Roman" panose="02020603050405020304" pitchFamily="18" charset="0"/>
            </a:endParaRPr>
          </a:p>
          <a:p>
            <a:pPr algn="just"/>
            <a:r>
              <a:rPr sz="1600">
                <a:solidFill>
                  <a:schemeClr val="tx1"/>
                </a:solidFill>
                <a:latin typeface="Times New Roman" panose="02020603050405020304" pitchFamily="18" charset="0"/>
                <a:ea typeface="Times New Roman CYR"/>
                <a:cs typeface="Times New Roman" panose="02020603050405020304" pitchFamily="18" charset="0"/>
              </a:rPr>
              <a:t>- шляхи вводу формувань в зону “НС” </a:t>
            </a:r>
            <a:endParaRPr sz="1600">
              <a:solidFill>
                <a:schemeClr val="tx1"/>
              </a:solidFill>
              <a:latin typeface="Times New Roman" panose="02020603050405020304" pitchFamily="18" charset="0"/>
              <a:ea typeface="Times New Roman CYR"/>
              <a:cs typeface="Times New Roman" panose="02020603050405020304" pitchFamily="18" charset="0"/>
            </a:endParaRPr>
          </a:p>
          <a:p>
            <a:pPr algn="just"/>
            <a:r>
              <a:rPr sz="1600">
                <a:solidFill>
                  <a:schemeClr val="tx1"/>
                </a:solidFill>
                <a:latin typeface="Times New Roman" panose="02020603050405020304" pitchFamily="18" charset="0"/>
                <a:ea typeface="Times New Roman CYR"/>
                <a:cs typeface="Times New Roman" panose="02020603050405020304" pitchFamily="18" charset="0"/>
              </a:rPr>
              <a:t>- необхідність залучення додаткових сил та засобів. </a:t>
            </a:r>
            <a:endParaRPr sz="1600">
              <a:solidFill>
                <a:schemeClr val="tx1"/>
              </a:solidFill>
              <a:latin typeface="Times New Roman" panose="02020603050405020304" pitchFamily="18" charset="0"/>
              <a:ea typeface="Times New Roman CYR"/>
              <a:cs typeface="Times New Roman" panose="02020603050405020304" pitchFamily="18" charset="0"/>
            </a:endParaRPr>
          </a:p>
          <a:p>
            <a:pPr algn="just"/>
            <a:r>
              <a:rPr sz="1600">
                <a:solidFill>
                  <a:schemeClr val="tx1"/>
                </a:solidFill>
                <a:latin typeface="Times New Roman" panose="02020603050405020304" pitchFamily="18" charset="0"/>
                <a:ea typeface="Times New Roman CYR"/>
                <a:cs typeface="Times New Roman" panose="02020603050405020304" pitchFamily="18" charset="0"/>
              </a:rPr>
              <a:t>- необхідність виклику спеціальних служб (медична, міліція, газова </a:t>
            </a:r>
            <a:endParaRPr sz="1600">
              <a:solidFill>
                <a:schemeClr val="tx1"/>
              </a:solidFill>
              <a:latin typeface="Times New Roman" panose="02020603050405020304" pitchFamily="18" charset="0"/>
              <a:ea typeface="Times New Roman CYR"/>
              <a:cs typeface="Times New Roman" panose="02020603050405020304" pitchFamily="18" charset="0"/>
            </a:endParaRPr>
          </a:p>
          <a:p>
            <a:pPr algn="just"/>
            <a:r>
              <a:rPr sz="1600">
                <a:solidFill>
                  <a:schemeClr val="tx1"/>
                </a:solidFill>
                <a:latin typeface="Times New Roman" panose="02020603050405020304" pitchFamily="18" charset="0"/>
                <a:ea typeface="Times New Roman CYR"/>
                <a:cs typeface="Times New Roman" panose="02020603050405020304" pitchFamily="18" charset="0"/>
              </a:rPr>
              <a:t>служба та ін.). </a:t>
            </a:r>
            <a:endParaRPr sz="1600">
              <a:solidFill>
                <a:schemeClr val="tx1"/>
              </a:solidFill>
              <a:latin typeface="Times New Roman" panose="02020603050405020304" pitchFamily="18" charset="0"/>
              <a:ea typeface="Times New Roman CYR"/>
              <a:cs typeface="Times New Roman" panose="02020603050405020304" pitchFamily="18" charset="0"/>
            </a:endParaRPr>
          </a:p>
          <a:p>
            <a:pPr algn="just"/>
            <a:r>
              <a:rPr sz="1600">
                <a:solidFill>
                  <a:schemeClr val="tx1"/>
                </a:solidFill>
                <a:latin typeface="Times New Roman" panose="02020603050405020304" pitchFamily="18" charset="0"/>
                <a:ea typeface="Symbol" panose="05050102010706020507"/>
                <a:cs typeface="Times New Roman" panose="02020603050405020304" pitchFamily="18" charset="0"/>
              </a:rPr>
              <a:t> </a:t>
            </a:r>
            <a:r>
              <a:rPr sz="1600">
                <a:solidFill>
                  <a:schemeClr val="tx1"/>
                </a:solidFill>
                <a:latin typeface="Times New Roman" panose="02020603050405020304" pitchFamily="18" charset="0"/>
                <a:ea typeface="Times New Roman CYR"/>
                <a:cs typeface="Times New Roman" panose="02020603050405020304" pitchFamily="18" charset="0"/>
              </a:rPr>
              <a:t>Інженерна розвідка мета збір даних про характер та ступінь руйну</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вань</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споруд</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та</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інженерних</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комунікацій</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endParaRPr lang="en-US" altLang="ru-RU" sz="1600">
              <a:solidFill>
                <a:schemeClr val="tx1"/>
              </a:solidFill>
              <a:latin typeface="Times New Roman" panose="02020603050405020304" pitchFamily="18" charset="0"/>
              <a:ea typeface="Times New Roman CYR"/>
              <a:cs typeface="Times New Roman" panose="02020603050405020304" pitchFamily="18" charset="0"/>
            </a:endParaRPr>
          </a:p>
          <a:p>
            <a:pPr algn="just"/>
            <a:r>
              <a:rPr lang="en-US" altLang="en-US" sz="1600" b="1" u="sng">
                <a:solidFill>
                  <a:schemeClr val="tx1"/>
                </a:solidFill>
                <a:latin typeface="Times New Roman" panose="02020603050405020304" pitchFamily="18" charset="0"/>
                <a:ea typeface="Times New Roman CYR"/>
                <a:cs typeface="Times New Roman" panose="02020603050405020304" pitchFamily="18" charset="0"/>
              </a:rPr>
              <a:t>Задачі</a:t>
            </a:r>
            <a:r>
              <a:rPr lang="en-US" altLang="ru-RU" sz="1600" b="1" u="sng">
                <a:solidFill>
                  <a:schemeClr val="tx1"/>
                </a:solidFill>
                <a:latin typeface="Times New Roman" panose="02020603050405020304" pitchFamily="18" charset="0"/>
                <a:ea typeface="Times New Roman CYR"/>
                <a:cs typeface="Times New Roman" panose="02020603050405020304" pitchFamily="18" charset="0"/>
              </a:rPr>
              <a:t>:</a:t>
            </a:r>
            <a:endParaRPr lang="en-US" altLang="ru-RU" sz="1600" b="1" u="sng">
              <a:solidFill>
                <a:schemeClr val="tx1"/>
              </a:solidFill>
              <a:latin typeface="Times New Roman" panose="02020603050405020304" pitchFamily="18" charset="0"/>
              <a:ea typeface="Times New Roman CYR"/>
              <a:cs typeface="Times New Roman" panose="02020603050405020304" pitchFamily="18" charset="0"/>
            </a:endParaRPr>
          </a:p>
          <a:p>
            <a:pPr algn="just"/>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встановити</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стан</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доріг</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та</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проїздів</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a:t>
            </a:r>
            <a:endParaRPr lang="en-US" altLang="ru-RU" sz="1600">
              <a:solidFill>
                <a:schemeClr val="tx1"/>
              </a:solidFill>
              <a:latin typeface="Times New Roman" panose="02020603050405020304" pitchFamily="18" charset="0"/>
              <a:ea typeface="Times New Roman CYR"/>
              <a:cs typeface="Times New Roman" panose="02020603050405020304" pitchFamily="18" charset="0"/>
            </a:endParaRPr>
          </a:p>
          <a:p>
            <a:pPr algn="just"/>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встановити</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стан</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мостів</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шляхопроводів</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endParaRPr lang="en-US" altLang="ru-RU" sz="1600">
              <a:solidFill>
                <a:schemeClr val="tx1"/>
              </a:solidFill>
              <a:latin typeface="Times New Roman" panose="02020603050405020304" pitchFamily="18" charset="0"/>
              <a:ea typeface="Times New Roman CYR"/>
              <a:cs typeface="Times New Roman" panose="02020603050405020304" pitchFamily="18" charset="0"/>
            </a:endParaRPr>
          </a:p>
          <a:p>
            <a:pPr algn="just"/>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ступінь</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та</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характер</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руйнувань</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будівель</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та</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завалів</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біля</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них</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a:t>
            </a:r>
            <a:endParaRPr lang="en-US" altLang="ru-RU" sz="1600">
              <a:solidFill>
                <a:schemeClr val="tx1"/>
              </a:solidFill>
              <a:latin typeface="Times New Roman" panose="02020603050405020304" pitchFamily="18" charset="0"/>
              <a:ea typeface="Times New Roman CYR"/>
              <a:cs typeface="Times New Roman" panose="02020603050405020304" pitchFamily="18" charset="0"/>
            </a:endParaRPr>
          </a:p>
          <a:p>
            <a:pPr algn="just"/>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місця</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та</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характер</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пошкоджень</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комунально</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енергетичних</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мереж</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a:t>
            </a:r>
            <a:endParaRPr lang="en-US" altLang="ru-RU" sz="1600">
              <a:solidFill>
                <a:schemeClr val="tx1"/>
              </a:solidFill>
              <a:latin typeface="Times New Roman" panose="02020603050405020304" pitchFamily="18" charset="0"/>
              <a:ea typeface="Times New Roman CYR"/>
              <a:cs typeface="Times New Roman" panose="02020603050405020304" pitchFamily="18" charset="0"/>
            </a:endParaRPr>
          </a:p>
          <a:p>
            <a:pPr algn="just"/>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стан</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джерел</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водопостачання</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та</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можливість</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їх</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використання</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для</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endParaRPr lang="en-US" altLang="ru-RU" sz="1600">
              <a:solidFill>
                <a:schemeClr val="tx1"/>
              </a:solidFill>
              <a:latin typeface="Times New Roman" panose="02020603050405020304" pitchFamily="18" charset="0"/>
              <a:ea typeface="Times New Roman CYR"/>
              <a:cs typeface="Times New Roman" panose="02020603050405020304" pitchFamily="18" charset="0"/>
            </a:endParaRPr>
          </a:p>
          <a:p>
            <a:pPr algn="just"/>
            <a:r>
              <a:rPr lang="en-US" altLang="en-US" sz="1600">
                <a:solidFill>
                  <a:schemeClr val="tx1"/>
                </a:solidFill>
                <a:latin typeface="Times New Roman" panose="02020603050405020304" pitchFamily="18" charset="0"/>
                <a:ea typeface="Times New Roman CYR"/>
                <a:cs typeface="Times New Roman" panose="02020603050405020304" pitchFamily="18" charset="0"/>
              </a:rPr>
              <a:t>гасіння</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пожеж</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та</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технологічних</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цілей</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a:t>
            </a:r>
            <a:endParaRPr lang="en-US" altLang="ru-RU" sz="1600">
              <a:solidFill>
                <a:schemeClr val="tx1"/>
              </a:solidFill>
              <a:latin typeface="Times New Roman" panose="02020603050405020304" pitchFamily="18" charset="0"/>
              <a:ea typeface="Times New Roman CYR"/>
              <a:cs typeface="Times New Roman" panose="02020603050405020304" pitchFamily="18" charset="0"/>
            </a:endParaRPr>
          </a:p>
          <a:p>
            <a:pPr algn="just"/>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можливість</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проведення</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вибухових</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 </a:t>
            </a:r>
            <a:r>
              <a:rPr lang="en-US" altLang="en-US" sz="1600">
                <a:solidFill>
                  <a:schemeClr val="tx1"/>
                </a:solidFill>
                <a:latin typeface="Times New Roman" panose="02020603050405020304" pitchFamily="18" charset="0"/>
                <a:ea typeface="Times New Roman CYR"/>
                <a:cs typeface="Times New Roman" panose="02020603050405020304" pitchFamily="18" charset="0"/>
              </a:rPr>
              <a:t>робіт</a:t>
            </a:r>
            <a:r>
              <a:rPr lang="en-US" altLang="ru-RU" sz="1600">
                <a:solidFill>
                  <a:schemeClr val="tx1"/>
                </a:solidFill>
                <a:latin typeface="Times New Roman" panose="02020603050405020304" pitchFamily="18" charset="0"/>
                <a:ea typeface="Times New Roman CYR"/>
                <a:cs typeface="Times New Roman" panose="02020603050405020304" pitchFamily="18" charset="0"/>
              </a:rPr>
              <a:t>.</a:t>
            </a:r>
            <a:endParaRPr lang="en-US" altLang="ru-RU" sz="1600">
              <a:solidFill>
                <a:schemeClr val="tx1"/>
              </a:solidFill>
              <a:latin typeface="Times New Roman" panose="02020603050405020304" pitchFamily="18" charset="0"/>
              <a:ea typeface="Times New Roman CYR"/>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Текстовое поле 3"/>
          <p:cNvSpPr txBox="1"/>
          <p:nvPr/>
        </p:nvSpPr>
        <p:spPr>
          <a:xfrm>
            <a:off x="635635" y="469265"/>
            <a:ext cx="10883900" cy="5262245"/>
          </a:xfrm>
          <a:prstGeom prst="rect">
            <a:avLst/>
          </a:prstGeom>
        </p:spPr>
        <p:txBody>
          <a:bodyPr wrap="square">
            <a:spAutoFit/>
          </a:bodyPr>
          <a:p>
            <a:r>
              <a:rPr sz="1600">
                <a:solidFill>
                  <a:schemeClr val="tx1"/>
                </a:solidFill>
                <a:latin typeface="Times New Roman CYR"/>
                <a:ea typeface="Times New Roman CYR"/>
              </a:rPr>
              <a:t>На підставі даних розвідки можна визначити: </a:t>
            </a:r>
            <a:endParaRPr sz="1600">
              <a:solidFill>
                <a:schemeClr val="tx1"/>
              </a:solidFill>
              <a:latin typeface="Times New Roman CYR"/>
              <a:ea typeface="Times New Roman CYR"/>
            </a:endParaRPr>
          </a:p>
          <a:p>
            <a:r>
              <a:rPr sz="1600">
                <a:solidFill>
                  <a:schemeClr val="tx1"/>
                </a:solidFill>
                <a:latin typeface="Times New Roman CYR"/>
                <a:ea typeface="Times New Roman CYR"/>
              </a:rPr>
              <a:t>- необхідність руйнування, або укріплення нестійких конструкцій. </a:t>
            </a:r>
            <a:endParaRPr sz="1600">
              <a:solidFill>
                <a:schemeClr val="tx1"/>
              </a:solidFill>
              <a:latin typeface="Times New Roman CYR"/>
              <a:ea typeface="Times New Roman CYR"/>
            </a:endParaRPr>
          </a:p>
          <a:p>
            <a:r>
              <a:rPr sz="1600">
                <a:solidFill>
                  <a:schemeClr val="tx1"/>
                </a:solidFill>
                <a:latin typeface="Times New Roman CYR"/>
                <a:ea typeface="Times New Roman CYR"/>
              </a:rPr>
              <a:t>- шляхи вводу та місця розташування інженерної техніки. </a:t>
            </a:r>
            <a:endParaRPr sz="1600">
              <a:solidFill>
                <a:schemeClr val="tx1"/>
              </a:solidFill>
              <a:latin typeface="Times New Roman CYR"/>
              <a:ea typeface="Times New Roman CYR"/>
            </a:endParaRPr>
          </a:p>
          <a:p>
            <a:r>
              <a:rPr sz="1600">
                <a:solidFill>
                  <a:schemeClr val="tx1"/>
                </a:solidFill>
                <a:latin typeface="Times New Roman CYR"/>
                <a:ea typeface="Times New Roman CYR"/>
              </a:rPr>
              <a:t>- необхідність та обсяг робіт на комунально–енергетичних мережах. </a:t>
            </a:r>
            <a:endParaRPr sz="1600">
              <a:solidFill>
                <a:schemeClr val="tx1"/>
              </a:solidFill>
              <a:latin typeface="Times New Roman CYR"/>
              <a:ea typeface="Times New Roman CYR"/>
            </a:endParaRPr>
          </a:p>
          <a:p>
            <a:r>
              <a:rPr sz="1600">
                <a:solidFill>
                  <a:schemeClr val="tx1"/>
                </a:solidFill>
                <a:latin typeface="Times New Roman CYR"/>
                <a:ea typeface="Times New Roman CYR"/>
              </a:rPr>
              <a:t>- необхідність відновлення джерел водопостачання та ін. </a:t>
            </a:r>
            <a:endParaRPr sz="1600">
              <a:solidFill>
                <a:schemeClr val="tx1"/>
              </a:solidFill>
              <a:latin typeface="Times New Roman CYR"/>
              <a:ea typeface="Times New Roman CYR"/>
            </a:endParaRPr>
          </a:p>
          <a:p>
            <a:r>
              <a:rPr sz="1600">
                <a:solidFill>
                  <a:schemeClr val="tx1"/>
                </a:solidFill>
                <a:latin typeface="Times New Roman CYR"/>
                <a:ea typeface="Times New Roman CYR"/>
              </a:rPr>
              <a:t>Треба зазначити, що розвідка триває з моменту виїзду підрозділів в зону </a:t>
            </a:r>
            <a:endParaRPr sz="1600">
              <a:solidFill>
                <a:schemeClr val="tx1"/>
              </a:solidFill>
              <a:latin typeface="Times New Roman CYR"/>
              <a:ea typeface="Times New Roman CYR"/>
            </a:endParaRPr>
          </a:p>
          <a:p>
            <a:r>
              <a:rPr sz="1600">
                <a:solidFill>
                  <a:schemeClr val="tx1"/>
                </a:solidFill>
                <a:latin typeface="Times New Roman CYR"/>
                <a:ea typeface="Times New Roman CYR"/>
              </a:rPr>
              <a:t>“НС” до ліквідації аварії. </a:t>
            </a:r>
            <a:endParaRPr sz="1600">
              <a:solidFill>
                <a:schemeClr val="tx1"/>
              </a:solidFill>
              <a:latin typeface="Times New Roman CYR"/>
              <a:ea typeface="Times New Roman CYR"/>
            </a:endParaRPr>
          </a:p>
          <a:p>
            <a:endParaRPr sz="1600">
              <a:solidFill>
                <a:schemeClr val="tx1"/>
              </a:solidFill>
              <a:latin typeface="Times New Roman CYR"/>
              <a:ea typeface="Times New Roman CYR"/>
            </a:endParaRPr>
          </a:p>
          <a:p>
            <a:r>
              <a:rPr sz="1600" b="1">
                <a:solidFill>
                  <a:schemeClr val="tx1"/>
                </a:solidFill>
                <a:latin typeface="Times New Roman CYR"/>
                <a:ea typeface="Times New Roman CYR"/>
              </a:rPr>
              <a:t>Рятування постраждалих </a:t>
            </a:r>
            <a:endParaRPr sz="1600" b="1">
              <a:solidFill>
                <a:schemeClr val="tx1"/>
              </a:solidFill>
              <a:latin typeface="Times New Roman CYR"/>
              <a:ea typeface="Times New Roman CYR"/>
            </a:endParaRPr>
          </a:p>
          <a:p>
            <a:r>
              <a:rPr sz="1600">
                <a:solidFill>
                  <a:schemeClr val="tx1"/>
                </a:solidFill>
                <a:latin typeface="Times New Roman CYR"/>
                <a:ea typeface="Times New Roman CYR"/>
              </a:rPr>
              <a:t>Розшук постраждалих проводиться в два етапи спочатку в тих місцях </a:t>
            </a:r>
            <a:endParaRPr sz="1600">
              <a:solidFill>
                <a:schemeClr val="tx1"/>
              </a:solidFill>
              <a:latin typeface="Times New Roman CYR"/>
              <a:ea typeface="Times New Roman CYR"/>
            </a:endParaRPr>
          </a:p>
          <a:p>
            <a:r>
              <a:rPr sz="1600">
                <a:solidFill>
                  <a:schemeClr val="tx1"/>
                </a:solidFill>
                <a:latin typeface="Times New Roman CYR"/>
                <a:ea typeface="Times New Roman CYR"/>
              </a:rPr>
              <a:t>звідки лунають кликання про допомогу, а потім в місцях найбільш </a:t>
            </a:r>
            <a:endParaRPr sz="1600">
              <a:solidFill>
                <a:schemeClr val="tx1"/>
              </a:solidFill>
              <a:latin typeface="Times New Roman CYR"/>
              <a:ea typeface="Times New Roman CYR"/>
            </a:endParaRPr>
          </a:p>
          <a:p>
            <a:r>
              <a:rPr sz="1600">
                <a:solidFill>
                  <a:schemeClr val="tx1"/>
                </a:solidFill>
                <a:latin typeface="Times New Roman CYR"/>
                <a:ea typeface="Times New Roman CYR"/>
              </a:rPr>
              <a:t>вірогідного знаходження людей. </a:t>
            </a:r>
            <a:endParaRPr sz="1600">
              <a:solidFill>
                <a:schemeClr val="tx1"/>
              </a:solidFill>
              <a:latin typeface="Times New Roman CYR"/>
              <a:ea typeface="Times New Roman CYR"/>
            </a:endParaRPr>
          </a:p>
          <a:p>
            <a:r>
              <a:rPr sz="1600">
                <a:solidFill>
                  <a:schemeClr val="tx1"/>
                </a:solidFill>
                <a:latin typeface="Times New Roman CYR"/>
                <a:ea typeface="Times New Roman CYR"/>
              </a:rPr>
              <a:t>Після розшуку постраждалих проводять при необхідності роботи по ви- </a:t>
            </a:r>
            <a:endParaRPr sz="1600">
              <a:solidFill>
                <a:schemeClr val="tx1"/>
              </a:solidFill>
              <a:latin typeface="Times New Roman CYR"/>
              <a:ea typeface="Times New Roman CYR"/>
            </a:endParaRPr>
          </a:p>
          <a:p>
            <a:r>
              <a:rPr sz="1600">
                <a:solidFill>
                  <a:schemeClr val="tx1"/>
                </a:solidFill>
                <a:latin typeface="Times New Roman CYR"/>
                <a:ea typeface="Times New Roman CYR"/>
              </a:rPr>
              <a:t>готовленню доступу до них. </a:t>
            </a:r>
            <a:endParaRPr sz="1600">
              <a:solidFill>
                <a:schemeClr val="tx1"/>
              </a:solidFill>
              <a:latin typeface="Times New Roman CYR"/>
              <a:ea typeface="Times New Roman CYR"/>
            </a:endParaRPr>
          </a:p>
          <a:p>
            <a:r>
              <a:rPr sz="1600">
                <a:solidFill>
                  <a:schemeClr val="tx1"/>
                </a:solidFill>
                <a:latin typeface="Times New Roman CYR"/>
                <a:ea typeface="Times New Roman CYR"/>
              </a:rPr>
              <a:t>При необхідності проводяться роботи по визволенню постраждалих від </a:t>
            </a:r>
            <a:endParaRPr sz="1600">
              <a:solidFill>
                <a:schemeClr val="tx1"/>
              </a:solidFill>
              <a:latin typeface="Times New Roman CYR"/>
              <a:ea typeface="Times New Roman CYR"/>
            </a:endParaRPr>
          </a:p>
          <a:p>
            <a:r>
              <a:rPr sz="1600">
                <a:solidFill>
                  <a:schemeClr val="tx1"/>
                </a:solidFill>
                <a:latin typeface="Times New Roman CYR"/>
                <a:ea typeface="Times New Roman CYR"/>
              </a:rPr>
              <a:t>дії небезпечних факторів ( навантаження, вплив отруйних речовин, тощо). </a:t>
            </a:r>
            <a:endParaRPr sz="1600">
              <a:solidFill>
                <a:schemeClr val="tx1"/>
              </a:solidFill>
              <a:latin typeface="Times New Roman CYR"/>
              <a:ea typeface="Times New Roman CYR"/>
            </a:endParaRPr>
          </a:p>
          <a:p>
            <a:r>
              <a:rPr sz="1600">
                <a:solidFill>
                  <a:schemeClr val="tx1"/>
                </a:solidFill>
                <a:latin typeface="Times New Roman CYR"/>
                <a:ea typeface="Times New Roman CYR"/>
              </a:rPr>
              <a:t>В залежності від стану постраждалого йому надається невідкладна ме- </a:t>
            </a:r>
            <a:endParaRPr sz="1600">
              <a:solidFill>
                <a:schemeClr val="tx1"/>
              </a:solidFill>
              <a:latin typeface="Times New Roman CYR"/>
              <a:ea typeface="Times New Roman CYR"/>
            </a:endParaRPr>
          </a:p>
          <a:p>
            <a:r>
              <a:rPr sz="1600">
                <a:solidFill>
                  <a:schemeClr val="tx1"/>
                </a:solidFill>
                <a:latin typeface="Times New Roman CYR"/>
                <a:ea typeface="Times New Roman CYR"/>
              </a:rPr>
              <a:t>дична допомога рятувальниками, в тих випадках коли постраждалому </a:t>
            </a:r>
            <a:endParaRPr sz="1600">
              <a:solidFill>
                <a:schemeClr val="tx1"/>
              </a:solidFill>
              <a:latin typeface="Times New Roman CYR"/>
              <a:ea typeface="Times New Roman CYR"/>
            </a:endParaRPr>
          </a:p>
          <a:p>
            <a:r>
              <a:rPr sz="1600">
                <a:solidFill>
                  <a:schemeClr val="tx1"/>
                </a:solidFill>
                <a:latin typeface="Times New Roman CYR"/>
                <a:ea typeface="Times New Roman CYR"/>
              </a:rPr>
              <a:t>загрожує літальний кінець та такому обсязі якій забезпечить йому життя. </a:t>
            </a:r>
            <a:endParaRPr sz="1600">
              <a:solidFill>
                <a:schemeClr val="tx1"/>
              </a:solidFill>
              <a:latin typeface="Times New Roman CYR"/>
              <a:ea typeface="Times New Roman CYR"/>
            </a:endParaRPr>
          </a:p>
          <a:p>
            <a:r>
              <a:rPr sz="1600">
                <a:solidFill>
                  <a:schemeClr val="tx1"/>
                </a:solidFill>
                <a:latin typeface="Times New Roman CYR"/>
                <a:ea typeface="Times New Roman CYR"/>
              </a:rPr>
              <a:t>Після визволення постраждалого проводяться роботи по його транспор- </a:t>
            </a:r>
            <a:endParaRPr sz="1600">
              <a:solidFill>
                <a:schemeClr val="tx1"/>
              </a:solidFill>
              <a:latin typeface="Times New Roman CYR"/>
              <a:ea typeface="Times New Roman CYR"/>
            </a:endParaRPr>
          </a:p>
          <a:p>
            <a:r>
              <a:rPr sz="1600">
                <a:solidFill>
                  <a:schemeClr val="tx1"/>
                </a:solidFill>
                <a:latin typeface="Times New Roman CYR"/>
                <a:ea typeface="Times New Roman CYR"/>
              </a:rPr>
              <a:t>туванню до пункту надання медичної допомоги.</a:t>
            </a:r>
            <a:endParaRPr sz="1600">
              <a:solidFill>
                <a:schemeClr val="tx1"/>
              </a:solidFill>
              <a:latin typeface="Times New Roman CYR"/>
              <a:ea typeface="Times New Roman CY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Текстовое поле 3"/>
          <p:cNvSpPr txBox="1"/>
          <p:nvPr/>
        </p:nvSpPr>
        <p:spPr>
          <a:xfrm>
            <a:off x="659130" y="531495"/>
            <a:ext cx="11010900" cy="5015865"/>
          </a:xfrm>
          <a:prstGeom prst="rect">
            <a:avLst/>
          </a:prstGeom>
        </p:spPr>
        <p:txBody>
          <a:bodyPr wrap="square">
            <a:spAutoFit/>
          </a:bodyPr>
          <a:p>
            <a:r>
              <a:rPr sz="1600" b="1">
                <a:solidFill>
                  <a:schemeClr val="tx1"/>
                </a:solidFill>
                <a:latin typeface="Times New Roman CYR"/>
                <a:ea typeface="Times New Roman CYR"/>
              </a:rPr>
              <a:t>Надання медичної допомоги </a:t>
            </a:r>
            <a:endParaRPr sz="1600" b="1">
              <a:solidFill>
                <a:schemeClr val="tx1"/>
              </a:solidFill>
              <a:latin typeface="Times New Roman CYR"/>
              <a:ea typeface="Times New Roman CYR"/>
            </a:endParaRPr>
          </a:p>
          <a:p>
            <a:r>
              <a:rPr sz="1600">
                <a:solidFill>
                  <a:schemeClr val="tx1"/>
                </a:solidFill>
                <a:latin typeface="Times New Roman CYR"/>
                <a:ea typeface="Times New Roman CYR"/>
              </a:rPr>
              <a:t>Надання медичної допомоги постраждалим проводиться безпосередньо в тих місцях де їх знайшли в ході рятувальних робіт. Невідкладну медичну допомогу надають рятувальники, а також самі постраждалі в порядку само та взаємодопомоги. При наданні невідкладної допомоги: </a:t>
            </a:r>
            <a:endParaRPr sz="1600">
              <a:solidFill>
                <a:schemeClr val="tx1"/>
              </a:solidFill>
              <a:latin typeface="Times New Roman CYR"/>
              <a:ea typeface="Times New Roman CYR"/>
            </a:endParaRPr>
          </a:p>
          <a:p>
            <a:r>
              <a:rPr sz="1600">
                <a:solidFill>
                  <a:schemeClr val="tx1"/>
                </a:solidFill>
                <a:latin typeface="Times New Roman CYR"/>
                <a:ea typeface="Times New Roman CYR"/>
              </a:rPr>
              <a:t>- зупиняють кровотечу; </a:t>
            </a:r>
            <a:endParaRPr sz="1600">
              <a:solidFill>
                <a:schemeClr val="tx1"/>
              </a:solidFill>
              <a:latin typeface="Times New Roman CYR"/>
              <a:ea typeface="Times New Roman CYR"/>
            </a:endParaRPr>
          </a:p>
          <a:p>
            <a:r>
              <a:rPr sz="1600">
                <a:solidFill>
                  <a:schemeClr val="tx1"/>
                </a:solidFill>
                <a:latin typeface="Times New Roman CYR"/>
                <a:ea typeface="Times New Roman CYR"/>
              </a:rPr>
              <a:t>- накладають пов’язки на пошкоджені місця тіла; </a:t>
            </a:r>
            <a:endParaRPr sz="1600">
              <a:solidFill>
                <a:schemeClr val="tx1"/>
              </a:solidFill>
              <a:latin typeface="Times New Roman CYR"/>
              <a:ea typeface="Times New Roman CYR"/>
            </a:endParaRPr>
          </a:p>
          <a:p>
            <a:r>
              <a:rPr sz="1600">
                <a:solidFill>
                  <a:schemeClr val="tx1"/>
                </a:solidFill>
                <a:latin typeface="Times New Roman CYR"/>
                <a:ea typeface="Times New Roman CYR"/>
              </a:rPr>
              <a:t>- проводять іммобілізацію (накладають шини) при переломах; </a:t>
            </a:r>
            <a:endParaRPr sz="1600">
              <a:solidFill>
                <a:schemeClr val="tx1"/>
              </a:solidFill>
              <a:latin typeface="Times New Roman CYR"/>
              <a:ea typeface="Times New Roman CYR"/>
            </a:endParaRPr>
          </a:p>
          <a:p>
            <a:r>
              <a:rPr sz="1600">
                <a:solidFill>
                  <a:schemeClr val="tx1"/>
                </a:solidFill>
                <a:latin typeface="Times New Roman CYR"/>
                <a:ea typeface="Times New Roman CYR"/>
              </a:rPr>
              <a:t>- відновлюють дихання та серцеву діяльність; </a:t>
            </a:r>
            <a:endParaRPr sz="1600">
              <a:solidFill>
                <a:schemeClr val="tx1"/>
              </a:solidFill>
              <a:latin typeface="Times New Roman CYR"/>
              <a:ea typeface="Times New Roman CYR"/>
            </a:endParaRPr>
          </a:p>
          <a:p>
            <a:r>
              <a:rPr sz="1600">
                <a:solidFill>
                  <a:schemeClr val="tx1"/>
                </a:solidFill>
                <a:latin typeface="Times New Roman CYR"/>
                <a:ea typeface="Times New Roman CYR"/>
              </a:rPr>
              <a:t>- відігрівають обморожені ділянки тіла. </a:t>
            </a:r>
            <a:endParaRPr sz="1600">
              <a:solidFill>
                <a:schemeClr val="tx1"/>
              </a:solidFill>
              <a:latin typeface="Times New Roman CYR"/>
              <a:ea typeface="Times New Roman CYR"/>
            </a:endParaRPr>
          </a:p>
          <a:p>
            <a:r>
              <a:rPr sz="1600">
                <a:solidFill>
                  <a:schemeClr val="tx1"/>
                </a:solidFill>
                <a:latin typeface="Times New Roman CYR"/>
                <a:ea typeface="Times New Roman CYR"/>
              </a:rPr>
              <a:t>Подальша медична допомога постраждалим надається в медичними робітниками на місці та в медичних закладах куди їх потім доставляють, в</a:t>
            </a:r>
            <a:r>
              <a:rPr lang="en-US"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залежності</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від</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отриманих</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травм</a:t>
            </a:r>
            <a:r>
              <a:rPr lang="en-US" altLang="ru-RU" sz="1600">
                <a:solidFill>
                  <a:schemeClr val="tx1"/>
                </a:solidFill>
                <a:latin typeface="Times New Roman CYR"/>
                <a:ea typeface="Times New Roman CYR"/>
              </a:rPr>
              <a:t>.</a:t>
            </a:r>
            <a:endParaRPr lang="en-US" altLang="ru-RU" sz="1600">
              <a:solidFill>
                <a:schemeClr val="tx1"/>
              </a:solidFill>
              <a:latin typeface="Times New Roman CYR"/>
              <a:ea typeface="Times New Roman CYR"/>
            </a:endParaRPr>
          </a:p>
          <a:p>
            <a:endParaRPr lang="en-US" altLang="ru-RU" sz="1600">
              <a:solidFill>
                <a:schemeClr val="tx1"/>
              </a:solidFill>
              <a:latin typeface="Times New Roman CYR"/>
              <a:ea typeface="Times New Roman CYR"/>
            </a:endParaRPr>
          </a:p>
          <a:p>
            <a:pPr algn="just"/>
            <a:r>
              <a:rPr lang="en-US" altLang="en-US" sz="1600">
                <a:solidFill>
                  <a:schemeClr val="tx1"/>
                </a:solidFill>
                <a:latin typeface="Times New Roman CYR"/>
                <a:ea typeface="Times New Roman CYR"/>
              </a:rPr>
              <a:t>Санітарна</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обробка</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людей</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і</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дезактивація</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дегазація</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території</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споруд</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та</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транспорту. Санітарна</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обробка</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та</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дезактивація</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техніки</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проводиться</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з</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метою</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видалення</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шкідливих</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речовин</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Санітарна</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обробка</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полягає</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в</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змиванні</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шкідливих</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речовин</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з</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тіла</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людини</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та</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одягу</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Санітарна</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обробка</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проводиться</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на</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окремих</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майданчиках</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розташованих</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на</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відстані</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від</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місць</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ураження</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Для</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проведення</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санітарної</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обробки</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в</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підрозділах</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пожежної</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охорони</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існують</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автомобілі</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ДДА</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дезинфекційно</a:t>
            </a:r>
            <a:r>
              <a:rPr lang="en-US" altLang="ru-RU" sz="1600">
                <a:solidFill>
                  <a:schemeClr val="tx1"/>
                </a:solidFill>
                <a:latin typeface="Times New Roman CYR"/>
                <a:ea typeface="Times New Roman CYR"/>
              </a:rPr>
              <a:t>-</a:t>
            </a:r>
            <a:r>
              <a:rPr lang="en-US" altLang="en-US" sz="1600">
                <a:solidFill>
                  <a:schemeClr val="tx1"/>
                </a:solidFill>
                <a:latin typeface="Times New Roman CYR"/>
                <a:ea typeface="Times New Roman CYR"/>
              </a:rPr>
              <a:t>душовий</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автомобіль</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або</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причеп</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Для</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дезактивації</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техніки</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проводиться</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змивання</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радіоактивних</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речовин струменями</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води</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або</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водними</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дезактивучіми</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розчинами</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Для</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дегазації</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техніки</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також</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використовують</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воду</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або</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спеціальні</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розчини</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Для</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проведення</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дегазації</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та</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дезактивації</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використовують</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автомобілі</a:t>
            </a:r>
            <a:r>
              <a:rPr lang="en-US" altLang="ru-RU" sz="1600">
                <a:solidFill>
                  <a:schemeClr val="tx1"/>
                </a:solidFill>
                <a:latin typeface="Times New Roman CYR"/>
                <a:ea typeface="Times New Roman CYR"/>
              </a:rPr>
              <a:t> 8</a:t>
            </a:r>
            <a:r>
              <a:rPr lang="en-US" altLang="en-US" sz="1600">
                <a:solidFill>
                  <a:schemeClr val="tx1"/>
                </a:solidFill>
                <a:latin typeface="Times New Roman CYR"/>
                <a:ea typeface="Times New Roman CYR"/>
              </a:rPr>
              <a:t>Т</a:t>
            </a:r>
            <a:r>
              <a:rPr lang="en-US" altLang="ru-RU" sz="1600">
                <a:solidFill>
                  <a:schemeClr val="tx1"/>
                </a:solidFill>
                <a:latin typeface="Times New Roman CYR"/>
                <a:ea typeface="Times New Roman CYR"/>
              </a:rPr>
              <a:t>-311</a:t>
            </a:r>
            <a:r>
              <a:rPr lang="en-US" altLang="en-US" sz="1600">
                <a:solidFill>
                  <a:schemeClr val="tx1"/>
                </a:solidFill>
                <a:latin typeface="Times New Roman CYR"/>
                <a:ea typeface="Times New Roman CYR"/>
              </a:rPr>
              <a:t>М</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Дезактивація</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дегазація</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місцевості</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та</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споруд</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проводиться</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або</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змиванням</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спеціальними</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розчинами</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або</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зрізанням</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шару</a:t>
            </a:r>
            <a:r>
              <a:rPr lang="en-US" altLang="ru-RU" sz="1600">
                <a:solidFill>
                  <a:schemeClr val="tx1"/>
                </a:solidFill>
                <a:latin typeface="Times New Roman CYR"/>
                <a:ea typeface="Times New Roman CYR"/>
              </a:rPr>
              <a:t> </a:t>
            </a:r>
            <a:r>
              <a:rPr lang="en-US" altLang="en-US" sz="1600">
                <a:solidFill>
                  <a:schemeClr val="tx1"/>
                </a:solidFill>
                <a:latin typeface="Times New Roman CYR"/>
                <a:ea typeface="Times New Roman CYR"/>
              </a:rPr>
              <a:t>ґрунту</a:t>
            </a:r>
            <a:r>
              <a:rPr lang="en-US" altLang="ru-RU" sz="1600">
                <a:solidFill>
                  <a:schemeClr val="tx1"/>
                </a:solidFill>
                <a:latin typeface="Times New Roman CYR"/>
                <a:ea typeface="Times New Roman CYR"/>
              </a:rPr>
              <a:t>.</a:t>
            </a:r>
            <a:endParaRPr lang="en-US" altLang="ru-RU" sz="1600">
              <a:solidFill>
                <a:schemeClr val="tx1"/>
              </a:solidFill>
              <a:latin typeface="Times New Roman CYR"/>
              <a:ea typeface="Times New Roman CYR"/>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ітчаста">
  <a:themeElements>
    <a:clrScheme name="Сині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Сітчаста">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ітчаста">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Сітчаста</Template>
  <TotalTime>0</TotalTime>
  <Words>12403</Words>
  <Application>WPS Presentation</Application>
  <PresentationFormat>Широкий екран</PresentationFormat>
  <Paragraphs>162</Paragraphs>
  <Slides>11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vt:i4>
      </vt:variant>
    </vt:vector>
  </HeadingPairs>
  <TitlesOfParts>
    <vt:vector size="24" baseType="lpstr">
      <vt:lpstr>Arial</vt:lpstr>
      <vt:lpstr>SimSun</vt:lpstr>
      <vt:lpstr>Wingdings</vt:lpstr>
      <vt:lpstr>Arial</vt:lpstr>
      <vt:lpstr>Times New Roman</vt:lpstr>
      <vt:lpstr>Microsoft YaHei</vt:lpstr>
      <vt:lpstr>Arial Unicode MS</vt:lpstr>
      <vt:lpstr>Century Gothic</vt:lpstr>
      <vt:lpstr>Calibri</vt:lpstr>
      <vt:lpstr>Times New Roman CYR</vt:lpstr>
      <vt:lpstr>Times New Roman</vt:lpstr>
      <vt:lpstr>Symbol</vt:lpstr>
      <vt:lpstr>Сітчаста</vt:lpstr>
      <vt:lpstr>ГоЛОВНИЙ МОБІЛЬНИЙ РЯТУВАЛЬНИЙ ЦЕНТР ШВИДКОГО РЕАГУВАННЯ  ДЕРЖАВНОЇ СЛУЖБИ УКРАЇНИ З НАДЗВИЧАЙНИХ СИТУАЦІЙ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МОБІЛЬНИЙ РЯТУВАЛЬНИЙ ЦЕНТР ШВИДКОГО РЕАГУВАННЯ  ДЕРЖАВНОЇ СЛУЖБИ УКРАЇНИ З НАДЗВИЧАЙНИХ СИТУАЦІЙ</dc:title>
  <dc:creator>Влад Фурман</dc:creator>
  <cp:lastModifiedBy>Вячеслав Яремов</cp:lastModifiedBy>
  <cp:revision>43</cp:revision>
  <dcterms:created xsi:type="dcterms:W3CDTF">2023-02-14T07:31:00Z</dcterms:created>
  <dcterms:modified xsi:type="dcterms:W3CDTF">2026-03-02T07:18:57Z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2C745C34E8684E0C942D0914AAF397F4_12</vt:lpwstr>
  </property>
  <property fmtid="{D5CDD505-2E9C-101B-9397-08002B2CF9AE}" pid="3" name="KSOProductBuildVer">
    <vt:lpwstr>1049-12.2.0.22549</vt:lpwstr>
  </property>
</Properties>
</file>