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266" r:id="rId7"/>
    <p:sldId id="267" r:id="rId8"/>
    <p:sldId id="265" r:id="rId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uk-UA"/>
          </a:p>
        </p:txBody>
      </p:sp>
      <p:sp>
        <p:nvSpPr>
          <p:cNvPr id="3" name="Підзаголовок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uk-UA"/>
              <a:t>Клацніть, щоб редагувати стиль зразка заголовка</a:t>
            </a:r>
            <a:endParaRPr lang="uk-UA"/>
          </a:p>
        </p:txBody>
      </p:sp>
      <p:sp>
        <p:nvSpPr>
          <p:cNvPr id="3" name="Місце для вертикального тексту 2"/>
          <p:cNvSpPr>
            <a:spLocks noGrp="1"/>
          </p:cNvSpPr>
          <p:nvPr>
            <p:ph type="body" orient="vert" idx="1" hasCustomPrompt="1"/>
          </p:nvPr>
        </p:nvSpPr>
        <p:spPr/>
        <p:txBody>
          <a:bodyPr vert="eaVert"/>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дати 3"/>
          <p:cNvSpPr>
            <a:spLocks noGrp="1"/>
          </p:cNvSpPr>
          <p:nvPr>
            <p:ph type="dt" sz="half" idx="10"/>
          </p:nvPr>
        </p:nvSpPr>
        <p:spPr/>
        <p:txBody>
          <a:body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hasCustomPrompt="1"/>
          </p:nvPr>
        </p:nvSpPr>
        <p:spPr>
          <a:xfrm>
            <a:off x="8724900" y="365125"/>
            <a:ext cx="2628900" cy="5811838"/>
          </a:xfrm>
        </p:spPr>
        <p:txBody>
          <a:bodyPr vert="eaVert"/>
          <a:lstStyle/>
          <a:p>
            <a:r>
              <a:rPr lang="uk-UA"/>
              <a:t>Клацніть, щоб редагувати стиль зразка заголовка</a:t>
            </a:r>
            <a:endParaRPr lang="uk-UA"/>
          </a:p>
        </p:txBody>
      </p:sp>
      <p:sp>
        <p:nvSpPr>
          <p:cNvPr id="3" name="Місце для вертикального тексту 2"/>
          <p:cNvSpPr>
            <a:spLocks noGrp="1"/>
          </p:cNvSpPr>
          <p:nvPr>
            <p:ph type="body" orient="vert" idx="1" hasCustomPrompt="1"/>
          </p:nvPr>
        </p:nvSpPr>
        <p:spPr>
          <a:xfrm>
            <a:off x="838200" y="365125"/>
            <a:ext cx="7734300" cy="5811838"/>
          </a:xfrm>
        </p:spPr>
        <p:txBody>
          <a:bodyPr vert="eaVert"/>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дати 3"/>
          <p:cNvSpPr>
            <a:spLocks noGrp="1"/>
          </p:cNvSpPr>
          <p:nvPr>
            <p:ph type="dt" sz="half" idx="10"/>
          </p:nvPr>
        </p:nvSpPr>
        <p:spPr/>
        <p:txBody>
          <a:body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uk-UA"/>
              <a:t>Клацніть, щоб редагувати стиль зразка заголовка</a:t>
            </a:r>
            <a:endParaRPr lang="uk-UA"/>
          </a:p>
        </p:txBody>
      </p:sp>
      <p:sp>
        <p:nvSpPr>
          <p:cNvPr id="3" name="Місце для вмісту 2"/>
          <p:cNvSpPr>
            <a:spLocks noGrp="1"/>
          </p:cNvSpPr>
          <p:nvPr>
            <p:ph idx="1" hasCustomPrompt="1"/>
          </p:nvPr>
        </p:nvSpPr>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дати 3"/>
          <p:cNvSpPr>
            <a:spLocks noGrp="1"/>
          </p:cNvSpPr>
          <p:nvPr>
            <p:ph type="dt" sz="half" idx="10"/>
          </p:nvPr>
        </p:nvSpPr>
        <p:spPr/>
        <p:txBody>
          <a:body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uk-UA"/>
          </a:p>
        </p:txBody>
      </p:sp>
      <p:sp>
        <p:nvSpPr>
          <p:cNvPr id="3" name="Місце для тексту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Місце для дати 3"/>
          <p:cNvSpPr>
            <a:spLocks noGrp="1"/>
          </p:cNvSpPr>
          <p:nvPr>
            <p:ph type="dt" sz="half" idx="10"/>
          </p:nvPr>
        </p:nvSpPr>
        <p:spPr/>
        <p:txBody>
          <a:body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uk-UA"/>
              <a:t>Клацніть, щоб редагувати стиль зразка заголовка</a:t>
            </a:r>
            <a:endParaRPr lang="uk-UA"/>
          </a:p>
        </p:txBody>
      </p:sp>
      <p:sp>
        <p:nvSpPr>
          <p:cNvPr id="3" name="Місце для вмісту 2"/>
          <p:cNvSpPr>
            <a:spLocks noGrp="1"/>
          </p:cNvSpPr>
          <p:nvPr>
            <p:ph sz="half" idx="1" hasCustomPrompt="1"/>
          </p:nvPr>
        </p:nvSpPr>
        <p:spPr>
          <a:xfrm>
            <a:off x="838200" y="1825625"/>
            <a:ext cx="5181600" cy="4351338"/>
          </a:xfrm>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вмісту 3"/>
          <p:cNvSpPr>
            <a:spLocks noGrp="1"/>
          </p:cNvSpPr>
          <p:nvPr>
            <p:ph sz="half" idx="2" hasCustomPrompt="1"/>
          </p:nvPr>
        </p:nvSpPr>
        <p:spPr>
          <a:xfrm>
            <a:off x="6172200" y="1825625"/>
            <a:ext cx="5181600" cy="4351338"/>
          </a:xfrm>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5" name="Місце для дати 4"/>
          <p:cNvSpPr>
            <a:spLocks noGrp="1"/>
          </p:cNvSpPr>
          <p:nvPr>
            <p:ph type="dt" sz="half" idx="10"/>
          </p:nvPr>
        </p:nvSpPr>
        <p:spPr/>
        <p:txBody>
          <a:bodyPr/>
          <a:lstStyle/>
          <a:p>
            <a:fld id="{FF8F525C-7889-49EC-AF4B-F1FF18CA70D0}" type="datetimeFigureOut">
              <a:rPr lang="uk-UA" smtClean="0"/>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9788" y="365125"/>
            <a:ext cx="10515600" cy="1325563"/>
          </a:xfrm>
        </p:spPr>
        <p:txBody>
          <a:bodyPr/>
          <a:lstStyle/>
          <a:p>
            <a:r>
              <a:rPr lang="uk-UA"/>
              <a:t>Клацніть, щоб редагувати стиль зразка заголовка</a:t>
            </a:r>
            <a:endParaRPr lang="uk-UA"/>
          </a:p>
        </p:txBody>
      </p:sp>
      <p:sp>
        <p:nvSpPr>
          <p:cNvPr id="3" name="Місце для тексту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endParaRPr lang="uk-UA"/>
          </a:p>
        </p:txBody>
      </p:sp>
      <p:sp>
        <p:nvSpPr>
          <p:cNvPr id="4" name="Місце для вмісту 3"/>
          <p:cNvSpPr>
            <a:spLocks noGrp="1"/>
          </p:cNvSpPr>
          <p:nvPr>
            <p:ph sz="half" idx="2" hasCustomPrompt="1"/>
          </p:nvPr>
        </p:nvSpPr>
        <p:spPr>
          <a:xfrm>
            <a:off x="839788" y="2505075"/>
            <a:ext cx="5157787" cy="3684588"/>
          </a:xfrm>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5" name="Місце для тексту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endParaRPr lang="uk-UA"/>
          </a:p>
        </p:txBody>
      </p:sp>
      <p:sp>
        <p:nvSpPr>
          <p:cNvPr id="6" name="Місце для вмісту 5"/>
          <p:cNvSpPr>
            <a:spLocks noGrp="1"/>
          </p:cNvSpPr>
          <p:nvPr>
            <p:ph sz="quarter" idx="4" hasCustomPrompt="1"/>
          </p:nvPr>
        </p:nvSpPr>
        <p:spPr>
          <a:xfrm>
            <a:off x="6172200" y="2505075"/>
            <a:ext cx="5183188" cy="3684588"/>
          </a:xfrm>
        </p:spPr>
        <p:txBody>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7" name="Місце для дати 6"/>
          <p:cNvSpPr>
            <a:spLocks noGrp="1"/>
          </p:cNvSpPr>
          <p:nvPr>
            <p:ph type="dt" sz="half" idx="10"/>
          </p:nvPr>
        </p:nvSpPr>
        <p:spPr/>
        <p:txBody>
          <a:bodyPr/>
          <a:lstStyle/>
          <a:p>
            <a:fld id="{FF8F525C-7889-49EC-AF4B-F1FF18CA70D0}" type="datetimeFigureOut">
              <a:rPr lang="uk-UA" smtClean="0"/>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uk-UA"/>
              <a:t>Клацніть, щоб редагувати стиль зразка заголовка</a:t>
            </a:r>
            <a:endParaRPr lang="uk-UA"/>
          </a:p>
        </p:txBody>
      </p:sp>
      <p:sp>
        <p:nvSpPr>
          <p:cNvPr id="3" name="Місце для дати 2"/>
          <p:cNvSpPr>
            <a:spLocks noGrp="1"/>
          </p:cNvSpPr>
          <p:nvPr>
            <p:ph type="dt" sz="half" idx="10"/>
          </p:nvPr>
        </p:nvSpPr>
        <p:spPr/>
        <p:txBody>
          <a:bodyPr/>
          <a:lstStyle/>
          <a:p>
            <a:fld id="{FF8F525C-7889-49EC-AF4B-F1FF18CA70D0}" type="datetimeFigureOut">
              <a:rPr lang="uk-UA" smtClean="0"/>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FF8F525C-7889-49EC-AF4B-F1FF18CA70D0}" type="datetimeFigureOut">
              <a:rPr lang="uk-UA" smtClean="0"/>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uk-UA"/>
          </a:p>
        </p:txBody>
      </p:sp>
      <p:sp>
        <p:nvSpPr>
          <p:cNvPr id="3" name="Місце для вмісту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тексту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endParaRPr lang="uk-UA"/>
          </a:p>
        </p:txBody>
      </p:sp>
      <p:sp>
        <p:nvSpPr>
          <p:cNvPr id="5" name="Місце для дати 4"/>
          <p:cNvSpPr>
            <a:spLocks noGrp="1"/>
          </p:cNvSpPr>
          <p:nvPr>
            <p:ph type="dt" sz="half" idx="10"/>
          </p:nvPr>
        </p:nvSpPr>
        <p:spPr/>
        <p:txBody>
          <a:bodyPr/>
          <a:lstStyle/>
          <a:p>
            <a:fld id="{FF8F525C-7889-49EC-AF4B-F1FF18CA70D0}" type="datetimeFigureOut">
              <a:rPr lang="uk-UA" smtClean="0"/>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endParaRPr lang="uk-UA"/>
          </a:p>
        </p:txBody>
      </p:sp>
      <p:sp>
        <p:nvSpPr>
          <p:cNvPr id="5" name="Місце для дати 4"/>
          <p:cNvSpPr>
            <a:spLocks noGrp="1"/>
          </p:cNvSpPr>
          <p:nvPr>
            <p:ph type="dt" sz="half" idx="10"/>
          </p:nvPr>
        </p:nvSpPr>
        <p:spPr/>
        <p:txBody>
          <a:bodyPr/>
          <a:lstStyle/>
          <a:p>
            <a:fld id="{FF8F525C-7889-49EC-AF4B-F1FF18CA70D0}" type="datetimeFigureOut">
              <a:rPr lang="uk-UA" smtClean="0"/>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1F753BF-2D13-4272-806B-DA246356D93D}" type="slidenum">
              <a:rPr lang="uk-UA" smtClean="0"/>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F525C-7889-49EC-AF4B-F1FF18CA70D0}" type="datetimeFigureOut">
              <a:rPr lang="uk-UA" smtClean="0"/>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53BF-2D13-4272-806B-DA246356D93D}" type="slidenum">
              <a:rPr lang="uk-UA" smtClean="0"/>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ідзаголовок 2"/>
          <p:cNvSpPr>
            <a:spLocks noGrp="1"/>
          </p:cNvSpPr>
          <p:nvPr>
            <p:ph type="subTitle" idx="1"/>
          </p:nvPr>
        </p:nvSpPr>
        <p:spPr>
          <a:xfrm>
            <a:off x="1524000" y="4014470"/>
            <a:ext cx="9144000" cy="1471930"/>
          </a:xfrm>
        </p:spPr>
        <p:txBody>
          <a:bodyPr>
            <a:normAutofit/>
          </a:bodyPr>
          <a:lstStyle/>
          <a:p>
            <a:pPr algn="ctr"/>
            <a:r>
              <a:rPr lang="uk-UA" b="1" i="1" dirty="0">
                <a:solidFill>
                  <a:schemeClr val="bg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sym typeface="+mn-ea"/>
              </a:rPr>
              <a:t> ЧАСТИНА ІНЖЕНЕРНОГО ЗАБЕЗПЕЧЕННЯ ТА ЛІКВІДАЦІЇ НАСЛІДКІВ НАДЗВИЧАЙНИХ СИТУАЦІЙ</a:t>
            </a:r>
            <a:endParaRPr lang="uk-UA" b="1" i="1" dirty="0">
              <a:solidFill>
                <a:schemeClr val="bg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endParaRPr>
          </a:p>
          <a:p>
            <a:pPr algn="ctr"/>
            <a:r>
              <a:rPr lang="uk-UA" b="1" i="1" dirty="0">
                <a:solidFill>
                  <a:schemeClr val="bg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sym typeface="+mn-ea"/>
              </a:rPr>
              <a:t>НАВЧАЛЬНА ГРУПА № 9</a:t>
            </a:r>
            <a:endParaRPr lang="uk-UA" dirty="0"/>
          </a:p>
        </p:txBody>
      </p:sp>
      <p:sp>
        <p:nvSpPr>
          <p:cNvPr id="2" name="Заголовок 1"/>
          <p:cNvSpPr>
            <a:spLocks noGrp="1"/>
          </p:cNvSpPr>
          <p:nvPr>
            <p:ph type="ctrTitle"/>
          </p:nvPr>
        </p:nvSpPr>
        <p:spPr/>
        <p:txBody>
          <a:bodyPr>
            <a:normAutofit/>
          </a:bodyPr>
          <a:lstStyle/>
          <a:p>
            <a:r>
              <a:rPr lang="uk-UA" sz="2800" b="1" i="1" dirty="0">
                <a:solidFill>
                  <a:schemeClr val="lt1"/>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rPr>
              <a:t>ГОЛОВНИЙ МОБІЛЬНИЙ РЯТУВАЛЬНИЙ ЦЕНТР ШВИДКОГО РЕАГУВАННЯ ДЕРЖАВНОЇ СЛУЖБИ УКРАЇНИ З НАДЗВИЧАЙНИХ СИТУАЦІЙ</a:t>
            </a:r>
            <a:endParaRPr lang="uk-UA" sz="2800" b="1"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381" y="121707"/>
            <a:ext cx="1909238" cy="19092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19084"/>
            <a:ext cx="10515600" cy="3569109"/>
          </a:xfrm>
        </p:spPr>
        <p:txBody>
          <a:bodyPr>
            <a:normAutofit/>
          </a:bodyPr>
          <a:lstStyle/>
          <a:p>
            <a:pPr algn="ctr"/>
            <a:r>
              <a:rPr lang="uk-UA" sz="2800" b="1" dirty="0">
                <a:latin typeface="Times New Roman" panose="02020603050405020304" pitchFamily="18" charset="0"/>
                <a:cs typeface="Times New Roman" panose="02020603050405020304" pitchFamily="18" charset="0"/>
              </a:rPr>
              <a:t>Тема: </a:t>
            </a:r>
            <a:r>
              <a:rPr lang="uk-UA" sz="2400" dirty="0">
                <a:effectLst/>
                <a:latin typeface="Times New Roman" panose="02020603050405020304" pitchFamily="18" charset="0"/>
                <a:ea typeface="Times New Roman" panose="02020603050405020304" pitchFamily="18" charset="0"/>
              </a:rPr>
              <a:t>Організація захисту особового складу під час виконання аварійно-рятувальних та інших невідкладних робіт у зонах радіоактивного та хімічного забруднення.</a:t>
            </a:r>
            <a:endParaRPr lang="uk-UA" sz="2400" dirty="0">
              <a:latin typeface="Times New Roman" panose="02020603050405020304" pitchFamily="18" charset="0"/>
              <a:cs typeface="Times New Roman" panose="02020603050405020304" pitchFamily="18" charset="0"/>
            </a:endParaRPr>
          </a:p>
        </p:txBody>
      </p:sp>
      <p:pic>
        <p:nvPicPr>
          <p:cNvPr id="6" name="Picture 2" descr="C:\Users\Администратор\Desktop\Емблема_ДСНС_(2016).png"/>
          <p:cNvPicPr>
            <a:picLocks noChangeAspect="1" noChangeArrowheads="1"/>
          </p:cNvPicPr>
          <p:nvPr/>
        </p:nvPicPr>
        <p:blipFill>
          <a:blip r:embed="rId1" cstate="print"/>
          <a:srcRect/>
          <a:stretch>
            <a:fillRect/>
          </a:stretch>
        </p:blipFill>
        <p:spPr bwMode="auto">
          <a:xfrm>
            <a:off x="10937613" y="5538647"/>
            <a:ext cx="1071570" cy="1071570"/>
          </a:xfrm>
          <a:prstGeom prst="rect">
            <a:avLst/>
          </a:prstGeom>
          <a:noFill/>
        </p:spPr>
      </p:pic>
      <p:sp>
        <p:nvSpPr>
          <p:cNvPr id="7" name="TextBox 6"/>
          <p:cNvSpPr txBox="1"/>
          <p:nvPr/>
        </p:nvSpPr>
        <p:spPr>
          <a:xfrm>
            <a:off x="2094271" y="1068628"/>
            <a:ext cx="7624916" cy="707886"/>
          </a:xfrm>
          <a:prstGeom prst="rect">
            <a:avLst/>
          </a:prstGeom>
          <a:noFill/>
        </p:spPr>
        <p:txBody>
          <a:bodyPr wrap="square">
            <a:spAutoFit/>
          </a:bodyPr>
          <a:lstStyle/>
          <a:p>
            <a:r>
              <a:rPr lang="uk-UA" sz="4000" b="1" dirty="0">
                <a:latin typeface="Times New Roman" panose="02020603050405020304" pitchFamily="18" charset="0"/>
                <a:cs typeface="Times New Roman" panose="02020603050405020304" pitchFamily="18" charset="0"/>
              </a:rPr>
              <a:t>ТАКТИЧНА ПІДГОТОВКА:</a:t>
            </a:r>
            <a:endParaRPr lang="uk-UA"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219" y="-826"/>
            <a:ext cx="11911781" cy="954107"/>
          </a:xfrm>
          <a:prstGeom prst="rect">
            <a:avLst/>
          </a:prstGeom>
          <a:noFill/>
        </p:spPr>
        <p:txBody>
          <a:bodyPr wrap="square">
            <a:spAutoFit/>
          </a:bodyPr>
          <a:lstStyle/>
          <a:p>
            <a:r>
              <a:rPr lang="ru-RU" sz="2800" b="1" dirty="0" err="1">
                <a:latin typeface="Times New Roman" panose="02020603050405020304" pitchFamily="18" charset="0"/>
                <a:cs typeface="Times New Roman" panose="02020603050405020304" pitchFamily="18" charset="0"/>
              </a:rPr>
              <a:t>Організація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захисту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під</a:t>
            </a:r>
            <a:r>
              <a:rPr lang="ru-RU" sz="2800" b="1" dirty="0">
                <a:latin typeface="Times New Roman" panose="02020603050405020304" pitchFamily="18" charset="0"/>
                <a:cs typeface="Times New Roman" panose="02020603050405020304" pitchFamily="18" charset="0"/>
              </a:rPr>
              <a:t> час </a:t>
            </a:r>
            <a:r>
              <a:rPr lang="ru-RU" sz="2800" b="1" dirty="0" err="1">
                <a:latin typeface="Times New Roman" panose="02020603050405020304" pitchFamily="18" charset="0"/>
                <a:cs typeface="Times New Roman" panose="02020603050405020304" pitchFamily="18" charset="0"/>
              </a:rPr>
              <a:t>виконання</a:t>
            </a:r>
            <a:r>
              <a:rPr lang="ru-RU" sz="2800" b="1" dirty="0">
                <a:latin typeface="Times New Roman" panose="02020603050405020304" pitchFamily="18" charset="0"/>
                <a:cs typeface="Times New Roman" panose="02020603050405020304" pitchFamily="18" charset="0"/>
              </a:rPr>
              <a:t> АРР у </a:t>
            </a:r>
            <a:r>
              <a:rPr lang="ru-RU" sz="2800" b="1" dirty="0" err="1">
                <a:latin typeface="Times New Roman" panose="02020603050405020304" pitchFamily="18" charset="0"/>
                <a:cs typeface="Times New Roman" panose="02020603050405020304" pitchFamily="18" charset="0"/>
              </a:rPr>
              <a:t>зоні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радіоактивного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забруднення</a:t>
            </a:r>
            <a:r>
              <a:rPr lang="ru-RU" sz="2800" b="1" dirty="0">
                <a:latin typeface="Times New Roman" panose="02020603050405020304" pitchFamily="18" charset="0"/>
                <a:cs typeface="Times New Roman" panose="02020603050405020304" pitchFamily="18" charset="0"/>
              </a:rPr>
              <a:t>.</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2" descr="C:\Users\Администратор\Desktop\Емблема_ДСНС_(2016).png"/>
          <p:cNvPicPr>
            <a:picLocks noChangeAspect="1" noChangeArrowheads="1"/>
          </p:cNvPicPr>
          <p:nvPr/>
        </p:nvPicPr>
        <p:blipFill>
          <a:blip r:embed="rId1" cstate="print"/>
          <a:srcRect/>
          <a:stretch>
            <a:fillRect/>
          </a:stretch>
        </p:blipFill>
        <p:spPr bwMode="auto">
          <a:xfrm>
            <a:off x="10937613" y="5538647"/>
            <a:ext cx="1071570" cy="1071570"/>
          </a:xfrm>
          <a:prstGeom prst="rect">
            <a:avLst/>
          </a:prstGeom>
          <a:noFill/>
        </p:spPr>
      </p:pic>
      <p:sp>
        <p:nvSpPr>
          <p:cNvPr id="9" name="TextBox 8"/>
          <p:cNvSpPr txBox="1"/>
          <p:nvPr/>
        </p:nvSpPr>
        <p:spPr>
          <a:xfrm>
            <a:off x="471948" y="1165122"/>
            <a:ext cx="11267768" cy="4401205"/>
          </a:xfrm>
          <a:prstGeom prst="rect">
            <a:avLst/>
          </a:prstGeom>
          <a:noFill/>
        </p:spPr>
        <p:txBody>
          <a:bodyPr wrap="square">
            <a:spAutoFit/>
          </a:bodyPr>
          <a:lstStyle/>
          <a:p>
            <a:r>
              <a:rPr lang="ru-RU" sz="2800" dirty="0" err="1">
                <a:latin typeface="Times New Roman" panose="02020603050405020304" pitchFamily="18" charset="0"/>
                <a:cs typeface="Times New Roman" panose="02020603050405020304" pitchFamily="18" charset="0"/>
              </a:rPr>
              <a:t>Індивідуальний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дозиметричний</a:t>
            </a:r>
            <a:r>
              <a:rPr lang="ru-RU" sz="2800" dirty="0">
                <a:latin typeface="Times New Roman" panose="02020603050405020304" pitchFamily="18" charset="0"/>
                <a:cs typeface="Times New Roman" panose="02020603050405020304" pitchFamily="18" charset="0"/>
              </a:rPr>
              <a:t> контроль </a:t>
            </a:r>
            <a:r>
              <a:rPr lang="ru-RU" sz="2800" dirty="0" err="1">
                <a:latin typeface="Times New Roman" panose="02020603050405020304" pitchFamily="18" charset="0"/>
                <a:cs typeface="Times New Roman" panose="02020603050405020304" pitchFamily="18" charset="0"/>
              </a:rPr>
              <a:t>особового</a:t>
            </a:r>
            <a:r>
              <a:rPr lang="ru-RU" sz="2800" dirty="0">
                <a:latin typeface="Times New Roman" panose="02020603050405020304" pitchFamily="18" charset="0"/>
                <a:cs typeface="Times New Roman" panose="02020603050405020304" pitchFamily="18" charset="0"/>
              </a:rPr>
              <a:t> складу </a:t>
            </a:r>
            <a:r>
              <a:rPr lang="ru-RU" sz="2800" dirty="0" err="1">
                <a:latin typeface="Times New Roman" panose="02020603050405020304" pitchFamily="18" charset="0"/>
                <a:cs typeface="Times New Roman" panose="02020603050405020304" pitchFamily="18" charset="0"/>
              </a:rPr>
              <a:t>підрозділів</a:t>
            </a:r>
            <a:r>
              <a:rPr lang="ru-RU" sz="2800" dirty="0">
                <a:latin typeface="Times New Roman" panose="02020603050405020304" pitchFamily="18" charset="0"/>
                <a:cs typeface="Times New Roman" panose="02020603050405020304" pitchFamily="18" charset="0"/>
              </a:rPr>
              <a:t> ОРС ЦЗ проводиться з метою </a:t>
            </a:r>
            <a:r>
              <a:rPr lang="ru-RU" sz="2800" dirty="0" err="1">
                <a:latin typeface="Times New Roman" panose="02020603050405020304" pitchFamily="18" charset="0"/>
                <a:cs typeface="Times New Roman" panose="02020603050405020304" pitchFamily="18" charset="0"/>
              </a:rPr>
              <a:t>своєчасного</a:t>
            </a:r>
            <a:r>
              <a:rPr lang="ru-RU" sz="2800" dirty="0">
                <a:latin typeface="Times New Roman" panose="02020603050405020304" pitchFamily="18" charset="0"/>
                <a:cs typeface="Times New Roman" panose="02020603050405020304" pitchFamily="18" charset="0"/>
              </a:rPr>
              <a:t> отримання </a:t>
            </a:r>
            <a:r>
              <a:rPr lang="ru-RU" sz="2800" dirty="0" err="1">
                <a:latin typeface="Times New Roman" panose="02020603050405020304" pitchFamily="18" charset="0"/>
                <a:cs typeface="Times New Roman" panose="02020603050405020304" pitchFamily="18" charset="0"/>
              </a:rPr>
              <a:t>даних</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опромінення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особового</a:t>
            </a:r>
            <a:r>
              <a:rPr lang="ru-RU" sz="2800" dirty="0">
                <a:latin typeface="Times New Roman" panose="02020603050405020304" pitchFamily="18" charset="0"/>
                <a:cs typeface="Times New Roman" panose="02020603050405020304" pitchFamily="18" charset="0"/>
              </a:rPr>
              <a:t> складу. За </a:t>
            </a:r>
            <a:r>
              <a:rPr lang="ru-RU" sz="2800" dirty="0" err="1">
                <a:latin typeface="Times New Roman" panose="02020603050405020304" pitchFamily="18" charset="0"/>
                <a:cs typeface="Times New Roman" panose="02020603050405020304" pitchFamily="18" charset="0"/>
              </a:rPr>
              <a:t>даними</a:t>
            </a:r>
            <a:r>
              <a:rPr lang="ru-RU" sz="2800" dirty="0">
                <a:latin typeface="Times New Roman" panose="02020603050405020304" pitchFamily="18" charset="0"/>
                <a:cs typeface="Times New Roman" panose="02020603050405020304" pitchFamily="18" charset="0"/>
              </a:rPr>
              <a:t> контролю </a:t>
            </a:r>
            <a:r>
              <a:rPr lang="ru-RU" sz="2800" dirty="0" err="1">
                <a:latin typeface="Times New Roman" panose="02020603050405020304" pitchFamily="18" charset="0"/>
                <a:cs typeface="Times New Roman" panose="02020603050405020304" pitchFamily="18" charset="0"/>
              </a:rPr>
              <a:t>визначаються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режими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формувань</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радіаційне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ураження</a:t>
            </a:r>
            <a:r>
              <a:rPr lang="ru-RU" sz="2800" dirty="0">
                <a:latin typeface="Times New Roman" panose="02020603050405020304" pitchFamily="18" charset="0"/>
                <a:cs typeface="Times New Roman" panose="02020603050405020304" pitchFamily="18" charset="0"/>
              </a:rPr>
              <a:t>. Контроль </a:t>
            </a:r>
            <a:r>
              <a:rPr lang="ru-RU" sz="2800" dirty="0" err="1">
                <a:latin typeface="Times New Roman" panose="02020603050405020304" pitchFamily="18" charset="0"/>
                <a:cs typeface="Times New Roman" panose="02020603050405020304" pitchFamily="18" charset="0"/>
              </a:rPr>
              <a:t>організовується</a:t>
            </a:r>
            <a:r>
              <a:rPr lang="ru-RU" sz="2800" dirty="0">
                <a:latin typeface="Times New Roman" panose="02020603050405020304" pitchFamily="18" charset="0"/>
                <a:cs typeface="Times New Roman" panose="02020603050405020304" pitchFamily="18" charset="0"/>
              </a:rPr>
              <a:t>, як </a:t>
            </a:r>
            <a:r>
              <a:rPr lang="ru-RU" sz="2800" dirty="0" err="1">
                <a:latin typeface="Times New Roman" panose="02020603050405020304" pitchFamily="18" charset="0"/>
                <a:cs typeface="Times New Roman" panose="02020603050405020304" pitchFamily="18" charset="0"/>
              </a:rPr>
              <a:t>груповий</a:t>
            </a:r>
            <a:r>
              <a:rPr lang="ru-RU" sz="2800" dirty="0">
                <a:latin typeface="Times New Roman" panose="02020603050405020304" pitchFamily="18" charset="0"/>
                <a:cs typeface="Times New Roman" panose="02020603050405020304" pitchFamily="18" charset="0"/>
              </a:rPr>
              <a:t> (з метою отримання </a:t>
            </a:r>
            <a:r>
              <a:rPr lang="ru-RU" sz="2800" dirty="0" err="1">
                <a:latin typeface="Times New Roman" panose="02020603050405020304" pitchFamily="18" charset="0"/>
                <a:cs typeface="Times New Roman" panose="02020603050405020304" pitchFamily="18" charset="0"/>
              </a:rPr>
              <a:t>інформації</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середні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опромінення</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визначення</a:t>
            </a:r>
            <a:r>
              <a:rPr lang="ru-RU" sz="2800" dirty="0">
                <a:latin typeface="Times New Roman" panose="02020603050405020304" pitchFamily="18" charset="0"/>
                <a:cs typeface="Times New Roman" panose="02020603050405020304" pitchFamily="18" charset="0"/>
              </a:rPr>
              <a:t> режиму та </a:t>
            </a:r>
            <a:r>
              <a:rPr lang="ru-RU" sz="2800" dirty="0" err="1">
                <a:latin typeface="Times New Roman" panose="02020603050405020304" pitchFamily="18" charset="0"/>
                <a:cs typeface="Times New Roman" panose="02020603050405020304" pitchFamily="18" charset="0"/>
              </a:rPr>
              <a:t>категорій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працездатності</a:t>
            </a:r>
            <a:r>
              <a:rPr lang="ru-RU" sz="2800" dirty="0">
                <a:latin typeface="Times New Roman" panose="02020603050405020304" pitchFamily="18" charset="0"/>
                <a:cs typeface="Times New Roman" panose="02020603050405020304" pitchFamily="18" charset="0"/>
              </a:rPr>
              <a:t>), так й </a:t>
            </a:r>
            <a:r>
              <a:rPr lang="ru-RU" sz="2800" dirty="0" err="1">
                <a:latin typeface="Times New Roman" panose="02020603050405020304" pitchFamily="18" charset="0"/>
                <a:cs typeface="Times New Roman" panose="02020603050405020304" pitchFamily="18" charset="0"/>
              </a:rPr>
              <a:t>індивідуальний</a:t>
            </a:r>
            <a:r>
              <a:rPr lang="ru-RU" sz="2800" dirty="0">
                <a:latin typeface="Times New Roman" panose="02020603050405020304" pitchFamily="18" charset="0"/>
                <a:cs typeface="Times New Roman" panose="02020603050405020304" pitchFamily="18" charset="0"/>
              </a:rPr>
              <a:t> (з метою отримання </a:t>
            </a:r>
            <a:r>
              <a:rPr lang="ru-RU" sz="2800" dirty="0" err="1">
                <a:latin typeface="Times New Roman" panose="02020603050405020304" pitchFamily="18" charset="0"/>
                <a:cs typeface="Times New Roman" panose="02020603050405020304" pitchFamily="18" charset="0"/>
              </a:rPr>
              <a:t>даних</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кожної</a:t>
            </a:r>
            <a:r>
              <a:rPr lang="ru-RU" sz="2800" dirty="0">
                <a:latin typeface="Times New Roman" panose="02020603050405020304" pitchFamily="18" charset="0"/>
                <a:cs typeface="Times New Roman" panose="02020603050405020304" pitchFamily="18" charset="0"/>
              </a:rPr>
              <a:t> особи, </a:t>
            </a:r>
            <a:r>
              <a:rPr lang="ru-RU" sz="2800" dirty="0" err="1">
                <a:latin typeface="Times New Roman" panose="02020603050405020304" pitchFamily="18" charset="0"/>
                <a:cs typeface="Times New Roman" panose="02020603050405020304" pitchFamily="18" charset="0"/>
              </a:rPr>
              <a:t>визначення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захисних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заходів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встановлення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ступеня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важкості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променевого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ураження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особовому</a:t>
            </a:r>
            <a:r>
              <a:rPr lang="ru-RU" sz="2800" dirty="0">
                <a:latin typeface="Times New Roman" panose="02020603050405020304" pitchFamily="18" charset="0"/>
                <a:cs typeface="Times New Roman" panose="02020603050405020304" pitchFamily="18" charset="0"/>
              </a:rPr>
              <a:t> складу </a:t>
            </a:r>
            <a:r>
              <a:rPr lang="ru-RU" sz="2800" dirty="0" err="1">
                <a:latin typeface="Times New Roman" panose="02020603050405020304" pitchFamily="18" charset="0"/>
                <a:cs typeface="Times New Roman" panose="02020603050405020304" pitchFamily="18" charset="0"/>
              </a:rPr>
              <a:t>формувань</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цього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видаються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індивідуальні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дозиметри</a:t>
            </a:r>
            <a:r>
              <a:rPr lang="ru-RU" sz="2800" dirty="0">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75187" y="457200"/>
            <a:ext cx="10778613" cy="5719763"/>
          </a:xfrm>
        </p:spPr>
        <p:txBody>
          <a:bodyPr>
            <a:normAutofit/>
          </a:bodyPr>
          <a:lstStyle/>
          <a:p>
            <a:r>
              <a:rPr lang="uk-UA" sz="2000" dirty="0">
                <a:latin typeface="Times New Roman" panose="02020603050405020304" pitchFamily="18" charset="0"/>
                <a:cs typeface="Times New Roman" panose="02020603050405020304" pitchFamily="18" charset="0"/>
              </a:rPr>
              <a:t>Комплекс заходів з радіаційної безпеки включає: суворе нормування радіаційного </a:t>
            </a:r>
            <a:r>
              <a:rPr lang="uk-UA" sz="2000" dirty="0" err="1">
                <a:latin typeface="Times New Roman" panose="02020603050405020304" pitchFamily="18" charset="0"/>
                <a:cs typeface="Times New Roman" panose="02020603050405020304" pitchFamily="18" charset="0"/>
              </a:rPr>
              <a:t>фактора</a:t>
            </a:r>
            <a:r>
              <a:rPr lang="uk-UA" sz="2000" dirty="0">
                <a:latin typeface="Times New Roman" panose="02020603050405020304" pitchFamily="18" charset="0"/>
                <a:cs typeface="Times New Roman" panose="02020603050405020304" pitchFamily="18" charset="0"/>
              </a:rPr>
              <a:t> (захист часом, відстанню, робота за нарядами-допусками);</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 медичний огляд усіх залучених до АРІНР і вирішення за його результатами питання щодо допуску до роботи; </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інструктаж з питань радіаційної безпеки; </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систематичний контроль за динамікою радіаційної обстановки і визначення на його основі допустимої тривалості роботи на конкретній забрудненій ділянці, у приміщенні тощо; </a:t>
            </a:r>
            <a:endParaRPr lang="uk-UA" sz="2000" dirty="0">
              <a:latin typeface="Times New Roman" panose="02020603050405020304" pitchFamily="18" charset="0"/>
              <a:cs typeface="Times New Roman" panose="02020603050405020304" pitchFamily="18" charset="0"/>
            </a:endParaRPr>
          </a:p>
        </p:txBody>
      </p:sp>
      <p:pic>
        <p:nvPicPr>
          <p:cNvPr id="4" name="Picture 2" descr="C:\Users\Администратор\Desktop\Емблема_ДСНС_(2016).png"/>
          <p:cNvPicPr>
            <a:picLocks noChangeAspect="1" noChangeArrowheads="1"/>
          </p:cNvPicPr>
          <p:nvPr/>
        </p:nvPicPr>
        <p:blipFill>
          <a:blip r:embed="rId1" cstate="print"/>
          <a:srcRect/>
          <a:stretch>
            <a:fillRect/>
          </a:stretch>
        </p:blipFill>
        <p:spPr bwMode="auto">
          <a:xfrm>
            <a:off x="10937613" y="5538647"/>
            <a:ext cx="1071570" cy="1071570"/>
          </a:xfrm>
          <a:prstGeom prst="rect">
            <a:avLst/>
          </a:prstGeom>
          <a:noFill/>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478" y="3244645"/>
            <a:ext cx="4428752" cy="293231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224462"/>
            <a:ext cx="4428752" cy="29525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75187" y="457200"/>
            <a:ext cx="10778613" cy="5719763"/>
          </a:xfrm>
        </p:spPr>
        <p:txBody>
          <a:bodyPr>
            <a:normAutofit/>
          </a:bodyPr>
          <a:lstStyle/>
          <a:p>
            <a:r>
              <a:rPr lang="uk-UA" sz="2000" dirty="0">
                <a:latin typeface="Times New Roman" panose="02020603050405020304" pitchFamily="18" charset="0"/>
                <a:cs typeface="Times New Roman" panose="02020603050405020304" pitchFamily="18" charset="0"/>
              </a:rPr>
              <a:t>індивідуальний дозиметричний контроль і облік опромінення всіх працюючих; </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організацію індивідуального захисту особового складу; </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локалізацію забруднення та санітарно-пропускний режим, що виключає розповсюдження радіаційного забруднення з осередків проведення робіт;</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 організацію санітарної обробки та систематичної дезактивації спецодягу, спецвзуття, інших засобів індивідуального захисту. В аварійному осередку необхідно діяти відповідно до спеціально розробленого плану, використовуючи аварійні комплекти засобів.</a:t>
            </a:r>
            <a:endParaRPr lang="uk-UA" sz="2000" dirty="0">
              <a:latin typeface="Times New Roman" panose="02020603050405020304" pitchFamily="18" charset="0"/>
              <a:cs typeface="Times New Roman" panose="02020603050405020304" pitchFamily="18" charset="0"/>
            </a:endParaRPr>
          </a:p>
        </p:txBody>
      </p:sp>
      <p:pic>
        <p:nvPicPr>
          <p:cNvPr id="4" name="Picture 2" descr="C:\Users\Администратор\Desktop\Емблема_ДСНС_(2016).png"/>
          <p:cNvPicPr>
            <a:picLocks noChangeAspect="1" noChangeArrowheads="1"/>
          </p:cNvPicPr>
          <p:nvPr/>
        </p:nvPicPr>
        <p:blipFill>
          <a:blip r:embed="rId1" cstate="print"/>
          <a:srcRect/>
          <a:stretch>
            <a:fillRect/>
          </a:stretch>
        </p:blipFill>
        <p:spPr bwMode="auto">
          <a:xfrm>
            <a:off x="10937613" y="5538647"/>
            <a:ext cx="1071570" cy="1071570"/>
          </a:xfrm>
          <a:prstGeom prst="rect">
            <a:avLst/>
          </a:prstGeom>
          <a:noFill/>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87" y="2966278"/>
            <a:ext cx="4790254" cy="343452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635" y="2966278"/>
            <a:ext cx="5151784" cy="34345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60785"/>
          </a:xfrm>
        </p:spPr>
        <p:txBody>
          <a:bodyPr>
            <a:noAutofit/>
          </a:bodyPr>
          <a:lstStyle/>
          <a:p>
            <a:r>
              <a:rPr lang="ru-RU" sz="2800" b="1" dirty="0" err="1">
                <a:latin typeface="Times New Roman" panose="02020603050405020304" pitchFamily="18" charset="0"/>
                <a:cs typeface="Times New Roman" panose="02020603050405020304" pitchFamily="18" charset="0"/>
              </a:rPr>
              <a:t>Організація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захисту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під</a:t>
            </a:r>
            <a:r>
              <a:rPr lang="ru-RU" sz="2800" b="1" dirty="0">
                <a:latin typeface="Times New Roman" panose="02020603050405020304" pitchFamily="18" charset="0"/>
                <a:cs typeface="Times New Roman" panose="02020603050405020304" pitchFamily="18" charset="0"/>
              </a:rPr>
              <a:t> час </a:t>
            </a:r>
            <a:r>
              <a:rPr lang="ru-RU" sz="2800" b="1" dirty="0" err="1">
                <a:latin typeface="Times New Roman" panose="02020603050405020304" pitchFamily="18" charset="0"/>
                <a:cs typeface="Times New Roman" panose="02020603050405020304" pitchFamily="18" charset="0"/>
              </a:rPr>
              <a:t>виконання</a:t>
            </a:r>
            <a:r>
              <a:rPr lang="ru-RU" sz="2800" b="1" dirty="0">
                <a:latin typeface="Times New Roman" panose="02020603050405020304" pitchFamily="18" charset="0"/>
                <a:cs typeface="Times New Roman" panose="02020603050405020304" pitchFamily="18" charset="0"/>
              </a:rPr>
              <a:t> АРР у </a:t>
            </a:r>
            <a:r>
              <a:rPr lang="ru-RU" sz="2800" b="1" dirty="0" err="1">
                <a:latin typeface="Times New Roman" panose="02020603050405020304" pitchFamily="18" charset="0"/>
                <a:cs typeface="Times New Roman" panose="02020603050405020304" pitchFamily="18" charset="0"/>
              </a:rPr>
              <a:t>зоні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хімічного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забруднення</a:t>
            </a:r>
            <a:r>
              <a:rPr lang="ru-RU" sz="2800" b="1" dirty="0">
                <a:latin typeface="Times New Roman" panose="02020603050405020304" pitchFamily="18" charset="0"/>
                <a:cs typeface="Times New Roman" panose="02020603050405020304" pitchFamily="18" charset="0"/>
              </a:rPr>
              <a:t>.</a:t>
            </a:r>
            <a:endParaRPr lang="uk-UA" sz="2800" b="1" dirty="0">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838200" y="1135626"/>
            <a:ext cx="10515600" cy="5041337"/>
          </a:xfrm>
        </p:spPr>
        <p:txBody>
          <a:bodyPr>
            <a:normAutofit/>
          </a:bodyPr>
          <a:lstStyle/>
          <a:p>
            <a:pPr marL="0" indent="0">
              <a:buNone/>
            </a:pPr>
            <a:r>
              <a:rPr lang="uk-UA" sz="2000" dirty="0">
                <a:latin typeface="Times New Roman" panose="02020603050405020304" pitchFamily="18" charset="0"/>
                <a:cs typeface="Times New Roman" panose="02020603050405020304" pitchFamily="18" charset="0"/>
              </a:rPr>
              <a:t>      Під час прямування до місця проведення АРІНР керівник підрозділу через оперативно-диспетчерську службу встановлює прогнозовані межі хімічного забруднення, характеристику небезпечних хімічних речовин, небезпечну зону, дає особовому складу команду до застосування засобів індивідуального захисту та використання приладів хімічної розвідки. Особовий склад підрозділів ОРС ЦЗ (за винятком об’єктових) допускається до проведення АРІНР тільки після інструктажу з питань безпеки праці, що проводять уповноважені інженерно-технічні працівники об’єкта, та надання письмового допуску із зазначенням місця проведення робіт, їх змісту та заходів безпеки. </a:t>
            </a:r>
            <a:endParaRPr lang="uk-UA"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92826" y="4069815"/>
            <a:ext cx="3242524" cy="254040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019" y="4074542"/>
            <a:ext cx="3601211" cy="24183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Администратор\Desktop\Емблема_ДСНС_(2016).png"/>
          <p:cNvPicPr>
            <a:picLocks noChangeAspect="1" noChangeArrowheads="1"/>
          </p:cNvPicPr>
          <p:nvPr/>
        </p:nvPicPr>
        <p:blipFill>
          <a:blip r:embed="rId1" cstate="print"/>
          <a:srcRect/>
          <a:stretch>
            <a:fillRect/>
          </a:stretch>
        </p:blipFill>
        <p:spPr bwMode="auto">
          <a:xfrm>
            <a:off x="10937613" y="5538647"/>
            <a:ext cx="1071570" cy="1071570"/>
          </a:xfrm>
          <a:prstGeom prst="rect">
            <a:avLst/>
          </a:prstGeom>
          <a:noFill/>
        </p:spPr>
      </p:pic>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253" y="4443360"/>
            <a:ext cx="2104922" cy="2104922"/>
          </a:xfrm>
          <a:prstGeom prst="rect">
            <a:avLst/>
          </a:prstGeom>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212" y="4451362"/>
            <a:ext cx="3157384" cy="2104923"/>
          </a:xfrm>
          <a:prstGeom prst="rect">
            <a:avLst/>
          </a:prstGeom>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718" y="4443360"/>
            <a:ext cx="3157383" cy="2104922"/>
          </a:xfrm>
          <a:prstGeom prst="rect">
            <a:avLst/>
          </a:prstGeom>
        </p:spPr>
      </p:pic>
      <p:sp>
        <p:nvSpPr>
          <p:cNvPr id="11" name="TextBox 10"/>
          <p:cNvSpPr txBox="1"/>
          <p:nvPr/>
        </p:nvSpPr>
        <p:spPr>
          <a:xfrm>
            <a:off x="324465" y="247783"/>
            <a:ext cx="11684718" cy="4093428"/>
          </a:xfrm>
          <a:prstGeom prst="rect">
            <a:avLst/>
          </a:prstGeom>
          <a:noFill/>
        </p:spPr>
        <p:txBody>
          <a:bodyPr wrap="square">
            <a:spAutoFit/>
          </a:bodyPr>
          <a:lstStyle/>
          <a:p>
            <a:r>
              <a:rPr lang="uk-UA" sz="2000" dirty="0">
                <a:latin typeface="Times New Roman" panose="02020603050405020304" pitchFamily="18" charset="0"/>
                <a:cs typeface="Times New Roman" panose="02020603050405020304" pitchFamily="18" charset="0"/>
              </a:rPr>
              <a:t>     Особовий склад підрозділів ОРС ЦЗ (за винятком об’єктових) допускається до проведення АРІНР тільки після інструктажу з питань безпеки праці, що проводять уповноважені інженерно-технічні працівники об’єкта, та надання письмового допуску із зазначенням місця проведення робіт, їх змісту та заходів безпеки. </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    Розвідка осередку аварії проводиться тільки з використанням ізолювальних засобів індивідуального захисту органів дихання та шкіри. </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    Під’їзд до місця аварії здійснюється з підвітряної сторони, сили та засоби розташовуються на безпечних відстанях від зони аварії з можливістю швидкої передислокації в безпечні райони. </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    Після проведення АРІНР в осередку хімічного забруднення підрозділи ОРС ЦЗ здійснюють повну спеціальну обробку техніки та особового складу. Пункт спеціальної обробки розгортається на незабрудненій місцевості на межі маршрутів виходу із зони хімічного забруднення. Після проведення спеціальної обробки підрозділи виводяться у вихідні райони (райони зосередження) для підготовки їх до подальших дій. </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3799</Words>
  <Application>WPS Presentation</Application>
  <PresentationFormat>Широкий екран</PresentationFormat>
  <Paragraphs>32</Paragraphs>
  <Slides>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Arial</vt:lpstr>
      <vt:lpstr>SimSun</vt:lpstr>
      <vt:lpstr>Wingdings</vt:lpstr>
      <vt:lpstr>Times New Roman</vt:lpstr>
      <vt:lpstr>Times New Roman</vt:lpstr>
      <vt:lpstr>Calibri</vt:lpstr>
      <vt:lpstr>Calibri Light</vt:lpstr>
      <vt:lpstr>Microsoft YaHei</vt:lpstr>
      <vt:lpstr>Arial Unicode MS</vt:lpstr>
      <vt:lpstr>Тема Office</vt:lpstr>
      <vt:lpstr>ГОЛОВНИЙ МОБІЛЬНИЙ РЯТУВАЛЬНИЙ ЦЕНТР ШВИДКОГО РЕАГУВАННЯ ДЕРЖАВНОЇ СЛУЖБИ УКРІЇНИ З НАДЗВИЧАЙНИХ СИТУАЦІЙ</vt:lpstr>
      <vt:lpstr>Тема: Організація захисту особового складу під час виконання аварійно-рятувальних та інших невідкладних робіт у зонах радіоактивного та хімічного забруднення.</vt:lpstr>
      <vt:lpstr>PowerPoint 演示文稿</vt:lpstr>
      <vt:lpstr>PowerPoint 演示文稿</vt:lpstr>
      <vt:lpstr>PowerPoint 演示文稿</vt:lpstr>
      <vt:lpstr>Організація захисту під час виконання АРР у зоні хімічного забруднення.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УКРІЇНИ З НАДЗВИЧАЙНИХ СИТУАЦІЙ</dc:title>
  <dc:creator>Микола Золотоніг</dc:creator>
  <cp:lastModifiedBy>Микола Золотоні�</cp:lastModifiedBy>
  <cp:revision>30</cp:revision>
  <dcterms:created xsi:type="dcterms:W3CDTF">2023-11-16T07:19:00Z</dcterms:created>
  <dcterms:modified xsi:type="dcterms:W3CDTF">2026-03-11T13:28:08Z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1E4E0682E5E04117AD55A0A6BAAF8D89_13</vt:lpwstr>
  </property>
  <property fmtid="{D5CDD505-2E9C-101B-9397-08002B2CF9AE}" pid="3" name="KSOProductBuildVer">
    <vt:lpwstr>1049-12.2.0.22549</vt:lpwstr>
  </property>
</Properties>
</file>