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6" r:id="rId5"/>
    <p:sldId id="267" r:id="rId6"/>
    <p:sldId id="268" r:id="rId7"/>
    <p:sldId id="269" r:id="rId8"/>
    <p:sldId id="270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Микола Золотоніг" initials="МЗ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commentAuthors" Target="commentAuthors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  <a:endParaRPr lang="uk-UA"/>
          </a:p>
          <a:p>
            <a:pPr lvl="1"/>
            <a:r>
              <a:rPr lang="uk-UA"/>
              <a:t>Другий рівень</a:t>
            </a:r>
            <a:endParaRPr lang="uk-UA"/>
          </a:p>
          <a:p>
            <a:pPr lvl="2"/>
            <a:r>
              <a:rPr lang="uk-UA"/>
              <a:t>Третій рівень</a:t>
            </a:r>
            <a:endParaRPr lang="uk-UA"/>
          </a:p>
          <a:p>
            <a:pPr lvl="3"/>
            <a:r>
              <a:rPr lang="uk-UA"/>
              <a:t>Четвертий рівень</a:t>
            </a:r>
            <a:endParaRPr lang="uk-UA"/>
          </a:p>
          <a:p>
            <a:pPr lvl="4"/>
            <a:r>
              <a:rPr lang="uk-UA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F525C-7889-49EC-AF4B-F1FF18CA70D0}" type="datetimeFigureOut">
              <a:rPr lang="uk-UA" smtClean="0"/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753BF-2D13-4272-806B-DA246356D93D}" type="slidenum">
              <a:rPr lang="uk-UA" smtClean="0"/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1381" y="121707"/>
            <a:ext cx="1909238" cy="1909238"/>
          </a:xfrm>
          <a:prstGeom prst="rect">
            <a:avLst/>
          </a:prstGeom>
        </p:spPr>
      </p:pic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p>
            <a:r>
              <a:rPr lang="uk-UA" sz="2800" b="1" i="1" dirty="0">
                <a:solidFill>
                  <a:schemeClr val="lt1"/>
                </a:solidFill>
                <a:latin typeface="Times New Roman" panose="02020603050405020304" pitchFamily="18" charset="0"/>
                <a:ea typeface="Times New Roman" panose="02020603050405020304"/>
                <a:cs typeface="Times New Roman" panose="02020603050405020304" pitchFamily="18" charset="0"/>
                <a:sym typeface="Times New Roman" panose="02020603050405020304"/>
              </a:rPr>
              <a:t>ГОЛОВНИЙ МОБІЛЬНИЙ РЯТУВАЛЬНИЙ ЦЕНТР ШВИДКОГО РЕАГУВАННЯ ДЕРЖАВНОЇ СЛУЖБИ УКРАЇНИ З НАДЗВИЧАЙНИХ СИТУАЦІЙ</a:t>
            </a:r>
            <a:endParaRPr lang="uk-UA" sz="2800" b="1" i="1" dirty="0"/>
          </a:p>
        </p:txBody>
      </p:sp>
      <p:sp>
        <p:nvSpPr>
          <p:cNvPr id="5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16325"/>
            <a:ext cx="9144000" cy="1870075"/>
          </a:xfrm>
        </p:spPr>
        <p:txBody>
          <a:bodyPr>
            <a:normAutofit lnSpcReduction="20000"/>
          </a:bodyPr>
          <a:p>
            <a:pPr algn="ctr"/>
            <a:endParaRPr lang="uk-UA" b="1" i="1" dirty="0">
              <a:solidFill>
                <a:schemeClr val="bg1"/>
              </a:solidFill>
              <a:effectLst>
                <a:outerShdw blurRad="50800" dist="38100" algn="l" rotWithShape="0">
                  <a:schemeClr val="tx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ctr"/>
            <a:r>
              <a:rPr lang="uk-UA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ЧАСТИНА ІНЖЕНЕРНОГО ЗАБЕЗПЕЧЕННЯ ТА ЛІКВІДАЦІЇ НАСЛІДКІВ НАДЗВИЧАЙНИХ СИТУАЦІЙ</a:t>
            </a:r>
            <a:endParaRPr lang="uk-UA" b="1" i="1" dirty="0">
              <a:solidFill>
                <a:schemeClr val="bg1"/>
              </a:solidFill>
              <a:effectLst>
                <a:outerShdw blurRad="50800" dist="38100" algn="l" rotWithShape="0">
                  <a:schemeClr val="tx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b="1" i="1" dirty="0">
                <a:solidFill>
                  <a:schemeClr val="bg1"/>
                </a:solidFill>
                <a:effectLst>
                  <a:outerShdw blurRad="50800" dist="38100" algn="l" rotWithShape="0">
                    <a:schemeClr val="tx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НАВЧАЛЬНА ГРУПА № 9</a:t>
            </a:r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652" y="1651819"/>
            <a:ext cx="10722076" cy="2138516"/>
          </a:xfrm>
        </p:spPr>
        <p:txBody>
          <a:bodyPr>
            <a:normAutofit fontScale="90000"/>
          </a:bodyPr>
          <a:lstStyle/>
          <a:p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  <a:r>
              <a:rPr lang="uk-UA" sz="3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uk-UA" sz="3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Організація планування роботи в органах та підрозділах цивільного захисту.</a:t>
            </a:r>
            <a:br>
              <a:rPr lang="uk-UA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C:\Users\Администратор\Desktop\Емблема_ДСНС_(2016).pn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168" y="3429000"/>
            <a:ext cx="5353664" cy="30009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57220" y="480446"/>
            <a:ext cx="751667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ПРОФІЛЬНА ПІДГОТОВКА:</a:t>
            </a:r>
            <a:endParaRPr lang="uk-UA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види планів та періодичність їх складання 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8645" y="2138514"/>
            <a:ext cx="10176387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це документ, що включає перелік заходів чи робіт, запланованих на певний період, їх послідовність, обсяг та конкретних виконавців.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 передбачає чітке визначення всієї сукупності практичних засобів, необхідних для здійснення намічених пріоритетних планом цілей, конкретизованих щодо визначеного планового періоду. 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C:\Users\Администратор\Desktop\Емблема_ДСНС_(2016).pn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апараті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ДСНС, органах та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з: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нормативно-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актами;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законодавчих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нормативно-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актів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спрямованих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короткі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терміни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2" descr="C:\Users\Администратор\Desktop\Емблема_ДСНС_(2016).pn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планів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розробляються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ДСНС, органах та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підрозділах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ДСНС:</a:t>
            </a:r>
            <a:endParaRPr lang="uk-UA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апараті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закладах ДСНС: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науково-дослідних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органах ДСНС: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центрального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підпорядкування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установах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  <a:p>
            <a:endParaRPr lang="uk-UA" dirty="0"/>
          </a:p>
          <a:p>
            <a:endParaRPr lang="uk-UA" dirty="0"/>
          </a:p>
        </p:txBody>
      </p:sp>
      <p:pic>
        <p:nvPicPr>
          <p:cNvPr id="4" name="Picture 2" descr="C:\Users\Администратор\Desktop\Емблема_ДСНС_(2016).pn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781665" y="604684"/>
            <a:ext cx="10572135" cy="5572279"/>
          </a:xfrm>
        </p:spPr>
        <p:txBody>
          <a:bodyPr>
            <a:normAutofit/>
          </a:bodyPr>
          <a:lstStyle/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 планів в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апараті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ДСНС, органах і підрозділах ДСНС здійснюють структурні підрозділи, посадові особи або працівники, визначені їх керівництвом відповідно до компетенції.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 оформляються у вигляді таблиці, що включає такі графи: порядковий номер заходу, зміст заходу, відповідальних за виконання, термін виконання та стан виконання. У разі необхідності можуть бути визначені додаткові графи. </a:t>
            </a:r>
            <a:endParaRPr lang="uk-UA" dirty="0"/>
          </a:p>
          <a:p>
            <a:endParaRPr lang="uk-UA" dirty="0"/>
          </a:p>
        </p:txBody>
      </p:sp>
      <p:pic>
        <p:nvPicPr>
          <p:cNvPr id="4" name="Picture 2" descr="C:\Users\Администратор\Desktop\Емблема_ДСНС_(2016).pn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838200" y="398206"/>
            <a:ext cx="10515600" cy="5778757"/>
          </a:xfrm>
        </p:spPr>
        <p:txBody>
          <a:bodyPr/>
          <a:lstStyle/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 час розроблення плану, що визначає заходи в певній сфері діяльності, необхідно обов’язково враховувати завдання в цій сфері, передбачені планами органу вищого рівня.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планів та їх розділи за окремим рішенням керівництва ДСНС щороку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уточнюються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урахуванням визначених пріоритетних напрямків діяльності ДСНС.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  <p:pic>
        <p:nvPicPr>
          <p:cNvPr id="4" name="Picture 2" descr="C:\Users\Администратор\Desktop\Емблема_ДСНС_(2016).pn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0937613" y="5538647"/>
            <a:ext cx="1071570" cy="10715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2154</Words>
  <Application>WPS Presentation</Application>
  <PresentationFormat>Широкий екран</PresentationFormat>
  <Paragraphs>46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7" baseType="lpstr">
      <vt:lpstr>Arial</vt:lpstr>
      <vt:lpstr>SimSun</vt:lpstr>
      <vt:lpstr>Wingdings</vt:lpstr>
      <vt:lpstr>Times New Roman</vt:lpstr>
      <vt:lpstr>Times New Roman</vt:lpstr>
      <vt:lpstr>Calibri Light</vt:lpstr>
      <vt:lpstr>Calibri</vt:lpstr>
      <vt:lpstr>Microsoft YaHei</vt:lpstr>
      <vt:lpstr>Arial Unicode MS</vt:lpstr>
      <vt:lpstr>Тема Office</vt:lpstr>
      <vt:lpstr>ГОЛОВНИЙ МОБІЛЬНИЙ РЯТУВАЛЬНИЙ ЦЕНТР ШВИДКОГО РЕАГУВАННЯ ДЕРЖАВНОЇ СЛУЖБИ УКРІЇНИ З НАДЗВИЧАЙНИХ СИТУАЦІЙ</vt:lpstr>
      <vt:lpstr>     Тема: : Організація планування роботи в органах та підрозділах цивільного захисту.         </vt:lpstr>
      <vt:lpstr>Основні види планів та періодичність їх складання </vt:lpstr>
      <vt:lpstr>Система планування в апараті ДСНС, органах та підрозділах ДСНС складається з:</vt:lpstr>
      <vt:lpstr>Види планів, що розробляються у ДСНС, органах та підрозділах ДСНС: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МОБІЛЬНИЙ РЯТУВАЛЬНИЙ ЦЕНТР ШВИДКОГО РЕАГУВАННЯ ДЕРЖАВНОЇ СЛУЖБИ УКРІЇНИ З НАДЗВИЧАЙНИХ СИТУАЦІЙ</dc:title>
  <dc:creator>Микола Золотоніг</dc:creator>
  <cp:lastModifiedBy>Микола Золотоні�</cp:lastModifiedBy>
  <cp:revision>18</cp:revision>
  <dcterms:created xsi:type="dcterms:W3CDTF">2023-11-16T07:19:00Z</dcterms:created>
  <dcterms:modified xsi:type="dcterms:W3CDTF">2026-03-11T13:25:58Z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07013F20EC5749518ABB96071822A93D_13</vt:lpwstr>
  </property>
  <property fmtid="{D5CDD505-2E9C-101B-9397-08002B2CF9AE}" pid="3" name="KSOProductBuildVer">
    <vt:lpwstr>1049-12.2.0.22549</vt:lpwstr>
  </property>
</Properties>
</file>