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11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D1658-4B5A-46B3-8FDE-B6EE9828BAF7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1F9D21-C44D-498C-A918-191BD032CF9A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https://zakon.rada.gov.ua/laws/show/1306-2001-%D0%BF#n16" TargetMode="Externa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381" y="152925"/>
            <a:ext cx="2163238" cy="2163238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442911" y="3034507"/>
            <a:ext cx="11306176" cy="1047749"/>
          </a:xfrm>
        </p:spPr>
        <p:txBody>
          <a:bodyPr/>
          <a:lstStyle/>
          <a:p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МОБІЛЬНИЙ РЯТУВАЛЬНИЙ ЦЕНТР ШВИДКОГО РЕАГУВАННЯ </a:t>
            </a:r>
            <a:b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 СЛУЖБИ УКРАЇНИ З НАДЗВИЧАЙНИХ СИТУАЦІЙ</a:t>
            </a:r>
            <a:endParaRPr lang="uk-UA" sz="28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Підзаголовок 2"/>
          <p:cNvSpPr>
            <a:spLocks noGrp="1"/>
          </p:cNvSpPr>
          <p:nvPr>
            <p:ph type="subTitle" idx="1"/>
          </p:nvPr>
        </p:nvSpPr>
        <p:spPr>
          <a:xfrm>
            <a:off x="0" y="4468813"/>
            <a:ext cx="12192000" cy="1655762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НАВЧАЛЬНА ГРУПА № 10</a:t>
            </a:r>
            <a:endParaRPr lang="uk-UA" sz="2800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4579" y="287706"/>
            <a:ext cx="7482840" cy="845345"/>
          </a:xfrm>
        </p:spPr>
        <p:txBody>
          <a:bodyPr>
            <a:norm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ТАКТИЧНА ПІДГОТОВКА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62466" y="1133051"/>
            <a:ext cx="11667067" cy="2146935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роботи з безпеки праці в підрозділах служби цивільного захисту. Виїзд за сигналом </a:t>
            </a:r>
            <a:r>
              <a:rPr lang="uk-UA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“ЗБІР-АВАРІЯ”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 прямування до місця виникнення надзвичайної ситуації. Вимоги безпеки праці під час виконання аварійно-рятувальних, інших невідкладних робіт та слідування до місяця виникнення надзвичайної ситуації.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1920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безпеки праці (частина перша для підрозділів державної пожежної охорони) (далі – Правила) в органах і підрозділах Міністерства України з питань надзвичайних ситуацій та у справах захисту населення від наслідків Чорнобильської катастрофи поширюються на органи і підрозділи цивільного захисту МНС України (далі – підрозділи МНС України), підприємства, установи і організації, що належать до сфери управління МНС України (далі – підприємства МНС України). </a:t>
            </a:r>
            <a:endParaRPr lang="uk-UA" sz="20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Ці правила встановлюють вимоги до заходів, спрямованих на збереження життя, здоров’я і працездатності осіб рядового і начальницького складу та всіх категорій працівників МНС України (далі – працівники).</a:t>
            </a:r>
            <a:endParaRPr lang="uk-UA" sz="20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Вимоги цих Правил є обов’язковими для виконання працівниками МНС України, а також працівниками інших установ та організацій, що виконують роботи з гасіння пожеж, ліквідації аварій, інших робіт, що входять до компетенції Міністерства, а також певні види робіт на об’єктах МНС України.</a:t>
            </a:r>
            <a:endParaRPr lang="uk-UA" sz="20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Вимоги Правил є обов’язковими під час виконання робіт з гасіння пожеж, ліквідації аварій у сфері цивільного захисту населення і територій від надзвичайних ситуацій техногенного та природного характеру, ліквідації наслідків Чорнобильської катастрофи, поводження з радіоактивними відходами та вибуховими матеріалами промислового та військового призначення, рятувальної справи, техногенної, пожежної і промислової безпеки тощо.</a:t>
            </a:r>
            <a:endParaRPr lang="uk-UA" sz="20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МНС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„Про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та „Про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пожежну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документами МНС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в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порядку,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Виїзд за сигналом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ЗБІР-АВАРІЯ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прямування до місця виникнення надзвичайної ситуації</a:t>
            </a:r>
            <a:endParaRPr lang="uk-UA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508338"/>
            <a:ext cx="1219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 «Збір – аварія»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подається у випадку виникнення надзвичайних ситуацій природного та техногенного характеру. До надзвичайних ситуацій природного характеру відносяться: смерчі, урагани, повені, пожежі, землетруси, снігові заноси та ін. До техногенних - аварії промислових об’єктів, руйнування внаслідок вибухів,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дорожньотранспортні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випадки.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025363"/>
            <a:ext cx="12192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пошукових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аварійно-рятувальних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сигналом "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Збір-аварія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":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заступник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заступник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Департаменту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першим заступником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заступника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заступника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директора Департаменту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47340" y="0"/>
            <a:ext cx="6497320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роботи слід дотримуватись таких основних вимог:</a:t>
            </a:r>
            <a:endParaRPr lang="uk-UA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264160" y="276245"/>
            <a:ext cx="5273040" cy="6305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працювати з несправним інструментом, не запускати двигун без приставки;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 запуском двигуна перевірити надійність кріплення рами, приставок, шини, відрізного круга, натягу ланцюга пилки;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запуску двигуна ланцюг пилки i відрізний круг не повинні доторкатися до будь-яких предметів;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запуску двигуна не намотувати трос стартера на руку;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холостому ходу, щоб уникнути розносу, двигун має працювати при відпущеному важелі управління газом;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холостих обертах двигуна не повинно вмикатися зчеплення; - забороняється без навантаження виводити двигун на номінальні оберти;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додаткова заправка пальним інструменту допускається тільки на холостих обертах двигуна;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початок i кінець різання (виведення робочого інструменту) із пропилу мають виконуватись повільно, без ривків;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переносити інструмент під час роботи двигуна допускається тільки при холостих обертах двигуна;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46320" y="276244"/>
            <a:ext cx="7254240" cy="6305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разі розриву або збігу ланцюга пилки, послаблення кріплення приставок, шини, відрізного круга, захисного кожуха та інших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несправностей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які виявлено в процесі виконання роботи, необхідно негайно зменшити газ i зупинити двигун;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під час роботи двигуна виконувати операції з регулювання на приставках i ліквідовувати несправності;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зупиняти двигун шляхом зняття контакту проводу високої напруги зі свічки;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працювати без захисних окулярів чи захисних лицьових масок, пожежних </a:t>
            </a:r>
            <a:r>
              <a:rPr lang="uk-UA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касок під час роботи з відбійним молотком або з абразивним кругом;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розкритті дерев'яних конструкцій пиляння слід починати тільки після того, як рама 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 ручка бензопили упруться в конструкцію,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iнакше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можливі небезпечні удари i ривки інструменту;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допускається затискання в пропилі верхньої частини ланцюга, внаслідок чого інструмент може відкидатися на оператора;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роботу відрізним кругом допускається проводити тільки на закріпленій конструкції i так, щоб під час різання не відбувалося заклинювання відрізного круга у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пропилi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результаті деформації чи перекосу фраґмента, що розрізується;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роботі з відбійним молотком режимом праці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мотоприводу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має керувати помічник оператора.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467360"/>
            <a:ext cx="12192000" cy="5652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Виїзд і рух до місця виклику (НС) слід здійснювати в найкоротший час, що досягається: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швидким збором і виїздом особового складу підрозділу (протягом часу, що не перевищує нормативний) та знанням особовим складом функціональних обов’язків;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рухом спеціальної техніки найкоротшим маршрутом із гранично можливою швидкістю, що забезпечує безпеку, у тому числі з використанням спеціальних сигналів і відступом (за потреби), в установленому порядку від вимог </a:t>
            </a:r>
            <a:r>
              <a:rPr lang="uk-UA" sz="16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Правил дорожнього руху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затверджених постановою Кабінету Міністрів України від 10 жовтня 2001 року № 1306;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знанням особливостей району виїзду.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разі вимушеної зупинки спеціальної техніки, що рухається в колоні, пов’язаної з несправністю або ДТП, керівник підрозділу, залученого до проведення АРІНР, зобов’язаний: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негайно повідомити про те, що трапилося, оперативному черговому (черговому диспетчеру, 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радіотелефоністу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залишити на місці зупинки транспортний засіб та водія для очікування технічної допомоги (у разі ДТП - очікування працівників Національної поліції);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ужити заходів із доставки особового складу і спеціального устаткування, що знаходилися в цьому автомобілі, до місця виклику.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 час пересування до зони НС залізничним, водним або повітряним транспортом на шляху проходження керівник підрозділу зобов’язаний: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організувати розміщення, харчування, медичне забезпечення та відпочинок особового складу;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забезпечити збереження спеціальної техніки та обладнання;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наявності часу організувати вивчення особовим складом обстановки в зоні НС і уточнити його дії під час проведення АРІНР.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7091</Words>
  <Application>WPS Presentation</Application>
  <PresentationFormat>Широкий екран</PresentationFormat>
  <Paragraphs>61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SimSun</vt:lpstr>
      <vt:lpstr>Wingdings</vt:lpstr>
      <vt:lpstr>Wingdings 3</vt:lpstr>
      <vt:lpstr>Arial</vt:lpstr>
      <vt:lpstr>Times New Roman</vt:lpstr>
      <vt:lpstr>Calibri</vt:lpstr>
      <vt:lpstr>Trebuchet MS</vt:lpstr>
      <vt:lpstr>Microsoft YaHei</vt:lpstr>
      <vt:lpstr>Arial Unicode MS</vt:lpstr>
      <vt:lpstr>Грань</vt:lpstr>
      <vt:lpstr>МОБІЛЬНИЙ РЯТУВАЛЬНИЙ ЦЕНТР ШВИДКОГО РЕАГУВАННЯ  ДЕРЖАВНОЇ СЛУЖБИ УКРАЇНИ З НАДЗВИЧАЙНИХ СИТУАЦІЙ</vt:lpstr>
      <vt:lpstr>ТАКТИЧНА ПІДГОТОВКА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 ДЕРЖАВНОЇ СЛУЖБИ УКРАЇНИ З НАДЗВИЧАЙНИХ СИТУАЦІЙ</dc:title>
  <dc:creator/>
  <cp:lastModifiedBy>Вячеслав Яремов</cp:lastModifiedBy>
  <cp:revision>4</cp:revision>
  <dcterms:created xsi:type="dcterms:W3CDTF">2023-02-06T14:00:00Z</dcterms:created>
  <dcterms:modified xsi:type="dcterms:W3CDTF">2025-11-04T10:03:05Z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693D9D885BB64659B3776D6EA354DF55_12</vt:lpwstr>
  </property>
  <property fmtid="{D5CDD505-2E9C-101B-9397-08002B2CF9AE}" pid="3" name="KSOProductBuildVer">
    <vt:lpwstr>1049-12.2.0.22549</vt:lpwstr>
  </property>
</Properties>
</file>