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ГРУППА № 10</a:t>
            </a:r>
            <a:endParaRPr lang="uk-UA" sz="2800" b="1" i="1" dirty="0">
              <a:solidFill>
                <a:schemeClr val="tx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653989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89728" y="2339265"/>
            <a:ext cx="9212541" cy="10897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Оповіщення особового складу. Організація оповіщення та </a:t>
            </a:r>
            <a:r>
              <a:rPr lang="uk-UA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зв’зку</a:t>
            </a:r>
            <a:r>
              <a:rPr lang="uk-UA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разі загрози виникнення або виникнення надзвичайних ситуацій.</a:t>
            </a:r>
            <a:endParaRPr lang="uk-UA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268" y="457135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Оповіщення територіальних органів та підрозділів ДСНС в умовах воєнного стану здійснюється відповідно до постанови Кабінету Міністрів України від 27 вересня 2017 р. № 733 «Про затвердження Положення про організацію оповіщення про загрозу виникнення або виникнення надзвичайних ситуацій та організації зв’язку у сфері цивільного захисту.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268" y="3135465"/>
            <a:ext cx="62565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Організація оповіщення та збору особового складу визначається інструкцією, що затверджується відповідними начальниками територіальних органів ДСНС України та аварійно-рятувальних формувань центрального підпорядкування (АРФ ЦП) (наказ МВС України від 10.02.2022 № 116 «Про затвердження Порядку організації внутрішньої, гарнізонної та караульної служб в органах та підрозділах Державної служби України з надзвичайних ситуацій». Зареєстровано в Міністерстві юстиції України 19 травня 2022 р. за № 534/37870).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1026" name="Picture 2" descr="ДСНС оприлюднило рахунки, за якими можна допомогти рятувальникам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/>
          <a:stretch>
            <a:fillRect/>
          </a:stretch>
        </p:blipFill>
        <p:spPr bwMode="auto">
          <a:xfrm>
            <a:off x="7253057" y="1634601"/>
            <a:ext cx="46486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735" y="364775"/>
            <a:ext cx="7055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Зареєстровано в Міністерстві юстиції України 19 травня 2022 р. за № 534/37870). Відповідно до Указу Президента України від 24 лютого 2022 року № 64 «Про введення воєнного стану в Україні» розпорядженням Кабінету Міністрів України від 24 лютого 2022 року № 179-р «Про організацію функціонування єдиної державної системи цивільного захисту в умовах воєнного стану» єдину державну систему цивільного захисту (далі – ЄДСЦЗ) було приведено у режим функціонування в умовах особливого періоду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735" y="3429000"/>
            <a:ext cx="7055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Оповіщення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органів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та </a:t>
            </a:r>
            <a:r>
              <a:rPr lang="ru-RU" dirty="0" err="1">
                <a:solidFill>
                  <a:srgbClr val="FFC000"/>
                </a:solidFill>
              </a:rPr>
              <a:t>підрозділів</a:t>
            </a:r>
            <a:r>
              <a:rPr lang="ru-RU" dirty="0">
                <a:solidFill>
                  <a:srgbClr val="FFC000"/>
                </a:solidFill>
              </a:rPr>
              <a:t> ДСНС про </a:t>
            </a:r>
            <a:r>
              <a:rPr lang="ru-RU" dirty="0" err="1">
                <a:solidFill>
                  <a:srgbClr val="FFC000"/>
                </a:solidFill>
              </a:rPr>
              <a:t>ведення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воєнного</a:t>
            </a:r>
            <a:r>
              <a:rPr lang="ru-RU" dirty="0">
                <a:solidFill>
                  <a:srgbClr val="FFC000"/>
                </a:solidFill>
              </a:rPr>
              <a:t> стану </a:t>
            </a:r>
            <a:r>
              <a:rPr lang="ru-RU" dirty="0" err="1">
                <a:solidFill>
                  <a:srgbClr val="FFC000"/>
                </a:solidFill>
              </a:rPr>
              <a:t>здійснюється</a:t>
            </a:r>
            <a:r>
              <a:rPr lang="ru-RU" dirty="0">
                <a:solidFill>
                  <a:srgbClr val="FFC000"/>
                </a:solidFill>
              </a:rPr>
              <a:t> через оперативно-</a:t>
            </a:r>
            <a:r>
              <a:rPr lang="ru-RU" dirty="0" err="1">
                <a:solidFill>
                  <a:srgbClr val="FFC000"/>
                </a:solidFill>
              </a:rPr>
              <a:t>чергову</a:t>
            </a:r>
            <a:r>
              <a:rPr lang="ru-RU" dirty="0">
                <a:solidFill>
                  <a:srgbClr val="FFC000"/>
                </a:solidFill>
              </a:rPr>
              <a:t> службу державного центру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надзвичайних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ситуацій</a:t>
            </a:r>
            <a:r>
              <a:rPr lang="ru-RU" dirty="0">
                <a:solidFill>
                  <a:srgbClr val="FFC000"/>
                </a:solidFill>
              </a:rPr>
              <a:t> ДСНС.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37" y="5039802"/>
            <a:ext cx="7055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З </a:t>
            </a:r>
            <a:r>
              <a:rPr lang="ru-RU" b="1" dirty="0" err="1">
                <a:solidFill>
                  <a:srgbClr val="FFFF00"/>
                </a:solidFill>
              </a:rPr>
              <a:t>введенням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воєнного</a:t>
            </a:r>
            <a:r>
              <a:rPr lang="ru-RU" b="1" dirty="0">
                <a:solidFill>
                  <a:srgbClr val="FFFF00"/>
                </a:solidFill>
              </a:rPr>
              <a:t> стану </a:t>
            </a:r>
            <a:r>
              <a:rPr lang="ru-RU" b="1" dirty="0" err="1">
                <a:solidFill>
                  <a:srgbClr val="FFFF00"/>
                </a:solidFill>
              </a:rPr>
              <a:t>територіальні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органи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підрозділи</a:t>
            </a:r>
            <a:r>
              <a:rPr lang="ru-RU" b="1" dirty="0">
                <a:solidFill>
                  <a:srgbClr val="FFFF00"/>
                </a:solidFill>
              </a:rPr>
              <a:t> ДСНС </a:t>
            </a:r>
            <a:r>
              <a:rPr lang="ru-RU" b="1" dirty="0" err="1">
                <a:solidFill>
                  <a:srgbClr val="FFFF00"/>
                </a:solidFill>
              </a:rPr>
              <a:t>України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приводяться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готовність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виконання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завдань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призначенням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умовах</a:t>
            </a:r>
            <a:r>
              <a:rPr lang="ru-RU" b="1" dirty="0">
                <a:solidFill>
                  <a:srgbClr val="FFFF00"/>
                </a:solidFill>
              </a:rPr>
              <a:t> особливого </a:t>
            </a:r>
            <a:r>
              <a:rPr lang="ru-RU" b="1" dirty="0" err="1">
                <a:solidFill>
                  <a:srgbClr val="FFFF00"/>
                </a:solidFill>
              </a:rPr>
              <a:t>періоду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2056" name="Picture 8" descr="Попереджувальний знак трикутника з точкою оклику. Передмова, обережність ,  — Стокове фото © vectorguy #25289318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96" y="459483"/>
            <a:ext cx="2352472" cy="21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ільше 131 900 стокових ілюстрацій, векторної графіки та картинок  роялті-фрі на тему мегафон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96" y="3664780"/>
            <a:ext cx="2352472" cy="21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8246" y="322140"/>
            <a:ext cx="56528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Одним із значних факторів, що впливають на збереження життя і здоров’я населення у разі виникнення надзвичайної ситуації, пов’язаної з веденням бойових дій, є своєчасне та повне інформування населення про НС з визначенням меж поширення її негативних наслідків, а також про способи та методи захисту від них. Інформування особового складу територіальних підрозділів ДСНС та населення передбачає доведення оперативної інформації про обстановку, що склалася у зоні виникнення надзвичайної ситуації, здійснюється органами управління цивільного захисту з питань інформування (органами управління територіальних підрозділів ДСНС).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9371" y="430502"/>
            <a:ext cx="53243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FF00"/>
                </a:solidFill>
              </a:rPr>
              <a:t>Інформування про обстановку, що склалася у зоні ураження, здійснюється з питань: </a:t>
            </a:r>
            <a:endParaRPr lang="uk-UA" b="1" dirty="0">
              <a:solidFill>
                <a:srgbClr val="FFFF00"/>
              </a:solidFill>
            </a:endParaRPr>
          </a:p>
          <a:p>
            <a:pPr algn="just"/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характеру ураження (засоби ураження); 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меж її поширення і наслідків; 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способів та методів захисту від </a:t>
            </a:r>
            <a:r>
              <a:rPr lang="uk-UA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уражаючих</a:t>
            </a:r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чинників; 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місць розташування захисних споруд; 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поведінки, якої слід дотримуватися; 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розташування місць надання допомоги; 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інші питання.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246" y="5254594"/>
            <a:ext cx="11175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Інформування особового складу територіальних підрозділів ДСНС, крім загальної інформації про НС, здійснюється за підпорядкованістю, встановленим порядком та способом, шляхом доведення встановлених сигналів, розпоряджень, наказів тощо.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ітчаст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3140</Words>
  <Application>WPS Presentation</Application>
  <PresentationFormat>Широкий екран</PresentationFormat>
  <Paragraphs>32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Arial</vt:lpstr>
      <vt:lpstr>Times New Roman</vt:lpstr>
      <vt:lpstr>Century Gothic</vt:lpstr>
      <vt:lpstr>Microsoft YaHei</vt:lpstr>
      <vt:lpstr>Arial Unicode MS</vt:lpstr>
      <vt:lpstr>Calibri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Вячеслав Яремов</cp:lastModifiedBy>
  <cp:revision>18</cp:revision>
  <dcterms:created xsi:type="dcterms:W3CDTF">2023-06-13T06:28:00Z</dcterms:created>
  <dcterms:modified xsi:type="dcterms:W3CDTF">2025-11-04T09:57:18Z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7E05BD0ECEFE4BB69EF85B721E395233_12</vt:lpwstr>
  </property>
  <property fmtid="{D5CDD505-2E9C-101B-9397-08002B2CF9AE}" pid="3" name="KSOProductBuildVer">
    <vt:lpwstr>1049-12.2.0.22549</vt:lpwstr>
  </property>
</Properties>
</file>