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9/1/2022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9/1/2022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9/1/2022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9/1/2022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9/1/2022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9/1/2022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9/1/2022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9/1/2022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9/1/2022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9/1/2022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9/1/2022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9/1/2022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9/1/2022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9/1/2022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9/1/2022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9/1/2022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9/1/2022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t>9/1/2022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67934" y="1500695"/>
            <a:ext cx="9144000" cy="4561438"/>
          </a:xfrm>
        </p:spPr>
        <p:txBody>
          <a:bodyPr>
            <a:normAutofit/>
          </a:bodyPr>
          <a:lstStyle/>
          <a:p>
            <a:pPr algn="ctr"/>
            <a:r>
              <a:rPr lang="uk-UA" sz="3600" dirty="0" smtClean="0">
                <a:latin typeface="Arial Black" panose="020B0A04020102020204" pitchFamily="34" charset="0"/>
              </a:rPr>
              <a:t/>
            </a:r>
            <a:br>
              <a:rPr lang="uk-UA" sz="3600" dirty="0" smtClean="0">
                <a:latin typeface="Arial Black" panose="020B0A04020102020204" pitchFamily="34" charset="0"/>
              </a:rPr>
            </a:br>
            <a:r>
              <a:rPr lang="uk-UA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ТЕМА</a:t>
            </a:r>
            <a:r>
              <a:rPr lang="uk-U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600" dirty="0" smtClean="0">
                <a:latin typeface="Arial Black" panose="020B0A04020102020204" pitchFamily="34" charset="0"/>
              </a:rPr>
              <a:t/>
            </a:r>
            <a:br>
              <a:rPr lang="uk-UA" sz="3600" dirty="0" smtClean="0">
                <a:latin typeface="Arial Black" panose="020B0A04020102020204" pitchFamily="34" charset="0"/>
              </a:rPr>
            </a:br>
            <a:r>
              <a:rPr lang="uk-UA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Електричний і вогневий способи підривання</a:t>
            </a:r>
            <a:endParaRPr lang="uk-UA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47333" y="350042"/>
            <a:ext cx="9144000" cy="979225"/>
          </a:xfrm>
        </p:spPr>
        <p:txBody>
          <a:bodyPr>
            <a:normAutofit/>
          </a:bodyPr>
          <a:lstStyle/>
          <a:p>
            <a:pPr algn="ctr"/>
            <a:r>
              <a:rPr lang="uk-UA" sz="48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ТАКТИЧНА ПІДГОТОВКА</a:t>
            </a:r>
            <a:endParaRPr lang="uk-UA" sz="4800" dirty="0">
              <a:solidFill>
                <a:schemeClr val="accent5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69971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20000" y="536331"/>
            <a:ext cx="10233800" cy="5640632"/>
          </a:xfrm>
        </p:spPr>
        <p:txBody>
          <a:bodyPr>
            <a:normAutofit fontScale="92500" lnSpcReduction="10000"/>
          </a:bodyPr>
          <a:lstStyle/>
          <a:p>
            <a:pPr marL="0" indent="360363">
              <a:buNone/>
            </a:pPr>
            <a:r>
              <a:rPr lang="uk-UA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Електрозапальник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являє робою місток розжарювання (короткий платино-іридієвий дротик діаметром 22-26 мікрон), припаяний до кінців жил двох ізольованих проводів та оточений запалювальною сумішшю у вигляді твердої краплинки, яка вкрита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вологоізолюючим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шаром. Проводи від мостика виведені назовні через пластикатову пробку, щільно обжату в дульці гільзи.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363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 пропускання струму, місток розжарюється, внаслідок чого відбувається спалахування запалювального складу, що призводить до вибуху капсуля-детонатора.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363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Електродетонатори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бувають без муфти (електродетонатор ЕДП) або із нарізною муфтою (електродетонатор ЕДП-р), за допомогою якої він укручується в запальне гніздо заряду або шашки, що мають нарізку.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363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війська постачаються, крім того,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електрозапальники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вигляді окремих виробів. Такий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електрозапальник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укладений у алюмінієву гільзу. Дріт від містка виведений назовні через пластикатову пробку.</a:t>
            </a:r>
          </a:p>
        </p:txBody>
      </p:sp>
    </p:spTree>
    <p:extLst>
      <p:ext uri="{BB962C8B-B14F-4D97-AF65-F5344CB8AC3E}">
        <p14:creationId xmlns:p14="http://schemas.microsoft.com/office/powerpoint/2010/main" val="1172916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Навчальні питання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1. </a:t>
            </a:r>
            <a:r>
              <a:rPr lang="ru-RU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Загальні</a:t>
            </a:r>
            <a:r>
              <a:rPr lang="ru-RU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ru-RU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положення</a:t>
            </a:r>
            <a:r>
              <a:rPr lang="ru-RU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 </a:t>
            </a:r>
            <a:endParaRPr lang="ru-RU" dirty="0" smtClean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endParaRPr lang="ru-RU" dirty="0" smtClean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r>
              <a:rPr lang="ru-RU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2</a:t>
            </a:r>
            <a:r>
              <a:rPr lang="ru-RU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. </a:t>
            </a:r>
            <a:r>
              <a:rPr lang="ru-RU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Вогневий</a:t>
            </a:r>
            <a:r>
              <a:rPr lang="ru-RU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ru-RU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спосіб</a:t>
            </a:r>
            <a:r>
              <a:rPr lang="ru-RU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ru-RU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підривання</a:t>
            </a:r>
            <a:r>
              <a:rPr lang="ru-RU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 </a:t>
            </a:r>
            <a:endParaRPr lang="ru-RU" dirty="0" smtClean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endParaRPr lang="ru-RU" dirty="0" smtClean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r>
              <a:rPr lang="ru-RU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3</a:t>
            </a:r>
            <a:r>
              <a:rPr lang="ru-RU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. </a:t>
            </a:r>
            <a:r>
              <a:rPr lang="ru-RU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Електричний</a:t>
            </a:r>
            <a:r>
              <a:rPr lang="ru-RU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ru-RU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спосіб</a:t>
            </a:r>
            <a:r>
              <a:rPr lang="ru-RU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ru-RU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підривання</a:t>
            </a:r>
            <a:endParaRPr lang="uk-UA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8385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750608"/>
          </a:xfrm>
        </p:spPr>
        <p:txBody>
          <a:bodyPr>
            <a:normAutofit/>
          </a:bodyPr>
          <a:lstStyle/>
          <a:p>
            <a:r>
              <a:rPr lang="uk-UA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Загальні положення </a:t>
            </a:r>
            <a:r>
              <a:rPr lang="uk-UA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підривання зарядів ВР застосовують такі способи: </a:t>
            </a:r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uk-UA" sz="28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вогневий; </a:t>
            </a:r>
            <a:r>
              <a:rPr lang="uk-UA" sz="28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8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uk-UA" sz="28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електричний; </a:t>
            </a:r>
            <a:r>
              <a:rPr lang="uk-UA" sz="28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8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uk-UA" sz="28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механічний; </a:t>
            </a:r>
            <a:r>
              <a:rPr lang="uk-UA" sz="28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8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uk-UA" sz="28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хімічний.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20000" y="3581399"/>
            <a:ext cx="10233800" cy="2595563"/>
          </a:xfrm>
        </p:spPr>
        <p:txBody>
          <a:bodyPr/>
          <a:lstStyle/>
          <a:p>
            <a:pPr algn="just"/>
            <a:r>
              <a:rPr lang="uk-UA" dirty="0"/>
              <a:t>При вогневому і електричному способах також застосовується підривання за допомогою ДШ. Механічний і хімічний способи підривання знаходять широке застосування у підривних пристроях різноманітних мін. При проведенні підривних робіт ці способи підривання, як правило, не застосовуються.</a:t>
            </a:r>
          </a:p>
        </p:txBody>
      </p:sp>
    </p:spTree>
    <p:extLst>
      <p:ext uri="{BB962C8B-B14F-4D97-AF65-F5344CB8AC3E}">
        <p14:creationId xmlns:p14="http://schemas.microsoft.com/office/powerpoint/2010/main" val="2527445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9867" y="458258"/>
            <a:ext cx="10515600" cy="4647142"/>
          </a:xfrm>
        </p:spPr>
        <p:txBody>
          <a:bodyPr>
            <a:normAutofit/>
          </a:bodyPr>
          <a:lstStyle/>
          <a:p>
            <a:r>
              <a:rPr lang="uk-UA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Вогневий спосіб підривання</a:t>
            </a:r>
            <a:br>
              <a:rPr lang="uk-UA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Вогневий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підривання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застосовують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підривання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поодиноких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зарядів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ВР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різночасного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підривання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серії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зарядів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вибух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одного з них не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пошкодити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іншому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заряду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іншій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серії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/>
              <a:t/>
            </a:r>
            <a:br>
              <a:rPr lang="ru-RU" sz="3200" dirty="0"/>
            </a:b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вогневого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підривання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простота, не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потребує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підривників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швидка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підриву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8927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735733" cy="1325563"/>
          </a:xfrm>
        </p:spPr>
        <p:txBody>
          <a:bodyPr>
            <a:normAutofit fontScale="90000"/>
          </a:bodyPr>
          <a:lstStyle/>
          <a:p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Недоліки вогневого способу підривання</a:t>
            </a:r>
            <a:b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/>
              <a:t>-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одночасно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підривати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серію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зарядів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провести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вибух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точно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визначений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час.</a:t>
            </a:r>
            <a:endParaRPr lang="uk-UA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вогневого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підривання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0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sz="20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підривання</a:t>
            </a:r>
            <a:r>
              <a:rPr lang="ru-RU" sz="20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них належать: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капсулі-детонатори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вогнепровідні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шнури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детонуючи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шнури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застосовуватись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при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електричному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підривання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Tx/>
              <a:buChar char="-"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363">
              <a:buNone/>
            </a:pPr>
            <a:r>
              <a:rPr lang="uk-UA" sz="20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Приналежності вогневого способу підривання. </a:t>
            </a:r>
            <a:endParaRPr lang="uk-UA" sz="2000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363">
              <a:buNone/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них належать: саперні ножі, тліючий гніт сірники підривника або звичайні сірники, пенал для переносу капсулів-детонаторів, сумка мінера-підривника (комплект№75).</a:t>
            </a:r>
          </a:p>
          <a:p>
            <a:pPr>
              <a:buFontTx/>
              <a:buChar char="-"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40216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20000" y="395654"/>
            <a:ext cx="10233800" cy="5781309"/>
          </a:xfrm>
        </p:spPr>
        <p:txBody>
          <a:bodyPr>
            <a:noAutofit/>
          </a:bodyPr>
          <a:lstStyle/>
          <a:p>
            <a:pPr marL="0" indent="360363">
              <a:buNone/>
            </a:pPr>
            <a:r>
              <a:rPr lang="uk-UA" sz="18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Вогнепровідний</a:t>
            </a:r>
            <a:r>
              <a:rPr lang="uk-UA" sz="1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шнур </a:t>
            </a:r>
          </a:p>
          <a:p>
            <a:pPr marL="0" indent="360363" algn="just">
              <a:buNone/>
            </a:pP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вогневому способі підривання зарядів, підрив здійснюється за допомогою запалювальної трубки, що складається з капсуля-детонатора й </a:t>
            </a: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вогнепровідного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шнура. Запалювальні трубки промислового виготовлення надходять у війська у готовому вигляді або виготовляються в умовах військ безпосередньо під час підготовки до проведення вибухів. </a:t>
            </a:r>
            <a:endParaRPr lang="uk-UA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363" algn="just">
              <a:buNone/>
            </a:pP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Обрізаний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 прямим кутом кінець ВШ необхідно легко, без натискання і обертання, ввести в гільзу КД. Якщо ВШ входить в гільзу занадто легко, то кінець необхідно обгортати шаром ізоляційної стрічки або паперу. Після ведення ВШ в КД, його (КД) обтискують спеціальним </a:t>
            </a: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обжимом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Для цього беруть шнур у ліву руку і кладуть вказівний палець цієї руки на кумулятивну виїмку КД, тримаючи правою рукою обжим так, щоб його нижня поверхня була на рівні зрізу гільзи, поступово збільшуючи потискання на обжим і повертаючи його, створити на краю гільзи шийку, чим досягається міцність з’єднань КД з ВШ. Руки при цьому повинні знаходитись у зручному положенні для </a:t>
            </a:r>
            <a:r>
              <a:rPr lang="uk-UA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вибухника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разі відсутності </a:t>
            </a: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обжиму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кінець ВШ, який вставляється у КД, необхідно обгорнути ізоляційною стрічкою або папером так, щоб шнур не випав з гільзи під дією своєї ваги. Час на виготовлення запалювальної трубки – 2-3 хвилини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360363" algn="just"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кріплення запалювальної трубки до заряду на місце обтиснення гільзи підв’язують шпагат, потім запалювальна трубка береться великим і вказівним пальцями за місця обтиснення і обережно вводиться в запальне гніздо заряду до упору. За допомогою шпагату трубка кріпиться до заряду. </a:t>
            </a:r>
            <a:endParaRPr lang="uk-UA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363" algn="just">
              <a:buNone/>
            </a:pP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запалюванням ЗТ вільний кінець </a:t>
            </a: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вогнепровідного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більшого оголення порохової серцевини й покращення умов запалювання обрізають навкіс. Обрізування шнура повинно проводитись після того, як запалювальна трубка буде встановлена в заряд ВР. Мінімальна довжина ЗТ не менш 50 см, із тліючим </a:t>
            </a: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гнотом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менш 10 см. </a:t>
            </a:r>
            <a:endParaRPr lang="uk-UA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363" algn="just">
              <a:buNone/>
            </a:pP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ЗТ не буде одразу ж застосована для проведення вибуху, то вільний кінець ВШ обертають ізоляційною смугою. При використанні запалювальних трубок у вологих місцях та під водою з’єднання ВШ з КД закривають ізоляційною стрічкою. При виготовленні запалювальної трубки з гнітом відрізок останнього довжиною не менше 3 см одягають на зрізаний навкіс кінець </a:t>
            </a: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вогнепровідного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шнура.</a:t>
            </a:r>
          </a:p>
        </p:txBody>
      </p:sp>
    </p:spTree>
    <p:extLst>
      <p:ext uri="{BB962C8B-B14F-4D97-AF65-F5344CB8AC3E}">
        <p14:creationId xmlns:p14="http://schemas.microsoft.com/office/powerpoint/2010/main" val="2026202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20000" y="509954"/>
            <a:ext cx="10233800" cy="6040315"/>
          </a:xfrm>
        </p:spPr>
        <p:txBody>
          <a:bodyPr>
            <a:normAutofit/>
          </a:bodyPr>
          <a:lstStyle/>
          <a:p>
            <a:pPr marL="0" indent="360363">
              <a:buNone/>
            </a:pPr>
            <a:r>
              <a:rPr lang="uk-UA" sz="18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Детонуючий</a:t>
            </a:r>
            <a:r>
              <a:rPr lang="uk-UA" sz="1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шнур</a:t>
            </a:r>
          </a:p>
          <a:p>
            <a:pPr marL="0" indent="360363"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Детонуючим шнуром заряди підриваються, як правило, за допомогою капсуля-детонатора, який обтискується на кінці відрізка ДШ або </a:t>
            </a: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безкапсульним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способом. Капсуль-детонатор встановлюють в ДШ і кріплять його так само, як і на ВШ при виготовленні запалювальної 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трубки</a:t>
            </a:r>
          </a:p>
          <a:p>
            <a:pPr marL="0" indent="360363">
              <a:buNone/>
            </a:pP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Безкапсульним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способом можна підривати заряди з порошкоподібної та пластичної ВР. З цією метою в заряд розміщується відрізок ДШ, складений в 4-5 рядів без перетинання. Для виготовлення бойовика з пластичної ВР, необхідно зробити на кінці </a:t>
            </a: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детонуючого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шнура 3-4 вузли та розмістити в заряді пластичної ВР. </a:t>
            </a: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Безкапсульний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спосіб застосовується для підривання зарядів, які розміщені у важкодоступних місцях. Перевага цього способу полягає у його простоті й безпеці. </a:t>
            </a:r>
            <a:endParaRPr lang="uk-UA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363">
              <a:buNone/>
            </a:pPr>
            <a:r>
              <a:rPr lang="uk-UA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Детонуючий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шнур ріжуть на відрізки необхідної довжини чистим та гострим </a:t>
            </a: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ножем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дерев’яній підкладці, попередньо </a:t>
            </a: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розкатавши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всю бухту шнура або її частину таким чином, щоб від місця розрізу до нерозгорнутої частини бухти було не менше 10 м. Після кожного розрізу слід зчищати крихти від шнура з підкладки та ножа і наступний розріз проводити на новому місці підкладки. Відрізати </a:t>
            </a: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детонуючий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шнур, вставлений в </a:t>
            </a: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капсульдетонатор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забороняється. </a:t>
            </a:r>
            <a:endParaRPr lang="uk-UA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363"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ля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одночасного підривання декількох зарядів з </a:t>
            </a: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детонуючого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шнура готують вибухові мережі. Мережі бувають трьох видів: послідовні; паралельні; змішані. Для забезпечення успіху вибуху у послідовних і змішаних мережах застосовують замикаючий шнур, тобто крайні заряди також з’єднують між собою відрізками ДШ. Відрізки шнура, які з’єднують окремі заряди, повинні, як правило, мати КД на обох кінцях. </a:t>
            </a:r>
            <a:endParaRPr lang="uk-UA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363">
              <a:buNone/>
            </a:pP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Відрізки </a:t>
            </a: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детонуючого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шнура необхідно прокладати до підривних зарядів таким чином, щоб вони не стикатися між собою та з іншими зарядами, не перетинались один з одним та не утворювали петель й не були сильно натягнуті.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16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43935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0630" y="281354"/>
            <a:ext cx="11192608" cy="5957155"/>
          </a:xfrm>
        </p:spPr>
        <p:txBody>
          <a:bodyPr>
            <a:normAutofit lnSpcReduction="10000"/>
          </a:bodyPr>
          <a:lstStyle/>
          <a:p>
            <a:pPr marL="0" indent="360363">
              <a:buNone/>
            </a:pPr>
            <a:r>
              <a:rPr lang="ru-RU" sz="2000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 </a:t>
            </a:r>
            <a:r>
              <a:rPr lang="ru-RU" sz="2000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0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підривних</a:t>
            </a:r>
            <a:r>
              <a:rPr lang="ru-RU" sz="20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sz="20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вогневим</a:t>
            </a:r>
            <a:r>
              <a:rPr lang="ru-RU" sz="2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способом </a:t>
            </a:r>
            <a:r>
              <a:rPr lang="ru-RU" sz="2000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підривання</a:t>
            </a:r>
            <a:r>
              <a:rPr lang="ru-RU" sz="20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0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</a:t>
            </a:r>
            <a:r>
              <a:rPr lang="ru-RU" sz="20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наступні</a:t>
            </a:r>
            <a:r>
              <a:rPr lang="ru-RU" sz="20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sz="2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600" b="1" dirty="0" smtClean="0">
              <a:solidFill>
                <a:schemeClr val="accent5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363">
              <a:buNone/>
            </a:pPr>
            <a:r>
              <a:rPr lang="uk-UA" sz="1800" dirty="0">
                <a:latin typeface="+mj-lt"/>
                <a:cs typeface="Times New Roman" panose="02020603050405020304" pitchFamily="18" charset="0"/>
              </a:rPr>
              <a:t>-отримавши ВШ, перевірити швидкість його горіння; </a:t>
            </a:r>
            <a:endParaRPr lang="uk-UA" sz="1800" dirty="0" smtClean="0">
              <a:latin typeface="+mj-lt"/>
              <a:cs typeface="Times New Roman" panose="02020603050405020304" pitchFamily="18" charset="0"/>
            </a:endParaRPr>
          </a:p>
          <a:p>
            <a:pPr marL="0" indent="360363">
              <a:buNone/>
            </a:pPr>
            <a:r>
              <a:rPr lang="uk-UA" sz="1800" dirty="0" smtClean="0">
                <a:latin typeface="+mj-lt"/>
                <a:cs typeface="Times New Roman" panose="02020603050405020304" pitchFamily="18" charset="0"/>
              </a:rPr>
              <a:t>-</a:t>
            </a:r>
            <a:r>
              <a:rPr lang="uk-UA" sz="1800" dirty="0">
                <a:latin typeface="+mj-lt"/>
                <a:cs typeface="Times New Roman" panose="02020603050405020304" pitchFamily="18" charset="0"/>
              </a:rPr>
              <a:t>вести суворий облік запалювальних трубок і КД та видавати їх тільки перед встановленням у заряди. </a:t>
            </a:r>
            <a:endParaRPr lang="uk-UA" sz="1800" dirty="0" smtClean="0">
              <a:latin typeface="+mj-lt"/>
              <a:cs typeface="Times New Roman" panose="02020603050405020304" pitchFamily="18" charset="0"/>
            </a:endParaRPr>
          </a:p>
          <a:p>
            <a:pPr marL="0" indent="360363">
              <a:buNone/>
            </a:pPr>
            <a:r>
              <a:rPr lang="uk-UA" sz="1800" dirty="0" smtClean="0">
                <a:latin typeface="+mj-lt"/>
                <a:cs typeface="Times New Roman" panose="02020603050405020304" pitchFamily="18" charset="0"/>
              </a:rPr>
              <a:t>-</a:t>
            </a:r>
            <a:r>
              <a:rPr lang="uk-UA" sz="1800" dirty="0">
                <a:latin typeface="+mj-lt"/>
                <a:cs typeface="Times New Roman" panose="02020603050405020304" pitchFamily="18" charset="0"/>
              </a:rPr>
              <a:t>вести облік зарядів, які вибухають, щоб перевірити чи нема неспрацьованих; </a:t>
            </a:r>
            <a:endParaRPr lang="uk-UA" sz="1800" dirty="0" smtClean="0">
              <a:latin typeface="+mj-lt"/>
              <a:cs typeface="Times New Roman" panose="02020603050405020304" pitchFamily="18" charset="0"/>
            </a:endParaRPr>
          </a:p>
          <a:p>
            <a:pPr marL="0" indent="360363">
              <a:buNone/>
            </a:pPr>
            <a:r>
              <a:rPr lang="uk-UA" sz="1800" dirty="0" smtClean="0">
                <a:latin typeface="+mj-lt"/>
                <a:cs typeface="Times New Roman" panose="02020603050405020304" pitchFamily="18" charset="0"/>
              </a:rPr>
              <a:t>-</a:t>
            </a:r>
            <a:r>
              <a:rPr lang="uk-UA" sz="1800" dirty="0">
                <a:latin typeface="+mj-lt"/>
                <a:cs typeface="Times New Roman" panose="02020603050405020304" pitchFamily="18" charset="0"/>
              </a:rPr>
              <a:t>до неспрацьованих зарядів підходити не раніш ніж через 15 хвилин, при підході до неспрацьованих зарядів спостерігати, чи нема ознак горіння шнура або самих зарядів; </a:t>
            </a:r>
            <a:endParaRPr lang="uk-UA" sz="1800" dirty="0" smtClean="0">
              <a:latin typeface="+mj-lt"/>
              <a:cs typeface="Times New Roman" panose="02020603050405020304" pitchFamily="18" charset="0"/>
            </a:endParaRPr>
          </a:p>
          <a:p>
            <a:pPr marL="0" indent="360363">
              <a:buNone/>
            </a:pPr>
            <a:r>
              <a:rPr lang="uk-UA" sz="1800" dirty="0" smtClean="0">
                <a:latin typeface="+mj-lt"/>
                <a:cs typeface="Times New Roman" panose="02020603050405020304" pitchFamily="18" charset="0"/>
              </a:rPr>
              <a:t>-</a:t>
            </a:r>
            <a:r>
              <a:rPr lang="uk-UA" sz="1800" dirty="0">
                <a:latin typeface="+mj-lt"/>
                <a:cs typeface="Times New Roman" panose="02020603050405020304" pitchFamily="18" charset="0"/>
              </a:rPr>
              <a:t>при підриванні зарядів запалювальними трубками кількість </a:t>
            </a:r>
            <a:r>
              <a:rPr lang="uk-UA" sz="1800" dirty="0" err="1">
                <a:latin typeface="+mj-lt"/>
                <a:cs typeface="Times New Roman" panose="02020603050405020304" pitchFamily="18" charset="0"/>
              </a:rPr>
              <a:t>вибухівників</a:t>
            </a:r>
            <a:r>
              <a:rPr lang="uk-UA" sz="1800" dirty="0">
                <a:latin typeface="+mj-lt"/>
                <a:cs typeface="Times New Roman" panose="02020603050405020304" pitchFamily="18" charset="0"/>
              </a:rPr>
              <a:t> для їх запалювання визначити в залежності від відстаней між зарядами, дистанції відходу і часу запалювати не більш п’яти трубок; </a:t>
            </a:r>
            <a:endParaRPr lang="uk-UA" sz="1800" dirty="0" smtClean="0">
              <a:latin typeface="+mj-lt"/>
              <a:cs typeface="Times New Roman" panose="02020603050405020304" pitchFamily="18" charset="0"/>
            </a:endParaRPr>
          </a:p>
          <a:p>
            <a:pPr marL="0" indent="360363">
              <a:buNone/>
            </a:pPr>
            <a:r>
              <a:rPr lang="uk-UA" sz="1800" dirty="0" smtClean="0">
                <a:latin typeface="+mj-lt"/>
                <a:cs typeface="Times New Roman" panose="02020603050405020304" pitchFamily="18" charset="0"/>
              </a:rPr>
              <a:t>-</a:t>
            </a:r>
            <a:r>
              <a:rPr lang="uk-UA" sz="1800" dirty="0">
                <a:latin typeface="+mj-lt"/>
                <a:cs typeface="Times New Roman" panose="02020603050405020304" pitchFamily="18" charset="0"/>
              </a:rPr>
              <a:t>перед підпалюванням запалювальних трубок давати сигнал </a:t>
            </a:r>
            <a:r>
              <a:rPr lang="uk-UA" sz="1800" dirty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“ПРИГОТУВАТИСЬ”, </a:t>
            </a:r>
            <a:r>
              <a:rPr lang="uk-UA" sz="1800" dirty="0">
                <a:latin typeface="+mj-lt"/>
                <a:cs typeface="Times New Roman" panose="02020603050405020304" pitchFamily="18" charset="0"/>
              </a:rPr>
              <a:t>за яким </a:t>
            </a:r>
            <a:r>
              <a:rPr lang="uk-UA" sz="1800" dirty="0" err="1">
                <a:latin typeface="+mj-lt"/>
                <a:cs typeface="Times New Roman" panose="02020603050405020304" pitchFamily="18" charset="0"/>
              </a:rPr>
              <a:t>вибухівники</a:t>
            </a:r>
            <a:r>
              <a:rPr lang="uk-UA" sz="1800" dirty="0">
                <a:latin typeface="+mj-lt"/>
                <a:cs typeface="Times New Roman" panose="02020603050405020304" pitchFamily="18" charset="0"/>
              </a:rPr>
              <a:t> обрізають вільний кінець запалювальної трубки під гострим кутом, стають біля зарядів і готуються до запалювання; </a:t>
            </a:r>
            <a:endParaRPr lang="uk-UA" sz="1800" dirty="0" smtClean="0">
              <a:latin typeface="+mj-lt"/>
              <a:cs typeface="Times New Roman" panose="02020603050405020304" pitchFamily="18" charset="0"/>
            </a:endParaRPr>
          </a:p>
          <a:p>
            <a:pPr marL="0" indent="360363">
              <a:buNone/>
            </a:pPr>
            <a:r>
              <a:rPr lang="uk-UA" sz="1800" dirty="0" smtClean="0">
                <a:latin typeface="+mj-lt"/>
                <a:cs typeface="Times New Roman" panose="02020603050405020304" pitchFamily="18" charset="0"/>
              </a:rPr>
              <a:t>-</a:t>
            </a:r>
            <a:r>
              <a:rPr lang="uk-UA" sz="1800" dirty="0">
                <a:latin typeface="+mj-lt"/>
                <a:cs typeface="Times New Roman" panose="02020603050405020304" pitchFamily="18" charset="0"/>
              </a:rPr>
              <a:t>запалювання проводити за сигналом </a:t>
            </a:r>
            <a:r>
              <a:rPr lang="uk-UA" sz="1800" dirty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“ВОГОНЬ!”</a:t>
            </a:r>
            <a:r>
              <a:rPr lang="uk-UA" sz="1800" dirty="0">
                <a:latin typeface="+mj-lt"/>
                <a:cs typeface="Times New Roman" panose="02020603050405020304" pitchFamily="18" charset="0"/>
              </a:rPr>
              <a:t>; </a:t>
            </a:r>
            <a:endParaRPr lang="uk-UA" sz="1800" dirty="0" smtClean="0">
              <a:latin typeface="+mj-lt"/>
              <a:cs typeface="Times New Roman" panose="02020603050405020304" pitchFamily="18" charset="0"/>
            </a:endParaRPr>
          </a:p>
          <a:p>
            <a:pPr marL="0" indent="360363">
              <a:buNone/>
            </a:pPr>
            <a:r>
              <a:rPr lang="uk-UA" sz="1800" dirty="0" smtClean="0">
                <a:latin typeface="+mj-lt"/>
                <a:cs typeface="Times New Roman" panose="02020603050405020304" pitchFamily="18" charset="0"/>
              </a:rPr>
              <a:t>-</a:t>
            </a:r>
            <a:r>
              <a:rPr lang="uk-UA" sz="1800" dirty="0" err="1">
                <a:latin typeface="+mj-lt"/>
                <a:cs typeface="Times New Roman" panose="02020603050405020304" pitchFamily="18" charset="0"/>
              </a:rPr>
              <a:t>вогнепровідний</a:t>
            </a:r>
            <a:r>
              <a:rPr lang="uk-UA" sz="1800" dirty="0">
                <a:latin typeface="+mj-lt"/>
                <a:cs typeface="Times New Roman" panose="02020603050405020304" pitchFamily="18" charset="0"/>
              </a:rPr>
              <a:t> шнур, який </a:t>
            </a:r>
            <a:r>
              <a:rPr lang="uk-UA" sz="1800" dirty="0" err="1">
                <a:latin typeface="+mj-lt"/>
                <a:cs typeface="Times New Roman" panose="02020603050405020304" pitchFamily="18" charset="0"/>
              </a:rPr>
              <a:t>потух</a:t>
            </a:r>
            <a:r>
              <a:rPr lang="uk-UA" sz="1800" dirty="0">
                <a:latin typeface="+mj-lt"/>
                <a:cs typeface="Times New Roman" panose="02020603050405020304" pitchFamily="18" charset="0"/>
              </a:rPr>
              <a:t>, повторно не запалювати; </a:t>
            </a:r>
            <a:endParaRPr lang="uk-UA" sz="1800" dirty="0" smtClean="0">
              <a:latin typeface="+mj-lt"/>
              <a:cs typeface="Times New Roman" panose="02020603050405020304" pitchFamily="18" charset="0"/>
            </a:endParaRPr>
          </a:p>
          <a:p>
            <a:pPr marL="0" indent="360363">
              <a:buNone/>
            </a:pPr>
            <a:r>
              <a:rPr lang="uk-UA" sz="1800" dirty="0" smtClean="0">
                <a:latin typeface="+mj-lt"/>
                <a:cs typeface="Times New Roman" panose="02020603050405020304" pitchFamily="18" charset="0"/>
              </a:rPr>
              <a:t>-</a:t>
            </a:r>
            <a:r>
              <a:rPr lang="uk-UA" sz="1800" dirty="0">
                <a:latin typeface="+mj-lt"/>
                <a:cs typeface="Times New Roman" panose="02020603050405020304" pitchFamily="18" charset="0"/>
              </a:rPr>
              <a:t>під час підготовчих робіт ДШ повинен знаходитись у тіні; </a:t>
            </a:r>
            <a:endParaRPr lang="uk-UA" sz="1800" dirty="0" smtClean="0">
              <a:latin typeface="+mj-lt"/>
              <a:cs typeface="Times New Roman" panose="02020603050405020304" pitchFamily="18" charset="0"/>
            </a:endParaRPr>
          </a:p>
          <a:p>
            <a:pPr marL="0" indent="360363">
              <a:buNone/>
            </a:pPr>
            <a:r>
              <a:rPr lang="uk-UA" sz="1800" dirty="0" smtClean="0">
                <a:latin typeface="+mj-lt"/>
                <a:cs typeface="Times New Roman" panose="02020603050405020304" pitchFamily="18" charset="0"/>
              </a:rPr>
              <a:t>-</a:t>
            </a:r>
            <a:r>
              <a:rPr lang="uk-UA" sz="1800" dirty="0">
                <a:latin typeface="+mj-lt"/>
                <a:cs typeface="Times New Roman" panose="02020603050405020304" pitchFamily="18" charset="0"/>
              </a:rPr>
              <a:t>якщо заряди, які з’єднані ДШ, не спрацювали, підходи до них дозволяється тільки одній людині і не раніш 15 хвилин; при підході до них необхідно перевірити відсутність ознак горіння ДШ і зарядів, при наявності таких ознак підходити до зарядів забороняється; </a:t>
            </a:r>
            <a:endParaRPr lang="uk-UA" sz="1800" dirty="0" smtClean="0">
              <a:latin typeface="+mj-lt"/>
              <a:cs typeface="Times New Roman" panose="02020603050405020304" pitchFamily="18" charset="0"/>
            </a:endParaRPr>
          </a:p>
          <a:p>
            <a:pPr marL="0" indent="360363">
              <a:buNone/>
            </a:pPr>
            <a:r>
              <a:rPr lang="uk-UA" sz="1800" dirty="0" smtClean="0">
                <a:latin typeface="+mj-lt"/>
                <a:cs typeface="Times New Roman" panose="02020603050405020304" pitchFamily="18" charset="0"/>
              </a:rPr>
              <a:t>-</a:t>
            </a:r>
            <a:r>
              <a:rPr lang="uk-UA" sz="1800" dirty="0">
                <a:latin typeface="+mj-lt"/>
                <a:cs typeface="Times New Roman" panose="02020603050405020304" pitchFamily="18" charset="0"/>
              </a:rPr>
              <a:t>при підриванні груп зарядів, з’єднання ДШ, перевірку результатів вибуху проводити тільки одній людині.</a:t>
            </a:r>
            <a:endParaRPr lang="uk-UA" sz="1800" b="1" dirty="0">
              <a:solidFill>
                <a:srgbClr val="FF0000"/>
              </a:solidFill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97730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47541"/>
            <a:ext cx="10515600" cy="953721"/>
          </a:xfrm>
        </p:spPr>
        <p:txBody>
          <a:bodyPr>
            <a:normAutofit/>
          </a:bodyPr>
          <a:lstStyle/>
          <a:p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Електричний спосіб підривання</a:t>
            </a:r>
            <a:endParaRPr lang="uk-UA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4785" y="1512277"/>
            <a:ext cx="11394829" cy="4664686"/>
          </a:xfrm>
        </p:spPr>
        <p:txBody>
          <a:bodyPr>
            <a:noAutofit/>
          </a:bodyPr>
          <a:lstStyle/>
          <a:p>
            <a:pPr marL="0" indent="360363">
              <a:buNone/>
            </a:pPr>
            <a:r>
              <a:rPr lang="uk-UA" dirty="0">
                <a:solidFill>
                  <a:schemeClr val="accent6">
                    <a:lumMod val="75000"/>
                  </a:schemeClr>
                </a:solidFill>
              </a:rPr>
              <a:t>Електричний спосіб</a:t>
            </a:r>
            <a:r>
              <a:rPr lang="uk-UA" dirty="0"/>
              <a:t> підривання застосовується для одночасного підривання декількох зарядів або для здійснення підривання в точно визначений час. </a:t>
            </a:r>
            <a:endParaRPr lang="uk-UA" dirty="0" smtClean="0"/>
          </a:p>
          <a:p>
            <a:pPr marL="0" indent="360363">
              <a:buNone/>
            </a:pPr>
            <a:r>
              <a:rPr lang="uk-UA" dirty="0" smtClean="0"/>
              <a:t>Для </a:t>
            </a:r>
            <a:r>
              <a:rPr lang="uk-UA" dirty="0"/>
              <a:t>підривання зарядів електричним способом необхідні: </a:t>
            </a:r>
            <a:endParaRPr lang="uk-UA" dirty="0" smtClean="0"/>
          </a:p>
          <a:p>
            <a:pPr marL="0" indent="360363">
              <a:buNone/>
            </a:pPr>
            <a:r>
              <a:rPr lang="uk-UA" dirty="0" smtClean="0"/>
              <a:t> </a:t>
            </a:r>
            <a:r>
              <a:rPr lang="uk-UA" dirty="0"/>
              <a:t>електродетонатори; </a:t>
            </a:r>
            <a:endParaRPr lang="uk-UA" dirty="0" smtClean="0"/>
          </a:p>
          <a:p>
            <a:pPr marL="0" indent="360363">
              <a:buNone/>
            </a:pPr>
            <a:r>
              <a:rPr lang="uk-UA" dirty="0" smtClean="0"/>
              <a:t> </a:t>
            </a:r>
            <a:r>
              <a:rPr lang="uk-UA" dirty="0"/>
              <a:t>провідник (дріт); </a:t>
            </a:r>
            <a:endParaRPr lang="uk-UA" dirty="0" smtClean="0"/>
          </a:p>
          <a:p>
            <a:pPr marL="0" indent="360363">
              <a:buNone/>
            </a:pPr>
            <a:r>
              <a:rPr lang="uk-UA" dirty="0" smtClean="0"/>
              <a:t> </a:t>
            </a:r>
            <a:r>
              <a:rPr lang="uk-UA" dirty="0"/>
              <a:t>джерела струму; </a:t>
            </a:r>
            <a:endParaRPr lang="uk-UA" dirty="0" smtClean="0"/>
          </a:p>
          <a:p>
            <a:pPr marL="0" indent="360363">
              <a:buNone/>
            </a:pPr>
            <a:r>
              <a:rPr lang="uk-UA" dirty="0" smtClean="0"/>
              <a:t> </a:t>
            </a:r>
            <a:r>
              <a:rPr lang="uk-UA" dirty="0"/>
              <a:t>перевірні та вимірювальні прилади. </a:t>
            </a:r>
            <a:endParaRPr lang="uk-UA" dirty="0" smtClean="0"/>
          </a:p>
          <a:p>
            <a:pPr marL="0" indent="360363">
              <a:buNone/>
            </a:pPr>
            <a:r>
              <a:rPr lang="uk-UA" dirty="0" smtClean="0">
                <a:solidFill>
                  <a:schemeClr val="accent6">
                    <a:lumMod val="75000"/>
                  </a:schemeClr>
                </a:solidFill>
              </a:rPr>
              <a:t>Електродетонатор</a:t>
            </a:r>
            <a:r>
              <a:rPr lang="uk-UA" dirty="0" smtClean="0"/>
              <a:t> </a:t>
            </a:r>
            <a:r>
              <a:rPr lang="uk-UA" dirty="0"/>
              <a:t>мас капсуль-детонатор № 8А, </a:t>
            </a:r>
            <a:r>
              <a:rPr lang="uk-UA" dirty="0" err="1"/>
              <a:t>електрозапальник</a:t>
            </a:r>
            <a:r>
              <a:rPr lang="uk-UA" dirty="0"/>
              <a:t>, які зібрані в загальній гільзі.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332422"/>
      </p:ext>
    </p:extLst>
  </p:cSld>
  <p:clrMapOvr>
    <a:masterClrMapping/>
  </p:clrMapOvr>
</p:sld>
</file>

<file path=ppt/theme/theme1.xml><?xml version="1.0" encoding="utf-8"?>
<a:theme xmlns:a="http://schemas.openxmlformats.org/drawingml/2006/main" name="Глубина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TM04033923[[fn=Глубина]]</Template>
  <TotalTime>50</TotalTime>
  <Words>1210</Words>
  <Application>Microsoft Office PowerPoint</Application>
  <PresentationFormat>Широкоэкранный</PresentationFormat>
  <Paragraphs>57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Arial Black</vt:lpstr>
      <vt:lpstr>Corbel</vt:lpstr>
      <vt:lpstr>Times New Roman</vt:lpstr>
      <vt:lpstr>Глубина</vt:lpstr>
      <vt:lpstr> ТЕМА  Електричний і вогневий способи підривання</vt:lpstr>
      <vt:lpstr>Навчальні питання</vt:lpstr>
      <vt:lpstr>1. Загальні положення  Для підривання зарядів ВР застосовують такі способи:   вогневий;   електричний;   механічний;   хімічний.</vt:lpstr>
      <vt:lpstr>2. Вогневий спосіб підривання  Вогневий спосіб підривання застосовують для підривання поодиноких зарядів ВР або для різночасного підривання серії зарядів, коли вибух одного з них не може пошкодити іншому заряду або іншій серії.  Переваги вогневого способу підривання:  - простота, не потребує високої кваліфікації підривників;  - швидка підготовка об'єктів до підриву. </vt:lpstr>
      <vt:lpstr>Недоліки вогневого способу підривання - не дозволяє одночасно підривати серію зарядів і провести вибух  у точно визначений час.</vt:lpstr>
      <vt:lpstr>Презентация PowerPoint</vt:lpstr>
      <vt:lpstr>Презентация PowerPoint</vt:lpstr>
      <vt:lpstr>Презентация PowerPoint</vt:lpstr>
      <vt:lpstr>3. Електричний спосіб підривання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 Електричний і вогневий способи підривання</dc:title>
  <dc:creator>Учетная запись Майкрософт</dc:creator>
  <cp:lastModifiedBy>Учетная запись Майкрософт</cp:lastModifiedBy>
  <cp:revision>6</cp:revision>
  <dcterms:created xsi:type="dcterms:W3CDTF">2022-09-01T08:30:21Z</dcterms:created>
  <dcterms:modified xsi:type="dcterms:W3CDTF">2022-09-01T09:20:36Z</dcterms:modified>
</cp:coreProperties>
</file>