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9/1/2022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9/1/2022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ru-RU" smtClean="0"/>
              <a:t>Образец заголовка</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13795" y="2912232"/>
            <a:ext cx="5107208"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912232"/>
            <a:ext cx="5095357"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ru-RU" smtClean="0"/>
              <a:t>Образец заголовка</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9/1/2022</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95269" y="454148"/>
            <a:ext cx="9001462" cy="1119675"/>
          </a:xfrm>
        </p:spPr>
        <p:txBody>
          <a:bodyPr/>
          <a:lstStyle/>
          <a:p>
            <a:r>
              <a:rPr lang="uk-UA" dirty="0" smtClean="0"/>
              <a:t>Тактична підготовка</a:t>
            </a:r>
            <a:endParaRPr lang="uk-UA" dirty="0"/>
          </a:p>
        </p:txBody>
      </p:sp>
      <p:sp>
        <p:nvSpPr>
          <p:cNvPr id="3" name="Подзаголовок 2"/>
          <p:cNvSpPr>
            <a:spLocks noGrp="1"/>
          </p:cNvSpPr>
          <p:nvPr>
            <p:ph type="subTitle" idx="1"/>
          </p:nvPr>
        </p:nvSpPr>
        <p:spPr>
          <a:xfrm>
            <a:off x="1595269" y="2242038"/>
            <a:ext cx="9001462" cy="3015762"/>
          </a:xfrm>
        </p:spPr>
        <p:txBody>
          <a:bodyPr>
            <a:normAutofit lnSpcReduction="10000"/>
          </a:bodyPr>
          <a:lstStyle/>
          <a:p>
            <a:r>
              <a:rPr lang="uk-UA" sz="3200" b="1" dirty="0" smtClean="0">
                <a:latin typeface="+mj-lt"/>
              </a:rPr>
              <a:t>ТЕМА</a:t>
            </a:r>
          </a:p>
          <a:p>
            <a:r>
              <a:rPr lang="uk-UA" sz="3200" dirty="0"/>
              <a:t>Проведення спеціальних та інших вибухових робіт. Підривання конструкцій з дерева, сталі, цегли, каміння, бетону та залізобетону. Підрив льоду та льодяних заторів.</a:t>
            </a:r>
            <a:endParaRPr lang="uk-UA" sz="3200" dirty="0">
              <a:latin typeface="+mj-lt"/>
            </a:endParaRPr>
          </a:p>
        </p:txBody>
      </p:sp>
    </p:spTree>
    <p:extLst>
      <p:ext uri="{BB962C8B-B14F-4D97-AF65-F5344CB8AC3E}">
        <p14:creationId xmlns:p14="http://schemas.microsoft.com/office/powerpoint/2010/main" val="4111340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solidFill>
                  <a:schemeClr val="accent5">
                    <a:lumMod val="60000"/>
                    <a:lumOff val="40000"/>
                  </a:schemeClr>
                </a:solidFill>
              </a:rPr>
              <a:t>Навчальні питання:</a:t>
            </a:r>
          </a:p>
        </p:txBody>
      </p:sp>
      <p:sp>
        <p:nvSpPr>
          <p:cNvPr id="3" name="Объект 2"/>
          <p:cNvSpPr>
            <a:spLocks noGrp="1"/>
          </p:cNvSpPr>
          <p:nvPr>
            <p:ph idx="1"/>
          </p:nvPr>
        </p:nvSpPr>
        <p:spPr/>
        <p:txBody>
          <a:bodyPr>
            <a:noAutofit/>
          </a:bodyPr>
          <a:lstStyle/>
          <a:p>
            <a:r>
              <a:rPr lang="uk-UA" sz="2800" dirty="0" smtClean="0">
                <a:solidFill>
                  <a:srgbClr val="FFC000"/>
                </a:solidFill>
              </a:rPr>
              <a:t>1</a:t>
            </a:r>
            <a:r>
              <a:rPr lang="uk-UA" sz="2800" dirty="0">
                <a:solidFill>
                  <a:srgbClr val="FFC000"/>
                </a:solidFill>
              </a:rPr>
              <a:t>. Проведення спеціальних вибухових робіт </a:t>
            </a:r>
            <a:endParaRPr lang="uk-UA" sz="2800" dirty="0" smtClean="0">
              <a:solidFill>
                <a:srgbClr val="FFC000"/>
              </a:solidFill>
            </a:endParaRPr>
          </a:p>
          <a:p>
            <a:r>
              <a:rPr lang="uk-UA" sz="2800" dirty="0" smtClean="0">
                <a:solidFill>
                  <a:srgbClr val="FFC000"/>
                </a:solidFill>
              </a:rPr>
              <a:t>2</a:t>
            </a:r>
            <a:r>
              <a:rPr lang="uk-UA" sz="2800" dirty="0">
                <a:solidFill>
                  <a:srgbClr val="FFC000"/>
                </a:solidFill>
              </a:rPr>
              <a:t>. Розрахунок зарядів для підривання дерева </a:t>
            </a:r>
            <a:endParaRPr lang="uk-UA" sz="2800" dirty="0" smtClean="0">
              <a:solidFill>
                <a:srgbClr val="FFC000"/>
              </a:solidFill>
            </a:endParaRPr>
          </a:p>
          <a:p>
            <a:r>
              <a:rPr lang="uk-UA" sz="2800" dirty="0" smtClean="0">
                <a:solidFill>
                  <a:srgbClr val="FFC000"/>
                </a:solidFill>
              </a:rPr>
              <a:t>3</a:t>
            </a:r>
            <a:r>
              <a:rPr lang="uk-UA" sz="2800" dirty="0">
                <a:solidFill>
                  <a:srgbClr val="FFC000"/>
                </a:solidFill>
              </a:rPr>
              <a:t>. Розрахунок зарядів для підривання сталевих елементів конструкцій </a:t>
            </a:r>
            <a:endParaRPr lang="uk-UA" sz="2800" dirty="0" smtClean="0">
              <a:solidFill>
                <a:srgbClr val="FFC000"/>
              </a:solidFill>
            </a:endParaRPr>
          </a:p>
          <a:p>
            <a:r>
              <a:rPr lang="uk-UA" sz="2800" dirty="0" smtClean="0">
                <a:solidFill>
                  <a:srgbClr val="FFC000"/>
                </a:solidFill>
              </a:rPr>
              <a:t>4</a:t>
            </a:r>
            <a:r>
              <a:rPr lang="uk-UA" sz="2800" dirty="0">
                <a:solidFill>
                  <a:srgbClr val="FFC000"/>
                </a:solidFill>
              </a:rPr>
              <a:t>. Розрахунок зарядів для підривання елементів конструкцій з цегли, </a:t>
            </a:r>
            <a:r>
              <a:rPr lang="uk-UA" sz="2800" dirty="0" err="1">
                <a:solidFill>
                  <a:srgbClr val="FFC000"/>
                </a:solidFill>
              </a:rPr>
              <a:t>каменя</a:t>
            </a:r>
            <a:r>
              <a:rPr lang="uk-UA" sz="2800" dirty="0">
                <a:solidFill>
                  <a:srgbClr val="FFC000"/>
                </a:solidFill>
              </a:rPr>
              <a:t>, бетону та залізобетону </a:t>
            </a:r>
            <a:endParaRPr lang="uk-UA" sz="2800" dirty="0" smtClean="0">
              <a:solidFill>
                <a:srgbClr val="FFC000"/>
              </a:solidFill>
            </a:endParaRPr>
          </a:p>
          <a:p>
            <a:r>
              <a:rPr lang="uk-UA" sz="2800" dirty="0" smtClean="0">
                <a:solidFill>
                  <a:srgbClr val="FFC000"/>
                </a:solidFill>
              </a:rPr>
              <a:t>5</a:t>
            </a:r>
            <a:r>
              <a:rPr lang="uk-UA" sz="2800" dirty="0">
                <a:solidFill>
                  <a:srgbClr val="FFC000"/>
                </a:solidFill>
              </a:rPr>
              <a:t>. Підривання льоду </a:t>
            </a:r>
          </a:p>
        </p:txBody>
      </p:sp>
    </p:spTree>
    <p:extLst>
      <p:ext uri="{BB962C8B-B14F-4D97-AF65-F5344CB8AC3E}">
        <p14:creationId xmlns:p14="http://schemas.microsoft.com/office/powerpoint/2010/main" val="282892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1. Проведення спеціальних вибухових робіт</a:t>
            </a:r>
          </a:p>
        </p:txBody>
      </p:sp>
      <p:sp>
        <p:nvSpPr>
          <p:cNvPr id="3" name="Объект 2"/>
          <p:cNvSpPr>
            <a:spLocks noGrp="1"/>
          </p:cNvSpPr>
          <p:nvPr>
            <p:ph idx="1"/>
          </p:nvPr>
        </p:nvSpPr>
        <p:spPr>
          <a:xfrm>
            <a:off x="913795" y="2096063"/>
            <a:ext cx="10353762" cy="4278359"/>
          </a:xfrm>
        </p:spPr>
        <p:txBody>
          <a:bodyPr>
            <a:normAutofit fontScale="47500" lnSpcReduction="20000"/>
          </a:bodyPr>
          <a:lstStyle/>
          <a:p>
            <a:pPr marL="0" indent="360363" algn="just">
              <a:buNone/>
            </a:pPr>
            <a:r>
              <a:rPr lang="uk-UA" sz="3800" dirty="0" smtClean="0"/>
              <a:t>Для </a:t>
            </a:r>
            <a:r>
              <a:rPr lang="uk-UA" sz="3800" dirty="0"/>
              <a:t>підривання елементів конструкцій з дерева, цегли, </a:t>
            </a:r>
            <a:r>
              <a:rPr lang="uk-UA" sz="3800" dirty="0" err="1"/>
              <a:t>каменя</a:t>
            </a:r>
            <a:r>
              <a:rPr lang="uk-UA" sz="3800" dirty="0"/>
              <a:t> і неармованого бетону можуть застосовуватися бризантні ВР нормальної, підвищеної і зниженої потужності. Для підривання сталевих і залізобетонних елементів конструкцій застосовувати ВР зниженої потужності недоцільно. При підриванні залізобетону ВР зниженої потужності можна застосовувати тільки як внутрішні заряди. Всі подані в даному розділі формули для розрахунку зарядів і таблиці розрахункових коефіцієнтів, залежних від властивостей використовуваних вибухових речовин, відносяться тільки до ВР нормальної потужності. При застосуванні ВР підвищеної або зниженої потужності вагу заряду, визначена за відповідною розрахунковою формулою, помножують відповідно на 0,75 або на 1,20. У ряді випадків для підривання різних елементів конструкцій доцільно застосовувати пластит-4, який за основними вибуховими характеристиками відноситься до ВР нормальної потужності. Проте якщо </a:t>
            </a:r>
            <a:r>
              <a:rPr lang="uk-UA" sz="3800" dirty="0" err="1"/>
              <a:t>пластитовим</a:t>
            </a:r>
            <a:r>
              <a:rPr lang="uk-UA" sz="3800" dirty="0"/>
              <a:t> зарядам надаються особливі форми, що підвищують ефект використання енергії вибуху, то вага цих зарядів може зменшуватися, в порівнянні з обчисленою за відповідною формулою. Конкретні величини коефіцієнтів зменшення подаються у відповідних пунктах даного матеріалу.</a:t>
            </a:r>
            <a:endParaRPr lang="uk-UA" dirty="0"/>
          </a:p>
        </p:txBody>
      </p:sp>
    </p:spTree>
    <p:extLst>
      <p:ext uri="{BB962C8B-B14F-4D97-AF65-F5344CB8AC3E}">
        <p14:creationId xmlns:p14="http://schemas.microsoft.com/office/powerpoint/2010/main" val="1400511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2. </a:t>
            </a:r>
            <a:r>
              <a:rPr lang="ru-RU" dirty="0" err="1"/>
              <a:t>Розрахунок</a:t>
            </a:r>
            <a:r>
              <a:rPr lang="ru-RU" dirty="0"/>
              <a:t> </a:t>
            </a:r>
            <a:r>
              <a:rPr lang="ru-RU" dirty="0" err="1"/>
              <a:t>зарядів</a:t>
            </a:r>
            <a:r>
              <a:rPr lang="ru-RU" dirty="0"/>
              <a:t> для </a:t>
            </a:r>
            <a:r>
              <a:rPr lang="ru-RU" dirty="0" err="1"/>
              <a:t>підривання</a:t>
            </a:r>
            <a:r>
              <a:rPr lang="ru-RU" dirty="0"/>
              <a:t> дерева</a:t>
            </a:r>
            <a:endParaRPr lang="uk-UA" dirty="0"/>
          </a:p>
        </p:txBody>
      </p:sp>
      <p:sp>
        <p:nvSpPr>
          <p:cNvPr id="3" name="Объект 2"/>
          <p:cNvSpPr>
            <a:spLocks noGrp="1"/>
          </p:cNvSpPr>
          <p:nvPr>
            <p:ph idx="1"/>
          </p:nvPr>
        </p:nvSpPr>
        <p:spPr>
          <a:xfrm>
            <a:off x="913795" y="2096064"/>
            <a:ext cx="10353762" cy="4410244"/>
          </a:xfrm>
        </p:spPr>
        <p:txBody>
          <a:bodyPr>
            <a:normAutofit fontScale="92500" lnSpcReduction="20000"/>
          </a:bodyPr>
          <a:lstStyle/>
          <a:p>
            <a:pPr marL="0" indent="360363" algn="just">
              <a:buNone/>
            </a:pPr>
            <a:r>
              <a:rPr lang="ru-RU" dirty="0" err="1" smtClean="0"/>
              <a:t>Дерев’яні</a:t>
            </a:r>
            <a:r>
              <a:rPr lang="ru-RU" dirty="0" smtClean="0"/>
              <a:t> </a:t>
            </a:r>
            <a:r>
              <a:rPr lang="ru-RU" dirty="0" err="1"/>
              <a:t>елементи</a:t>
            </a:r>
            <a:r>
              <a:rPr lang="ru-RU" dirty="0"/>
              <a:t> </a:t>
            </a:r>
            <a:r>
              <a:rPr lang="ru-RU" dirty="0" err="1"/>
              <a:t>конструкцій</a:t>
            </a:r>
            <a:r>
              <a:rPr lang="ru-RU" dirty="0"/>
              <a:t> (</a:t>
            </a:r>
            <a:r>
              <a:rPr lang="ru-RU" dirty="0" err="1"/>
              <a:t>колоди</a:t>
            </a:r>
            <a:r>
              <a:rPr lang="ru-RU" dirty="0"/>
              <a:t>, </a:t>
            </a:r>
            <a:r>
              <a:rPr lang="ru-RU" dirty="0" err="1"/>
              <a:t>бруси</a:t>
            </a:r>
            <a:r>
              <a:rPr lang="ru-RU" dirty="0"/>
              <a:t>, </a:t>
            </a:r>
            <a:r>
              <a:rPr lang="ru-RU" dirty="0" err="1"/>
              <a:t>двотаврові</a:t>
            </a:r>
            <a:r>
              <a:rPr lang="ru-RU" dirty="0"/>
              <a:t> балки, </a:t>
            </a:r>
            <a:r>
              <a:rPr lang="ru-RU" dirty="0" err="1"/>
              <a:t>пакети</a:t>
            </a:r>
            <a:r>
              <a:rPr lang="ru-RU" dirty="0"/>
              <a:t> колод, </a:t>
            </a:r>
            <a:r>
              <a:rPr lang="ru-RU" dirty="0" err="1"/>
              <a:t>кущі</a:t>
            </a:r>
            <a:r>
              <a:rPr lang="ru-RU" dirty="0"/>
              <a:t> паль) </a:t>
            </a:r>
            <a:r>
              <a:rPr lang="ru-RU" dirty="0" err="1"/>
              <a:t>підривають</a:t>
            </a:r>
            <a:r>
              <a:rPr lang="ru-RU" dirty="0"/>
              <a:t> </a:t>
            </a:r>
            <a:r>
              <a:rPr lang="ru-RU" dirty="0" err="1"/>
              <a:t>зовнішніми</a:t>
            </a:r>
            <a:r>
              <a:rPr lang="ru-RU" dirty="0"/>
              <a:t> зарядами. Заряди, які </a:t>
            </a:r>
            <a:r>
              <a:rPr lang="ru-RU" dirty="0" err="1"/>
              <a:t>використовуються</a:t>
            </a:r>
            <a:r>
              <a:rPr lang="ru-RU" dirty="0"/>
              <a:t> для </a:t>
            </a:r>
            <a:r>
              <a:rPr lang="ru-RU" dirty="0" err="1"/>
              <a:t>підривання</a:t>
            </a:r>
            <a:r>
              <a:rPr lang="ru-RU" dirty="0"/>
              <a:t> </a:t>
            </a:r>
            <a:r>
              <a:rPr lang="ru-RU" dirty="0" err="1"/>
              <a:t>дерев’яних</a:t>
            </a:r>
            <a:r>
              <a:rPr lang="ru-RU" dirty="0"/>
              <a:t> </a:t>
            </a:r>
            <a:r>
              <a:rPr lang="ru-RU" dirty="0" err="1"/>
              <a:t>елементів</a:t>
            </a:r>
            <a:r>
              <a:rPr lang="ru-RU" dirty="0"/>
              <a:t>, </a:t>
            </a:r>
            <a:r>
              <a:rPr lang="ru-RU" dirty="0" err="1"/>
              <a:t>можуть</a:t>
            </a:r>
            <a:r>
              <a:rPr lang="ru-RU" dirty="0"/>
              <a:t> бути як </a:t>
            </a:r>
            <a:r>
              <a:rPr lang="ru-RU" dirty="0" err="1"/>
              <a:t>контактними</a:t>
            </a:r>
            <a:r>
              <a:rPr lang="ru-RU" dirty="0"/>
              <a:t>, так і </a:t>
            </a:r>
            <a:r>
              <a:rPr lang="ru-RU" dirty="0" err="1"/>
              <a:t>неконтактними</a:t>
            </a:r>
            <a:r>
              <a:rPr lang="ru-RU" dirty="0"/>
              <a:t>; </a:t>
            </a:r>
            <a:r>
              <a:rPr lang="ru-RU" dirty="0" err="1"/>
              <a:t>перші</a:t>
            </a:r>
            <a:r>
              <a:rPr lang="ru-RU" dirty="0"/>
              <a:t> за </a:t>
            </a:r>
            <a:r>
              <a:rPr lang="ru-RU" dirty="0" err="1"/>
              <a:t>своєю</a:t>
            </a:r>
            <a:r>
              <a:rPr lang="ru-RU" dirty="0"/>
              <a:t> формою </a:t>
            </a:r>
            <a:r>
              <a:rPr lang="ru-RU" dirty="0" err="1"/>
              <a:t>можуть</a:t>
            </a:r>
            <a:r>
              <a:rPr lang="ru-RU" dirty="0"/>
              <a:t> бути </a:t>
            </a:r>
            <a:r>
              <a:rPr lang="ru-RU" dirty="0" err="1"/>
              <a:t>зосередженими</a:t>
            </a:r>
            <a:r>
              <a:rPr lang="ru-RU" dirty="0"/>
              <a:t>, </a:t>
            </a:r>
            <a:r>
              <a:rPr lang="ru-RU" dirty="0" err="1"/>
              <a:t>подовженими</a:t>
            </a:r>
            <a:r>
              <a:rPr lang="ru-RU" dirty="0"/>
              <a:t> і </a:t>
            </a:r>
            <a:r>
              <a:rPr lang="ru-RU" dirty="0" err="1"/>
              <a:t>фігурними</a:t>
            </a:r>
            <a:r>
              <a:rPr lang="ru-RU" dirty="0"/>
              <a:t>, </a:t>
            </a:r>
            <a:r>
              <a:rPr lang="ru-RU" dirty="0" err="1"/>
              <a:t>інші</a:t>
            </a:r>
            <a:r>
              <a:rPr lang="ru-RU" dirty="0"/>
              <a:t> – </a:t>
            </a:r>
            <a:r>
              <a:rPr lang="ru-RU" dirty="0" err="1"/>
              <a:t>тільки</a:t>
            </a:r>
            <a:r>
              <a:rPr lang="ru-RU" dirty="0"/>
              <a:t> </a:t>
            </a:r>
            <a:r>
              <a:rPr lang="ru-RU" dirty="0" err="1"/>
              <a:t>зосередженими</a:t>
            </a:r>
            <a:r>
              <a:rPr lang="ru-RU" dirty="0"/>
              <a:t>. </a:t>
            </a:r>
            <a:r>
              <a:rPr lang="ru-RU" dirty="0" err="1"/>
              <a:t>Всі</a:t>
            </a:r>
            <a:r>
              <a:rPr lang="ru-RU" dirty="0"/>
              <a:t> </a:t>
            </a:r>
            <a:r>
              <a:rPr lang="ru-RU" dirty="0" err="1"/>
              <a:t>вказані</a:t>
            </a:r>
            <a:r>
              <a:rPr lang="ru-RU" dirty="0"/>
              <a:t> </a:t>
            </a:r>
            <a:r>
              <a:rPr lang="ru-RU" dirty="0" err="1"/>
              <a:t>види</a:t>
            </a:r>
            <a:r>
              <a:rPr lang="ru-RU" dirty="0"/>
              <a:t> </a:t>
            </a:r>
            <a:r>
              <a:rPr lang="ru-RU" dirty="0" err="1"/>
              <a:t>зарядів</a:t>
            </a:r>
            <a:r>
              <a:rPr lang="ru-RU" dirty="0"/>
              <a:t> </a:t>
            </a:r>
            <a:r>
              <a:rPr lang="ru-RU" dirty="0" err="1"/>
              <a:t>можна</a:t>
            </a:r>
            <a:r>
              <a:rPr lang="ru-RU" dirty="0"/>
              <a:t> </a:t>
            </a:r>
            <a:r>
              <a:rPr lang="ru-RU" dirty="0" err="1"/>
              <a:t>застосовувати</a:t>
            </a:r>
            <a:r>
              <a:rPr lang="ru-RU" dirty="0"/>
              <a:t> для </a:t>
            </a:r>
            <a:r>
              <a:rPr lang="ru-RU" dirty="0" err="1"/>
              <a:t>підривання</a:t>
            </a:r>
            <a:r>
              <a:rPr lang="ru-RU" dirty="0"/>
              <a:t> </a:t>
            </a:r>
            <a:r>
              <a:rPr lang="ru-RU" dirty="0" err="1"/>
              <a:t>дерев’яних</a:t>
            </a:r>
            <a:r>
              <a:rPr lang="ru-RU" dirty="0"/>
              <a:t> </a:t>
            </a:r>
            <a:r>
              <a:rPr lang="ru-RU" dirty="0" err="1"/>
              <a:t>елементів</a:t>
            </a:r>
            <a:r>
              <a:rPr lang="ru-RU" dirty="0"/>
              <a:t> </a:t>
            </a:r>
            <a:r>
              <a:rPr lang="ru-RU" dirty="0" err="1"/>
              <a:t>конструкцій</a:t>
            </a:r>
            <a:r>
              <a:rPr lang="ru-RU" dirty="0"/>
              <a:t> як в </a:t>
            </a:r>
            <a:r>
              <a:rPr lang="ru-RU" dirty="0" err="1"/>
              <a:t>повітрі</a:t>
            </a:r>
            <a:r>
              <a:rPr lang="ru-RU" dirty="0"/>
              <a:t>, так і </a:t>
            </a:r>
            <a:r>
              <a:rPr lang="ru-RU" dirty="0" err="1"/>
              <a:t>під</a:t>
            </a:r>
            <a:r>
              <a:rPr lang="ru-RU" dirty="0"/>
              <a:t> водою. Вага контактного заряду, </a:t>
            </a:r>
            <a:r>
              <a:rPr lang="ru-RU" dirty="0" err="1"/>
              <a:t>необхідного</a:t>
            </a:r>
            <a:r>
              <a:rPr lang="ru-RU" dirty="0"/>
              <a:t> для </a:t>
            </a:r>
            <a:r>
              <a:rPr lang="ru-RU" dirty="0" err="1"/>
              <a:t>перебиття</a:t>
            </a:r>
            <a:r>
              <a:rPr lang="ru-RU" dirty="0"/>
              <a:t> </a:t>
            </a:r>
            <a:r>
              <a:rPr lang="ru-RU" dirty="0" err="1"/>
              <a:t>колоди</a:t>
            </a:r>
            <a:r>
              <a:rPr lang="ru-RU" dirty="0"/>
              <a:t>, </a:t>
            </a:r>
            <a:r>
              <a:rPr lang="ru-RU" dirty="0" err="1"/>
              <a:t>визначається</a:t>
            </a:r>
            <a:r>
              <a:rPr lang="ru-RU" dirty="0"/>
              <a:t> за формулою: С = К·D2 де С – вага заряду в </a:t>
            </a:r>
            <a:r>
              <a:rPr lang="ru-RU" dirty="0" err="1"/>
              <a:t>грамах</a:t>
            </a:r>
            <a:r>
              <a:rPr lang="ru-RU" dirty="0"/>
              <a:t>; D – </a:t>
            </a:r>
            <a:r>
              <a:rPr lang="ru-RU" dirty="0" err="1"/>
              <a:t>діаметр</a:t>
            </a:r>
            <a:r>
              <a:rPr lang="ru-RU" dirty="0"/>
              <a:t> </a:t>
            </a:r>
            <a:r>
              <a:rPr lang="ru-RU" dirty="0" err="1"/>
              <a:t>колоди</a:t>
            </a:r>
            <a:r>
              <a:rPr lang="ru-RU" dirty="0"/>
              <a:t> в сантиметрах; К – </a:t>
            </a:r>
            <a:r>
              <a:rPr lang="ru-RU" dirty="0" err="1"/>
              <a:t>коефіцієнт</a:t>
            </a:r>
            <a:r>
              <a:rPr lang="ru-RU" dirty="0"/>
              <a:t>, </a:t>
            </a:r>
            <a:r>
              <a:rPr lang="ru-RU" dirty="0" err="1"/>
              <a:t>залежний</a:t>
            </a:r>
            <a:r>
              <a:rPr lang="ru-RU" dirty="0"/>
              <a:t> </a:t>
            </a:r>
            <a:r>
              <a:rPr lang="ru-RU" dirty="0" err="1"/>
              <a:t>від</a:t>
            </a:r>
            <a:r>
              <a:rPr lang="ru-RU" dirty="0"/>
              <a:t> породи (</a:t>
            </a:r>
            <a:r>
              <a:rPr lang="ru-RU" dirty="0" err="1"/>
              <a:t>міцності</a:t>
            </a:r>
            <a:r>
              <a:rPr lang="ru-RU" dirty="0"/>
              <a:t>) і </a:t>
            </a:r>
            <a:r>
              <a:rPr lang="ru-RU" dirty="0" err="1"/>
              <a:t>вологості</a:t>
            </a:r>
            <a:r>
              <a:rPr lang="ru-RU" dirty="0"/>
              <a:t> </a:t>
            </a:r>
            <a:r>
              <a:rPr lang="ru-RU" dirty="0" err="1"/>
              <a:t>деревини</a:t>
            </a:r>
            <a:r>
              <a:rPr lang="ru-RU" dirty="0"/>
              <a:t>. При </a:t>
            </a:r>
            <a:r>
              <a:rPr lang="ru-RU" dirty="0" err="1"/>
              <a:t>перебитті</a:t>
            </a:r>
            <a:r>
              <a:rPr lang="ru-RU" dirty="0"/>
              <a:t> колод </a:t>
            </a:r>
            <a:r>
              <a:rPr lang="ru-RU" dirty="0" err="1"/>
              <a:t>діаметром</a:t>
            </a:r>
            <a:r>
              <a:rPr lang="ru-RU" dirty="0"/>
              <a:t> </a:t>
            </a:r>
            <a:r>
              <a:rPr lang="ru-RU" dirty="0" err="1"/>
              <a:t>більше</a:t>
            </a:r>
            <a:r>
              <a:rPr lang="ru-RU" dirty="0"/>
              <a:t> 30 см вага заряду </a:t>
            </a:r>
            <a:r>
              <a:rPr lang="ru-RU" dirty="0" err="1"/>
              <a:t>помножується</a:t>
            </a:r>
            <a:r>
              <a:rPr lang="ru-RU" dirty="0"/>
              <a:t> на величину 30 D . При </a:t>
            </a:r>
            <a:r>
              <a:rPr lang="ru-RU" dirty="0" err="1"/>
              <a:t>підриванні</a:t>
            </a:r>
            <a:r>
              <a:rPr lang="ru-RU" dirty="0"/>
              <a:t> </a:t>
            </a:r>
            <a:r>
              <a:rPr lang="ru-RU" dirty="0" err="1"/>
              <a:t>одиночних</a:t>
            </a:r>
            <a:r>
              <a:rPr lang="ru-RU" dirty="0"/>
              <a:t> колод, </a:t>
            </a:r>
            <a:r>
              <a:rPr lang="ru-RU" dirty="0" err="1"/>
              <a:t>брусів</a:t>
            </a:r>
            <a:r>
              <a:rPr lang="ru-RU" dirty="0"/>
              <a:t> і </a:t>
            </a:r>
            <a:r>
              <a:rPr lang="ru-RU" dirty="0" err="1"/>
              <a:t>пакетів</a:t>
            </a:r>
            <a:r>
              <a:rPr lang="ru-RU" dirty="0"/>
              <a:t> колод (</a:t>
            </a:r>
            <a:r>
              <a:rPr lang="ru-RU" dirty="0" err="1"/>
              <a:t>зосереджених</a:t>
            </a:r>
            <a:r>
              <a:rPr lang="ru-RU" dirty="0"/>
              <a:t> </a:t>
            </a:r>
            <a:r>
              <a:rPr lang="ru-RU" dirty="0" err="1"/>
              <a:t>кущів</a:t>
            </a:r>
            <a:r>
              <a:rPr lang="ru-RU" dirty="0"/>
              <a:t> паль) </a:t>
            </a:r>
            <a:r>
              <a:rPr lang="ru-RU" dirty="0" err="1"/>
              <a:t>контактними</a:t>
            </a:r>
            <a:r>
              <a:rPr lang="ru-RU" dirty="0"/>
              <a:t> зарядами </a:t>
            </a:r>
            <a:r>
              <a:rPr lang="ru-RU" dirty="0" err="1"/>
              <a:t>під</a:t>
            </a:r>
            <a:r>
              <a:rPr lang="ru-RU" dirty="0"/>
              <a:t> водою </a:t>
            </a:r>
            <a:r>
              <a:rPr lang="ru-RU" dirty="0" err="1"/>
              <a:t>величини</a:t>
            </a:r>
            <a:r>
              <a:rPr lang="ru-RU" dirty="0"/>
              <a:t> </a:t>
            </a:r>
            <a:r>
              <a:rPr lang="ru-RU" dirty="0" err="1"/>
              <a:t>цих</a:t>
            </a:r>
            <a:r>
              <a:rPr lang="ru-RU" dirty="0"/>
              <a:t> </a:t>
            </a:r>
            <a:r>
              <a:rPr lang="ru-RU" dirty="0" err="1"/>
              <a:t>зарядів</a:t>
            </a:r>
            <a:r>
              <a:rPr lang="ru-RU" dirty="0"/>
              <a:t>, </a:t>
            </a:r>
            <a:r>
              <a:rPr lang="ru-RU" dirty="0" err="1"/>
              <a:t>зменшуються</a:t>
            </a:r>
            <a:r>
              <a:rPr lang="ru-RU" dirty="0"/>
              <a:t> у два рази. </a:t>
            </a:r>
            <a:r>
              <a:rPr lang="ru-RU" dirty="0" err="1"/>
              <a:t>Вказане</a:t>
            </a:r>
            <a:r>
              <a:rPr lang="ru-RU" dirty="0"/>
              <a:t> правило </a:t>
            </a:r>
            <a:r>
              <a:rPr lang="ru-RU" dirty="0" err="1"/>
              <a:t>справедливе</a:t>
            </a:r>
            <a:r>
              <a:rPr lang="ru-RU" dirty="0"/>
              <a:t> </a:t>
            </a:r>
            <a:r>
              <a:rPr lang="ru-RU" dirty="0" err="1"/>
              <a:t>лише</a:t>
            </a:r>
            <a:r>
              <a:rPr lang="ru-RU" dirty="0"/>
              <a:t> в тих </a:t>
            </a:r>
            <a:r>
              <a:rPr lang="ru-RU" dirty="0" err="1"/>
              <a:t>випадках</a:t>
            </a:r>
            <a:r>
              <a:rPr lang="ru-RU" dirty="0"/>
              <a:t>, коли </a:t>
            </a:r>
            <a:r>
              <a:rPr lang="ru-RU" dirty="0" err="1"/>
              <a:t>глибина</a:t>
            </a:r>
            <a:r>
              <a:rPr lang="ru-RU" dirty="0"/>
              <a:t> </a:t>
            </a:r>
            <a:r>
              <a:rPr lang="ru-RU" dirty="0" err="1"/>
              <a:t>занурення</a:t>
            </a:r>
            <a:r>
              <a:rPr lang="ru-RU" dirty="0"/>
              <a:t> заряду у воду </a:t>
            </a:r>
            <a:r>
              <a:rPr lang="ru-RU" dirty="0" err="1"/>
              <a:t>дорівнює</a:t>
            </a:r>
            <a:r>
              <a:rPr lang="ru-RU" dirty="0"/>
              <a:t> </a:t>
            </a:r>
            <a:r>
              <a:rPr lang="ru-RU" dirty="0" err="1"/>
              <a:t>або</a:t>
            </a:r>
            <a:r>
              <a:rPr lang="ru-RU" dirty="0"/>
              <a:t> є </a:t>
            </a:r>
            <a:r>
              <a:rPr lang="ru-RU" dirty="0" err="1"/>
              <a:t>більшою</a:t>
            </a:r>
            <a:r>
              <a:rPr lang="ru-RU" dirty="0"/>
              <a:t> за </a:t>
            </a:r>
            <a:r>
              <a:rPr lang="ru-RU" dirty="0" err="1"/>
              <a:t>подвоєну</a:t>
            </a:r>
            <a:r>
              <a:rPr lang="ru-RU" dirty="0"/>
              <a:t> </a:t>
            </a:r>
            <a:r>
              <a:rPr lang="ru-RU" dirty="0" err="1"/>
              <a:t>товщину</a:t>
            </a:r>
            <a:r>
              <a:rPr lang="ru-RU" dirty="0"/>
              <a:t> </a:t>
            </a:r>
            <a:r>
              <a:rPr lang="ru-RU" dirty="0" err="1"/>
              <a:t>елементу</a:t>
            </a:r>
            <a:r>
              <a:rPr lang="ru-RU" dirty="0"/>
              <a:t>, </a:t>
            </a:r>
            <a:r>
              <a:rPr lang="ru-RU" dirty="0" err="1"/>
              <a:t>що</a:t>
            </a:r>
            <a:r>
              <a:rPr lang="ru-RU" dirty="0"/>
              <a:t> </a:t>
            </a:r>
            <a:r>
              <a:rPr lang="ru-RU" dirty="0" err="1"/>
              <a:t>підривається</a:t>
            </a:r>
            <a:r>
              <a:rPr lang="ru-RU" dirty="0"/>
              <a:t>. За </a:t>
            </a:r>
            <a:r>
              <a:rPr lang="ru-RU" dirty="0" err="1"/>
              <a:t>менших</a:t>
            </a:r>
            <a:r>
              <a:rPr lang="ru-RU" dirty="0"/>
              <a:t> </a:t>
            </a:r>
            <a:r>
              <a:rPr lang="ru-RU" dirty="0" err="1"/>
              <a:t>заглиблень</a:t>
            </a:r>
            <a:r>
              <a:rPr lang="ru-RU" dirty="0"/>
              <a:t> </a:t>
            </a:r>
            <a:r>
              <a:rPr lang="ru-RU" dirty="0" err="1"/>
              <a:t>зарядів</a:t>
            </a:r>
            <a:r>
              <a:rPr lang="ru-RU" dirty="0"/>
              <a:t> </a:t>
            </a:r>
            <a:r>
              <a:rPr lang="ru-RU" dirty="0" err="1"/>
              <a:t>їх</a:t>
            </a:r>
            <a:r>
              <a:rPr lang="ru-RU" dirty="0"/>
              <a:t> величина </a:t>
            </a:r>
            <a:r>
              <a:rPr lang="ru-RU" dirty="0" err="1"/>
              <a:t>визначається</a:t>
            </a:r>
            <a:r>
              <a:rPr lang="ru-RU" dirty="0"/>
              <a:t> за </a:t>
            </a:r>
            <a:r>
              <a:rPr lang="ru-RU" dirty="0" err="1"/>
              <a:t>умовами</a:t>
            </a:r>
            <a:r>
              <a:rPr lang="ru-RU" dirty="0"/>
              <a:t> </a:t>
            </a:r>
            <a:r>
              <a:rPr lang="ru-RU" dirty="0" err="1"/>
              <a:t>підривання</a:t>
            </a:r>
            <a:r>
              <a:rPr lang="ru-RU" dirty="0"/>
              <a:t> </a:t>
            </a:r>
            <a:r>
              <a:rPr lang="ru-RU" dirty="0" err="1"/>
              <a:t>елементів</a:t>
            </a:r>
            <a:r>
              <a:rPr lang="ru-RU" dirty="0"/>
              <a:t> у </a:t>
            </a:r>
            <a:r>
              <a:rPr lang="ru-RU" dirty="0" err="1"/>
              <a:t>повітрі</a:t>
            </a:r>
            <a:r>
              <a:rPr lang="ru-RU" dirty="0"/>
              <a:t>.</a:t>
            </a:r>
            <a:endParaRPr lang="uk-UA" dirty="0"/>
          </a:p>
        </p:txBody>
      </p:sp>
    </p:spTree>
    <p:extLst>
      <p:ext uri="{BB962C8B-B14F-4D97-AF65-F5344CB8AC3E}">
        <p14:creationId xmlns:p14="http://schemas.microsoft.com/office/powerpoint/2010/main" val="1059618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3. Розрахунок зарядів для підривання сталевих елементів конструкцій</a:t>
            </a:r>
          </a:p>
        </p:txBody>
      </p:sp>
      <p:sp>
        <p:nvSpPr>
          <p:cNvPr id="3" name="Объект 2"/>
          <p:cNvSpPr>
            <a:spLocks noGrp="1"/>
          </p:cNvSpPr>
          <p:nvPr>
            <p:ph idx="1"/>
          </p:nvPr>
        </p:nvSpPr>
        <p:spPr/>
        <p:txBody>
          <a:bodyPr>
            <a:normAutofit fontScale="92500" lnSpcReduction="10000"/>
          </a:bodyPr>
          <a:lstStyle/>
          <a:p>
            <a:pPr marL="0" indent="360363" algn="just">
              <a:buNone/>
            </a:pPr>
            <a:r>
              <a:rPr lang="uk-UA" dirty="0" smtClean="0"/>
              <a:t>Сталеві </a:t>
            </a:r>
            <a:r>
              <a:rPr lang="uk-UA" dirty="0"/>
              <a:t>елементи конструкцій (листи, балки, труби, стержні, троси) підривають контактними зовнішніми зарядами, які за формою можуть бути подовженими, зосередженими і фігурними. Підривання сталевих елементів конструкцій неконтактними зарядами виконують лише у виняткових випадках і за умови, що кінці елементів міцно закріплені у вузлах конструкції. Контактні заряди мають щільно прилягати до металевих елементів, що підриваються. У випадках нещільного прилягання зарядів величина повітряного зазору, висота заклепувальних головок, товщина зварного шва і </a:t>
            </a:r>
            <a:r>
              <a:rPr lang="uk-UA" dirty="0" err="1"/>
              <a:t>т.п</a:t>
            </a:r>
            <a:r>
              <a:rPr lang="uk-UA" dirty="0"/>
              <a:t>. включаються в розрахункову товщину елементів, які перебиваються. Сталеві листи підривають (перебивають) подовженими зарядами, що перекривають їх по всій ширині. У разі пророблення пробоїн у сталевих листах зарядом перекривають тільки частину ширини листа, рівну розрахунковій довжині пробоїни.</a:t>
            </a:r>
          </a:p>
        </p:txBody>
      </p:sp>
    </p:spTree>
    <p:extLst>
      <p:ext uri="{BB962C8B-B14F-4D97-AF65-F5344CB8AC3E}">
        <p14:creationId xmlns:p14="http://schemas.microsoft.com/office/powerpoint/2010/main" val="268931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4. Розрахунок зарядів для підривання елементів конструкцій з цегли, </a:t>
            </a:r>
            <a:r>
              <a:rPr lang="uk-UA" dirty="0" err="1"/>
              <a:t>каменя</a:t>
            </a:r>
            <a:r>
              <a:rPr lang="uk-UA" dirty="0"/>
              <a:t>, бетону та залізобетону</a:t>
            </a:r>
          </a:p>
        </p:txBody>
      </p:sp>
      <p:sp>
        <p:nvSpPr>
          <p:cNvPr id="3" name="Объект 2"/>
          <p:cNvSpPr>
            <a:spLocks noGrp="1"/>
          </p:cNvSpPr>
          <p:nvPr>
            <p:ph idx="1"/>
          </p:nvPr>
        </p:nvSpPr>
        <p:spPr>
          <a:xfrm>
            <a:off x="913795" y="2096063"/>
            <a:ext cx="10353762" cy="4401451"/>
          </a:xfrm>
        </p:spPr>
        <p:txBody>
          <a:bodyPr>
            <a:normAutofit lnSpcReduction="10000"/>
          </a:bodyPr>
          <a:lstStyle/>
          <a:p>
            <a:pPr marL="0" indent="360363" algn="just">
              <a:buNone/>
            </a:pPr>
            <a:r>
              <a:rPr lang="uk-UA" dirty="0" smtClean="0"/>
              <a:t>Елементи </a:t>
            </a:r>
            <a:r>
              <a:rPr lang="uk-UA" dirty="0"/>
              <a:t>конструкцій з цегли, </a:t>
            </a:r>
            <a:r>
              <a:rPr lang="uk-UA" dirty="0" err="1"/>
              <a:t>каменя</a:t>
            </a:r>
            <a:r>
              <a:rPr lang="uk-UA" dirty="0"/>
              <a:t>, бетону і залізобетону підривають зовнішніми контактними (зосередженими, подовженими, кумулятивними) і неконтактними зарядами, а також внутрішніми зарядами, які розташовують у нішах, борознах, рукавах, свердловинах, шпурах і </a:t>
            </a:r>
            <a:r>
              <a:rPr lang="uk-UA" dirty="0" err="1"/>
              <a:t>т.п</a:t>
            </a:r>
            <a:r>
              <a:rPr lang="uk-UA" dirty="0"/>
              <a:t>. Нішею, або камерою (а для подовженого заряду – борозною), називають вироблення (виїмку) в конструкції, що має форму і розміри, близькі до форми і розмірів заряду. Рукавом називають горизонтальне або злегка похиле вироблення, глибина якого є більшою, ніж глибина ніші, але не перевищує 5,0 м; поперечний переріз рукавів має діаметр не менше 10 см, або є прямокутним з розміром сторін від 10 см і більш. Свердловиною (трубою) називають циліндричне заглиблення діаметром більше 7,5 см за глибини до 5,0 м або заглиблення тієї самої форми і будь-якого діаметр за глибини більше 5 м. Шпуром називають циліндричне заглиблення діаметром до 7,5 см і завглибшки до 5 м.</a:t>
            </a:r>
          </a:p>
        </p:txBody>
      </p:sp>
    </p:spTree>
    <p:extLst>
      <p:ext uri="{BB962C8B-B14F-4D97-AF65-F5344CB8AC3E}">
        <p14:creationId xmlns:p14="http://schemas.microsoft.com/office/powerpoint/2010/main" val="47975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5. Підривання льоду</a:t>
            </a:r>
          </a:p>
        </p:txBody>
      </p:sp>
      <p:sp>
        <p:nvSpPr>
          <p:cNvPr id="3" name="Объект 2"/>
          <p:cNvSpPr>
            <a:spLocks noGrp="1"/>
          </p:cNvSpPr>
          <p:nvPr>
            <p:ph idx="1"/>
          </p:nvPr>
        </p:nvSpPr>
        <p:spPr>
          <a:xfrm>
            <a:off x="913795" y="2096063"/>
            <a:ext cx="10353762" cy="4339905"/>
          </a:xfrm>
        </p:spPr>
        <p:txBody>
          <a:bodyPr>
            <a:normAutofit/>
          </a:bodyPr>
          <a:lstStyle/>
          <a:p>
            <a:pPr marL="0" indent="360363" algn="just">
              <a:buNone/>
            </a:pPr>
            <a:r>
              <a:rPr lang="uk-UA" dirty="0" smtClean="0"/>
              <a:t>Руйнування </a:t>
            </a:r>
            <a:r>
              <a:rPr lang="uk-UA" dirty="0"/>
              <a:t>льоду проводиться для улаштування ополонок з метою улаштування загороджень, обладнання переправ, захисту мостів під час льодоходу та проводження суден. Руйнування льоду можна проводити вручну (ломами, сокирами, пилами), механічним способом (</a:t>
            </a:r>
            <a:r>
              <a:rPr lang="uk-UA" dirty="0" err="1"/>
              <a:t>мотопилками</a:t>
            </a:r>
            <a:r>
              <a:rPr lang="uk-UA" dirty="0"/>
              <a:t>, електропилами) та вибуховим способом. дати під запис Маса </a:t>
            </a:r>
            <a:r>
              <a:rPr lang="uk-UA" dirty="0" err="1"/>
              <a:t>підльодових</a:t>
            </a:r>
            <a:r>
              <a:rPr lang="uk-UA" dirty="0"/>
              <a:t> зарядів для улаштування ополонок і найбільш вигідна глибина їх занурення у воду, розраховуючи від поверхні льодового покрову, визначається в залежності від необхідного діаметру (ширини) ополонки й товщі льоду. Для орієнтовного визначення кількості ВР, необхідного для підривання льоду, приймають на один квадратний метр льодової поверхні 75 г тротилу при товщі льоду до 0,5 кг. Вказані вище величини зарядів у всіх випадках, коли це можливо, підлягають уточненню пробними вибухами.</a:t>
            </a:r>
          </a:p>
        </p:txBody>
      </p:sp>
    </p:spTree>
    <p:extLst>
      <p:ext uri="{BB962C8B-B14F-4D97-AF65-F5344CB8AC3E}">
        <p14:creationId xmlns:p14="http://schemas.microsoft.com/office/powerpoint/2010/main" val="28213993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TM04033921[[fn=Дамаск]]</Template>
  <TotalTime>11</TotalTime>
  <Words>911</Words>
  <Application>Microsoft Office PowerPoint</Application>
  <PresentationFormat>Широкоэкранный</PresentationFormat>
  <Paragraphs>19</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Bookman Old Style</vt:lpstr>
      <vt:lpstr>Rockwell</vt:lpstr>
      <vt:lpstr>Damask</vt:lpstr>
      <vt:lpstr>Тактична підготовка</vt:lpstr>
      <vt:lpstr>Навчальні питання:</vt:lpstr>
      <vt:lpstr>1. Проведення спеціальних вибухових робіт</vt:lpstr>
      <vt:lpstr>2. Розрахунок зарядів для підривання дерева</vt:lpstr>
      <vt:lpstr>3. Розрахунок зарядів для підривання сталевих елементів конструкцій</vt:lpstr>
      <vt:lpstr>4. Розрахунок зарядів для підривання елементів конструкцій з цегли, каменя, бетону та залізобетону</vt:lpstr>
      <vt:lpstr>5. Підривання льоду</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Тактична підготовка</dc:title>
  <dc:creator>Учетная запись Майкрософт</dc:creator>
  <cp:lastModifiedBy>Учетная запись Майкрософт</cp:lastModifiedBy>
  <cp:revision>2</cp:revision>
  <dcterms:created xsi:type="dcterms:W3CDTF">2022-09-01T09:34:00Z</dcterms:created>
  <dcterms:modified xsi:type="dcterms:W3CDTF">2022-09-01T09:45:24Z</dcterms:modified>
</cp:coreProperties>
</file>