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39DD1BBB-5BCD-420E-8A93-55243ABFB5A2}"/>
    <pc:docChg chg="modSld">
      <pc:chgData name="Микола Золотоніг" userId="5909f5995d42102a" providerId="LiveId" clId="{39DD1BBB-5BCD-420E-8A93-55243ABFB5A2}" dt="2024-02-09T12:11:45.761" v="8" actId="14100"/>
      <pc:docMkLst>
        <pc:docMk/>
      </pc:docMkLst>
      <pc:sldChg chg="addSp modSp mod">
        <pc:chgData name="Микола Золотоніг" userId="5909f5995d42102a" providerId="LiveId" clId="{39DD1BBB-5BCD-420E-8A93-55243ABFB5A2}" dt="2024-02-09T12:11:45.761" v="8" actId="14100"/>
        <pc:sldMkLst>
          <pc:docMk/>
          <pc:sldMk cId="3204424659" sldId="257"/>
        </pc:sldMkLst>
        <pc:spChg chg="mod">
          <ac:chgData name="Микола Золотоніг" userId="5909f5995d42102a" providerId="LiveId" clId="{39DD1BBB-5BCD-420E-8A93-55243ABFB5A2}" dt="2024-02-09T12:11:34.692" v="7" actId="14100"/>
          <ac:spMkLst>
            <pc:docMk/>
            <pc:sldMk cId="3204424659" sldId="257"/>
            <ac:spMk id="2" creationId="{B59DE136-8482-4766-8041-EBA2280A4040}"/>
          </ac:spMkLst>
        </pc:spChg>
        <pc:spChg chg="add mod">
          <ac:chgData name="Микола Золотоніг" userId="5909f5995d42102a" providerId="LiveId" clId="{39DD1BBB-5BCD-420E-8A93-55243ABFB5A2}" dt="2024-02-09T12:11:45.761" v="8" actId="14100"/>
          <ac:spMkLst>
            <pc:docMk/>
            <pc:sldMk cId="3204424659" sldId="257"/>
            <ac:spMk id="5" creationId="{CB2F47DE-F01B-4D53-8414-00FD76EA8A31}"/>
          </ac:spMkLst>
        </pc:spChg>
      </pc:sldChg>
      <pc:sldChg chg="addSp modSp">
        <pc:chgData name="Микола Золотоніг" userId="5909f5995d42102a" providerId="LiveId" clId="{39DD1BBB-5BCD-420E-8A93-55243ABFB5A2}" dt="2024-02-09T09:06:12.597" v="0"/>
        <pc:sldMkLst>
          <pc:docMk/>
          <pc:sldMk cId="534785569" sldId="258"/>
        </pc:sldMkLst>
        <pc:picChg chg="add mod">
          <ac:chgData name="Микола Золотоніг" userId="5909f5995d42102a" providerId="LiveId" clId="{39DD1BBB-5BCD-420E-8A93-55243ABFB5A2}" dt="2024-02-09T09:06:12.597" v="0"/>
          <ac:picMkLst>
            <pc:docMk/>
            <pc:sldMk cId="534785569" sldId="258"/>
            <ac:picMk id="8" creationId="{E0C784A3-EDEC-4B93-B984-32080772F4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BD413-5460-4384-A987-25D36ED432F4}"/>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524DF37-E06A-4BC4-8813-173DF395F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59D5B40-B588-4FDE-BDEF-05FCDD472F7E}"/>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5F843D34-1EDC-4C88-9DA9-D7CCD9D677B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B378E6C-EDD6-483C-9460-CAC8B5C72CF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084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5B16A-A37D-41B5-AB66-60E090B2CE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9E6B298-F55F-48BF-B87E-5CAEFA86E94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3353D8-B635-492E-B2A6-F44BF3388D06}"/>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CFC6F45B-B241-4464-B38E-8C4199E094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7E1FD37-1BE6-4A04-B619-4A2760D8F78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3066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B17DE47-1A13-483F-8A9D-9FACA343C45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8591B06-5D76-4C5D-B842-8EB14008B83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CF94A1A-A162-4389-96B8-80EC557C57E3}"/>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DDAAEF1B-48AE-4B55-93C1-19D9C7E2FB6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AE8421F-3D87-4398-8734-1CE00B29CC8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5464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AC05B-DED5-4630-B22A-212CDBA4A0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F6195EF-1E2D-47B9-8610-C5D1AE1D846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C97A31-BFFA-477A-BA40-8B7A5C9B2A97}"/>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B5328A03-75AF-4D5F-9E83-778C88CC80C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1767B30-21A5-48A0-A160-4ABCF8E696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2281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64850-B65D-41BC-A9CE-90916EE00FF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5E69626-7928-49E9-A5A0-756F0F9E9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2C65CF8-0449-4094-AE26-95586A5ED2FE}"/>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B730971F-B365-4F72-A30C-501E7696E1A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7E8D7DB-2190-405B-B2FF-DD0B1B424768}"/>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56289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825E5-846F-4FE5-BE84-BF0DA2F0B03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B53F3E6-C45D-45FA-98DF-451327192C30}"/>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8EF9AA0-20BB-4D27-BDE6-FC95E31AC26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38A1AD5-5DD5-4B35-8335-1EAB5C6374BF}"/>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6" name="Місце для нижнього колонтитула 5">
            <a:extLst>
              <a:ext uri="{FF2B5EF4-FFF2-40B4-BE49-F238E27FC236}">
                <a16:creationId xmlns:a16="http://schemas.microsoft.com/office/drawing/2014/main" id="{CBAF775F-9E48-4454-80E5-C83BC55DABA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B49DEA5-B784-4B06-A3B7-6310A02526A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69218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08619-50F8-42CF-8A32-46725619CA3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A01CD56-CA72-45F1-87B2-487F706E6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A4F303B-278E-45D7-9A87-19E06299863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E1504B43-C0DC-4C20-BA7A-57EDF5273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BC74351-82BA-4943-868B-D48B02FD61B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640585C-E3B1-4B20-8200-0B3419019E09}"/>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8" name="Місце для нижнього колонтитула 7">
            <a:extLst>
              <a:ext uri="{FF2B5EF4-FFF2-40B4-BE49-F238E27FC236}">
                <a16:creationId xmlns:a16="http://schemas.microsoft.com/office/drawing/2014/main" id="{ADD7456B-E9F0-482B-BAFB-BB37B2E79F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B695EB2-A4FC-4F72-94D7-73CFE00836D2}"/>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6122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04D95-4248-4D06-A7C7-C4B409A911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D575E8C-88DE-4DBC-9DF2-7A60F1353040}"/>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4" name="Місце для нижнього колонтитула 3">
            <a:extLst>
              <a:ext uri="{FF2B5EF4-FFF2-40B4-BE49-F238E27FC236}">
                <a16:creationId xmlns:a16="http://schemas.microsoft.com/office/drawing/2014/main" id="{DA151452-943E-4198-B09D-B7FE5460E82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2A526D7-622A-4EEC-AE7B-D6823B6138DA}"/>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5679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648234E-534F-4DB7-A53C-1A5022C34DE8}"/>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3" name="Місце для нижнього колонтитула 2">
            <a:extLst>
              <a:ext uri="{FF2B5EF4-FFF2-40B4-BE49-F238E27FC236}">
                <a16:creationId xmlns:a16="http://schemas.microsoft.com/office/drawing/2014/main" id="{7016B930-6C6E-4BEC-ADA7-33301130678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F458108-291F-49F4-8B4D-F609ED14CB4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71307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96338-E2BF-417D-B510-4543E13D9D9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09E8925-08FA-4314-9896-E8734328B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48AD87D6-A08E-46B9-9664-6CCC5B068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4921063-ED5F-4424-A0DD-008EA4550CDE}"/>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6" name="Місце для нижнього колонтитула 5">
            <a:extLst>
              <a:ext uri="{FF2B5EF4-FFF2-40B4-BE49-F238E27FC236}">
                <a16:creationId xmlns:a16="http://schemas.microsoft.com/office/drawing/2014/main" id="{94689B41-79C9-4432-A935-74D2992499A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BF001DB-65A5-4F1F-8267-EE2C82C46B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156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CF924-D7B7-4BBB-9C14-7E2A2E86A99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428142-589E-4D0B-AD0B-55E982529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28709A2-E061-4534-B849-136C654BE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B1FB69A-3205-4FA5-8693-65D2E9AF2F20}"/>
              </a:ext>
            </a:extLst>
          </p:cNvPr>
          <p:cNvSpPr>
            <a:spLocks noGrp="1"/>
          </p:cNvSpPr>
          <p:nvPr>
            <p:ph type="dt" sz="half" idx="10"/>
          </p:nvPr>
        </p:nvSpPr>
        <p:spPr/>
        <p:txBody>
          <a:bodyPr/>
          <a:lstStyle/>
          <a:p>
            <a:fld id="{FF8F525C-7889-49EC-AF4B-F1FF18CA70D0}" type="datetimeFigureOut">
              <a:rPr lang="uk-UA" smtClean="0"/>
              <a:t>13.02.2025</a:t>
            </a:fld>
            <a:endParaRPr lang="uk-UA"/>
          </a:p>
        </p:txBody>
      </p:sp>
      <p:sp>
        <p:nvSpPr>
          <p:cNvPr id="6" name="Місце для нижнього колонтитула 5">
            <a:extLst>
              <a:ext uri="{FF2B5EF4-FFF2-40B4-BE49-F238E27FC236}">
                <a16:creationId xmlns:a16="http://schemas.microsoft.com/office/drawing/2014/main" id="{FA15F4E7-EC27-4234-8A32-58F0765A341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90E473C-140C-4EDE-87B9-7E5C04BB13A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91647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6532611-E387-4ADF-893D-CA8350267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FE3B339-B502-41E0-AD14-7223F4D7C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EB290E2-E7E2-49D3-B970-738D79AFC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t>13.02.2025</a:t>
            </a:fld>
            <a:endParaRPr lang="uk-UA"/>
          </a:p>
        </p:txBody>
      </p:sp>
      <p:sp>
        <p:nvSpPr>
          <p:cNvPr id="5" name="Місце для нижнього колонтитула 4">
            <a:extLst>
              <a:ext uri="{FF2B5EF4-FFF2-40B4-BE49-F238E27FC236}">
                <a16:creationId xmlns:a16="http://schemas.microsoft.com/office/drawing/2014/main" id="{7D93F06B-0C7B-4B3E-B25F-AC4657F12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AED68A7-A6CB-4295-9834-3A45CCA73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t>‹№›</a:t>
            </a:fld>
            <a:endParaRPr lang="uk-UA"/>
          </a:p>
        </p:txBody>
      </p:sp>
    </p:spTree>
    <p:extLst>
      <p:ext uri="{BB962C8B-B14F-4D97-AF65-F5344CB8AC3E}">
        <p14:creationId xmlns:p14="http://schemas.microsoft.com/office/powerpoint/2010/main" val="18733428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0DA8898-C9E9-4E85-8F6B-C7989E633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a:extLst>
              <a:ext uri="{FF2B5EF4-FFF2-40B4-BE49-F238E27FC236}">
                <a16:creationId xmlns:a16="http://schemas.microsoft.com/office/drawing/2014/main" id="{3BC2298D-AB6F-47C4-9FC6-585038F4E0A8}"/>
              </a:ext>
            </a:extLst>
          </p:cNvPr>
          <p:cNvSpPr>
            <a:spLocks noGrp="1"/>
          </p:cNvSpPr>
          <p:nvPr>
            <p:ph type="subTitle" idx="1"/>
          </p:nvPr>
        </p:nvSpPr>
        <p:spPr>
          <a:xfrm>
            <a:off x="1524000" y="3602038"/>
            <a:ext cx="9144000" cy="1884362"/>
          </a:xfrm>
        </p:spPr>
        <p:txBody>
          <a:bodyPr>
            <a:normAutofit/>
          </a:bodyPr>
          <a:lstStyle/>
          <a:p>
            <a:endPar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endParaRP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a:t>
            </a:r>
            <a:r>
              <a:rPr lang="uk-UA" b="1" i="1">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 8</a:t>
            </a:r>
            <a:endPar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endParaRPr>
          </a:p>
          <a:p>
            <a:endParaRPr lang="uk-UA" dirty="0"/>
          </a:p>
        </p:txBody>
      </p:sp>
      <p:sp>
        <p:nvSpPr>
          <p:cNvPr id="2" name="Заголовок 1">
            <a:extLst>
              <a:ext uri="{FF2B5EF4-FFF2-40B4-BE49-F238E27FC236}">
                <a16:creationId xmlns:a16="http://schemas.microsoft.com/office/drawing/2014/main" id="{19AC1787-29BC-4C84-AA4F-987611A31378}"/>
              </a:ext>
            </a:extLst>
          </p:cNvPr>
          <p:cNvSpPr>
            <a:spLocks noGrp="1"/>
          </p:cNvSpPr>
          <p:nvPr>
            <p:ph type="ctrTitle"/>
          </p:nvPr>
        </p:nvSpPr>
        <p:spPr/>
        <p:txBody>
          <a:bodyPr>
            <a:normAutofit/>
          </a:bodyPr>
          <a:lstStyle/>
          <a:p>
            <a:r>
              <a:rPr lang="uk-UA" sz="2800" b="1" i="1" dirty="0">
                <a:solidFill>
                  <a:schemeClr val="lt1"/>
                </a:solidFill>
                <a:latin typeface="Times New Roman" pitchFamily="18" charset="0"/>
                <a:ea typeface="Times New Roman"/>
                <a:cs typeface="Times New Roman" pitchFamily="18" charset="0"/>
                <a:sym typeface="Times New Roman"/>
              </a:rPr>
              <a:t>МОБІЛЬНИЙ РЯТУВАЛЬНИЙ ЦЕНТР ШВИДКОГО РЕАГУВАННЯ ДЕРЖАВНОЇ СЛУЖБИ УКРІЇНИ З НАДЗВИЧАЙНИХ СИТУАЦІЙ</a:t>
            </a:r>
            <a:endParaRPr lang="uk-UA" sz="2800" b="1" i="1" dirty="0"/>
          </a:p>
        </p:txBody>
      </p:sp>
      <p:pic>
        <p:nvPicPr>
          <p:cNvPr id="4" name="Рисунок 3">
            <a:extLst>
              <a:ext uri="{FF2B5EF4-FFF2-40B4-BE49-F238E27FC236}">
                <a16:creationId xmlns:a16="http://schemas.microsoft.com/office/drawing/2014/main" id="{A16BC4D1-352D-43CD-A3C3-E97B395E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extLst>
      <p:ext uri="{BB962C8B-B14F-4D97-AF65-F5344CB8AC3E}">
        <p14:creationId xmlns:p14="http://schemas.microsoft.com/office/powerpoint/2010/main" val="28539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DE136-8482-4766-8041-EBA2280A4040}"/>
              </a:ext>
            </a:extLst>
          </p:cNvPr>
          <p:cNvSpPr>
            <a:spLocks noGrp="1"/>
          </p:cNvSpPr>
          <p:nvPr>
            <p:ph type="title"/>
          </p:nvPr>
        </p:nvSpPr>
        <p:spPr>
          <a:xfrm>
            <a:off x="852406" y="1487836"/>
            <a:ext cx="10501393" cy="3600357"/>
          </a:xfrm>
        </p:spPr>
        <p:txBody>
          <a:bodyPr>
            <a:normAutofit/>
          </a:bodyPr>
          <a:lstStyle/>
          <a:p>
            <a:pPr algn="ctr"/>
            <a:r>
              <a:rPr lang="uk-UA" sz="2800" b="1" dirty="0">
                <a:latin typeface="Times New Roman" panose="02020603050405020304" pitchFamily="18" charset="0"/>
                <a:cs typeface="Times New Roman" panose="02020603050405020304" pitchFamily="18" charset="0"/>
              </a:rPr>
              <a:t>Тема: </a:t>
            </a:r>
            <a:r>
              <a:rPr lang="uk-UA" sz="2800" b="1" dirty="0">
                <a:effectLst/>
                <a:latin typeface="Times New Roman" panose="02020603050405020304" pitchFamily="18" charset="0"/>
                <a:ea typeface="Times New Roman" panose="02020603050405020304" pitchFamily="18" charset="0"/>
              </a:rPr>
              <a:t>Організація заходів, спрямованих на пошук і порятунок постраждалих, заблокованих у завалах, пошкоджених будівлях, спорудах, надання їм першої медичної допомоги та евакуація людей, які потребують в подальшому лікуванню, в медичні установи, а також першочергове життєзабезпечення постраждалого населення.</a:t>
            </a:r>
            <a:endParaRPr lang="uk-UA" sz="2800" b="1"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a:extLst>
              <a:ext uri="{FF2B5EF4-FFF2-40B4-BE49-F238E27FC236}">
                <a16:creationId xmlns:a16="http://schemas.microsoft.com/office/drawing/2014/main" id="{9B4CA452-2802-4BCA-ACC8-A7372977110E}"/>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5" name="TextBox 4">
            <a:extLst>
              <a:ext uri="{FF2B5EF4-FFF2-40B4-BE49-F238E27FC236}">
                <a16:creationId xmlns:a16="http://schemas.microsoft.com/office/drawing/2014/main" id="{CB2F47DE-F01B-4D53-8414-00FD76EA8A31}"/>
              </a:ext>
            </a:extLst>
          </p:cNvPr>
          <p:cNvSpPr txBox="1"/>
          <p:nvPr/>
        </p:nvSpPr>
        <p:spPr>
          <a:xfrm>
            <a:off x="2557220" y="480446"/>
            <a:ext cx="7516678" cy="707886"/>
          </a:xfrm>
          <a:prstGeom prst="rect">
            <a:avLst/>
          </a:prstGeom>
          <a:noFill/>
        </p:spPr>
        <p:txBody>
          <a:bodyPr wrap="square">
            <a:spAutoFit/>
          </a:bodyPr>
          <a:lstStyle/>
          <a:p>
            <a:r>
              <a:rPr lang="uk-UA" sz="4000" b="1">
                <a:latin typeface="Times New Roman" panose="02020603050405020304" pitchFamily="18" charset="0"/>
                <a:cs typeface="Times New Roman" panose="02020603050405020304" pitchFamily="18" charset="0"/>
              </a:rPr>
              <a:t>ТАКТИЧНА </a:t>
            </a:r>
            <a:r>
              <a:rPr lang="uk-UA" sz="4000" b="1" dirty="0">
                <a:latin typeface="Times New Roman" panose="02020603050405020304" pitchFamily="18" charset="0"/>
                <a:cs typeface="Times New Roman" panose="02020603050405020304" pitchFamily="18" charset="0"/>
              </a:rPr>
              <a:t>ПІДГОТОВКА:</a:t>
            </a:r>
            <a:endParaRPr lang="uk-UA" sz="4000" dirty="0"/>
          </a:p>
        </p:txBody>
      </p:sp>
    </p:spTree>
    <p:extLst>
      <p:ext uri="{BB962C8B-B14F-4D97-AF65-F5344CB8AC3E}">
        <p14:creationId xmlns:p14="http://schemas.microsoft.com/office/powerpoint/2010/main" val="32044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7EF9A0-1CDE-4A33-A20C-6F56F97AC586}"/>
              </a:ext>
            </a:extLst>
          </p:cNvPr>
          <p:cNvSpPr txBox="1"/>
          <p:nvPr/>
        </p:nvSpPr>
        <p:spPr>
          <a:xfrm>
            <a:off x="0" y="0"/>
            <a:ext cx="12192000" cy="1200329"/>
          </a:xfrm>
          <a:prstGeom prst="rect">
            <a:avLst/>
          </a:prstGeom>
          <a:noFill/>
        </p:spPr>
        <p:txBody>
          <a:bodyPr wrap="square">
            <a:spAutoFit/>
          </a:bodyPr>
          <a:lstStyle/>
          <a:p>
            <a:r>
              <a:rPr lang="uk-UA" sz="2400" b="1" dirty="0">
                <a:solidFill>
                  <a:srgbClr val="FF0000"/>
                </a:solidFill>
                <a:effectLst/>
                <a:latin typeface="Times New Roman" panose="02020603050405020304" pitchFamily="18" charset="0"/>
                <a:ea typeface="Times New Roman" panose="02020603050405020304" pitchFamily="18" charset="0"/>
              </a:rPr>
              <a:t> </a:t>
            </a:r>
            <a:r>
              <a:rPr lang="uk-UA" sz="2400" b="1" dirty="0">
                <a:effectLst/>
                <a:latin typeface="Times New Roman" panose="02020603050405020304" pitchFamily="18" charset="0"/>
                <a:ea typeface="Times New Roman" panose="02020603050405020304" pitchFamily="18" charset="0"/>
              </a:rPr>
              <a:t> При обваленні будівель і споруд, наявності постраждалих АРР повинні починатися негайно і вестися безупинно, удень і вночі, у будь-яку погоду, забезпечувати порятунок постраждалих з урахуванням строків їх виживання.</a:t>
            </a:r>
          </a:p>
        </p:txBody>
      </p:sp>
      <p:pic>
        <p:nvPicPr>
          <p:cNvPr id="9" name="Рисунок 8">
            <a:extLst>
              <a:ext uri="{FF2B5EF4-FFF2-40B4-BE49-F238E27FC236}">
                <a16:creationId xmlns:a16="http://schemas.microsoft.com/office/drawing/2014/main" id="{09C926E1-F6EF-4328-B0C6-092AA3930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053" y="4126912"/>
            <a:ext cx="4669893" cy="2451695"/>
          </a:xfrm>
          <a:prstGeom prst="rect">
            <a:avLst/>
          </a:prstGeom>
        </p:spPr>
      </p:pic>
      <p:sp>
        <p:nvSpPr>
          <p:cNvPr id="6" name="TextBox 5">
            <a:extLst>
              <a:ext uri="{FF2B5EF4-FFF2-40B4-BE49-F238E27FC236}">
                <a16:creationId xmlns:a16="http://schemas.microsoft.com/office/drawing/2014/main" id="{F5C859DC-315F-42C5-B31D-2F226DE1A7EE}"/>
              </a:ext>
            </a:extLst>
          </p:cNvPr>
          <p:cNvSpPr txBox="1"/>
          <p:nvPr/>
        </p:nvSpPr>
        <p:spPr>
          <a:xfrm>
            <a:off x="-1" y="1386348"/>
            <a:ext cx="12191999" cy="2246769"/>
          </a:xfrm>
          <a:prstGeom prst="rect">
            <a:avLst/>
          </a:prstGeom>
          <a:noFill/>
        </p:spPr>
        <p:txBody>
          <a:bodyPr wrap="square">
            <a:spAutoFit/>
          </a:bodyPr>
          <a:lstStyle/>
          <a:p>
            <a:pPr algn="just"/>
            <a:r>
              <a:rPr lang="uk-UA" sz="2000" b="1" dirty="0">
                <a:effectLst/>
                <a:latin typeface="Times New Roman" panose="02020603050405020304" pitchFamily="18" charset="0"/>
                <a:ea typeface="Times New Roman" panose="02020603050405020304" pitchFamily="18" charset="0"/>
              </a:rPr>
              <a:t>Ефективність ведення АРР досягається: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створенням угруповання сил, що відповідає обстановці, що склалася;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стійким і твердим управлінням діями рятувальників;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зосередженням основних зусиль у місцях найбільшого</a:t>
            </a:r>
            <a:r>
              <a:rPr lang="uk-UA" sz="2000" dirty="0">
                <a:solidFill>
                  <a:srgbClr val="000000"/>
                </a:solidFill>
                <a:latin typeface="Times New Roman" panose="02020603050405020304" pitchFamily="18" charset="0"/>
                <a:ea typeface="Times New Roman" panose="02020603050405020304" pitchFamily="18" charset="0"/>
              </a:rPr>
              <a:t> </a:t>
            </a:r>
            <a:r>
              <a:rPr lang="uk-UA" sz="2000" dirty="0">
                <a:solidFill>
                  <a:srgbClr val="000000"/>
                </a:solidFill>
                <a:effectLst/>
                <a:latin typeface="Times New Roman" panose="02020603050405020304" pitchFamily="18" charset="0"/>
                <a:ea typeface="Times New Roman" panose="02020603050405020304" pitchFamily="18" charset="0"/>
              </a:rPr>
              <a:t>скупчення постраждалих і там, де постраждалим загрожує найбільша небезпека;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повним і своєчасним забезпеченням дій рятувальників необхідними матеріально-технічними засобами; </a:t>
            </a:r>
          </a:p>
          <a:p>
            <a:pPr marL="285750" indent="-285750" algn="just">
              <a:buFontTx/>
              <a:buChar char="-"/>
            </a:pPr>
            <a:r>
              <a:rPr lang="uk-UA" sz="2000" dirty="0">
                <a:solidFill>
                  <a:srgbClr val="000000"/>
                </a:solidFill>
                <a:effectLst/>
                <a:latin typeface="Times New Roman" panose="02020603050405020304" pitchFamily="18" charset="0"/>
                <a:ea typeface="Times New Roman" panose="02020603050405020304" pitchFamily="18" charset="0"/>
              </a:rPr>
              <a:t>організацією режиму робіт у відповідності зі складністю обстановки. </a:t>
            </a:r>
            <a:endParaRPr lang="uk-UA" sz="2000" dirty="0"/>
          </a:p>
        </p:txBody>
      </p:sp>
      <p:pic>
        <p:nvPicPr>
          <p:cNvPr id="8" name="Picture 2" descr="C:\Users\Администратор\Desktop\Емблема_ДСНС_(2016).png">
            <a:extLst>
              <a:ext uri="{FF2B5EF4-FFF2-40B4-BE49-F238E27FC236}">
                <a16:creationId xmlns:a16="http://schemas.microsoft.com/office/drawing/2014/main" id="{E0C784A3-EDEC-4B93-B984-32080772F41D}"/>
              </a:ext>
            </a:extLst>
          </p:cNvPr>
          <p:cNvPicPr>
            <a:picLocks noChangeAspect="1" noChangeArrowheads="1"/>
          </p:cNvPicPr>
          <p:nvPr/>
        </p:nvPicPr>
        <p:blipFill>
          <a:blip r:embed="rId3" cstate="print"/>
          <a:srcRect/>
          <a:stretch>
            <a:fillRect/>
          </a:stretch>
        </p:blipFill>
        <p:spPr bwMode="auto">
          <a:xfrm>
            <a:off x="10937613" y="5538647"/>
            <a:ext cx="1071570" cy="1071570"/>
          </a:xfrm>
          <a:prstGeom prst="rect">
            <a:avLst/>
          </a:prstGeom>
          <a:noFill/>
        </p:spPr>
      </p:pic>
    </p:spTree>
    <p:extLst>
      <p:ext uri="{BB962C8B-B14F-4D97-AF65-F5344CB8AC3E}">
        <p14:creationId xmlns:p14="http://schemas.microsoft.com/office/powerpoint/2010/main" val="5347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4AFE9D-B4C9-4A91-B8EF-F2FBC711636A}"/>
              </a:ext>
            </a:extLst>
          </p:cNvPr>
          <p:cNvSpPr txBox="1"/>
          <p:nvPr/>
        </p:nvSpPr>
        <p:spPr>
          <a:xfrm>
            <a:off x="0" y="62537"/>
            <a:ext cx="12192000" cy="461665"/>
          </a:xfrm>
          <a:prstGeom prst="rect">
            <a:avLst/>
          </a:prstGeom>
          <a:noFill/>
        </p:spPr>
        <p:txBody>
          <a:bodyPr wrap="square">
            <a:spAutoFit/>
          </a:bodyPr>
          <a:lstStyle/>
          <a:p>
            <a:pPr algn="ctr"/>
            <a:r>
              <a:rPr lang="uk-UA" sz="2400" b="1" dirty="0">
                <a:solidFill>
                  <a:srgbClr val="FF0000"/>
                </a:solidFill>
                <a:effectLst/>
                <a:latin typeface="Times New Roman" panose="02020603050405020304" pitchFamily="18" charset="0"/>
                <a:ea typeface="Times New Roman" panose="02020603050405020304" pitchFamily="18" charset="0"/>
              </a:rPr>
              <a:t>Основними завданнями щодо організації АРР при руйнуванні будівель і споруд є: </a:t>
            </a:r>
          </a:p>
        </p:txBody>
      </p:sp>
      <p:pic>
        <p:nvPicPr>
          <p:cNvPr id="5" name="Picture 2" descr="C:\Users\Администратор\Desktop\Емблема_ДСНС_(2016).png">
            <a:extLst>
              <a:ext uri="{FF2B5EF4-FFF2-40B4-BE49-F238E27FC236}">
                <a16:creationId xmlns:a16="http://schemas.microsoft.com/office/drawing/2014/main" id="{4E34DCFF-523D-495C-9713-B123ACC4F8D9}"/>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8" name="TextBox 7">
            <a:extLst>
              <a:ext uri="{FF2B5EF4-FFF2-40B4-BE49-F238E27FC236}">
                <a16:creationId xmlns:a16="http://schemas.microsoft.com/office/drawing/2014/main" id="{D35148D7-9486-4BF9-B781-DAB8B2809E79}"/>
              </a:ext>
            </a:extLst>
          </p:cNvPr>
          <p:cNvSpPr txBox="1"/>
          <p:nvPr/>
        </p:nvSpPr>
        <p:spPr>
          <a:xfrm>
            <a:off x="182817" y="779557"/>
            <a:ext cx="5811583" cy="5914440"/>
          </a:xfrm>
          <a:prstGeom prst="rect">
            <a:avLst/>
          </a:prstGeom>
          <a:noFill/>
        </p:spPr>
        <p:txBody>
          <a:bodyPr wrap="square">
            <a:spAutoFit/>
          </a:bodyPr>
          <a:lstStyle/>
          <a:p>
            <a:pPr algn="just">
              <a:spcAft>
                <a:spcPts val="190"/>
              </a:spcAft>
            </a:pPr>
            <a:r>
              <a:rPr lang="uk-UA"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Оточення силами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поліції</a:t>
            </a: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району НС, встановлення постів на дорогах.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Оточення силами правоохоронних органів зони НС та об'єкта проведення АРР.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Організація штабу керівництва.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Організація пункту надання медичної допомоги легко постраждалим.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Організація пункту надання медичної допомоги важко постраждалим.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Підготовка площадки ідентифікації постраждалих (загиблих).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Організація медпункту сортування постраждалих.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Визначення шляху для наскрізного руху автомобілів «Швидкої допомоги».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Визначення шляху для наскрізного руху автомобілів протипожежної служби і будівельної техніки для вивозу будівельного сміття.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Організація пунктів координації в'їзду та виїзду.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Організація пункту відпочинку рятувальників.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Організація пункту обігріву рятувальників. </a:t>
            </a:r>
          </a:p>
        </p:txBody>
      </p:sp>
      <p:sp>
        <p:nvSpPr>
          <p:cNvPr id="10" name="TextBox 9">
            <a:extLst>
              <a:ext uri="{FF2B5EF4-FFF2-40B4-BE49-F238E27FC236}">
                <a16:creationId xmlns:a16="http://schemas.microsoft.com/office/drawing/2014/main" id="{0B227AD5-003C-4AC4-89A1-75E915E28FE3}"/>
              </a:ext>
            </a:extLst>
          </p:cNvPr>
          <p:cNvSpPr txBox="1"/>
          <p:nvPr/>
        </p:nvSpPr>
        <p:spPr>
          <a:xfrm>
            <a:off x="5994400" y="779557"/>
            <a:ext cx="5671573" cy="4780796"/>
          </a:xfrm>
          <a:prstGeom prst="rect">
            <a:avLst/>
          </a:prstGeom>
          <a:noFill/>
        </p:spPr>
        <p:txBody>
          <a:bodyPr wrap="square">
            <a:spAutoFit/>
          </a:bodyPr>
          <a:lstStyle/>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13. Організація пункту харчування рятувальників.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14. Розміщення резерву сил.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15. Організація пункту знайдених документів і цінностей.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16. Розміщення резерву техніки.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17. Визначення площадки для заправлення техніки ПММ.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18. Розміщення сил та засобів необхідних аварійних служб.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19. Визначення ділянок робіт.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20. Аварійне відключення електроенергії, газу, води.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21. Встановлення загального і локального освітлення ділянок, об'єкта, території, що прилягає. </a:t>
            </a:r>
          </a:p>
          <a:p>
            <a:pPr algn="just">
              <a:spcAft>
                <a:spcPts val="190"/>
              </a:spcAft>
            </a:pPr>
            <a:r>
              <a:rPr lang="uk-UA" b="1" dirty="0">
                <a:solidFill>
                  <a:srgbClr val="000000"/>
                </a:solidFill>
                <a:effectLst/>
                <a:latin typeface="Times New Roman" panose="02020603050405020304" pitchFamily="18" charset="0"/>
                <a:ea typeface="Times New Roman" panose="02020603050405020304" pitchFamily="18" charset="0"/>
              </a:rPr>
              <a:t>22. Ліквідація осередків загоряння. </a:t>
            </a:r>
          </a:p>
          <a:p>
            <a:r>
              <a:rPr lang="uk-UA" b="1" dirty="0">
                <a:solidFill>
                  <a:srgbClr val="000000"/>
                </a:solidFill>
                <a:effectLst/>
                <a:latin typeface="Times New Roman" panose="02020603050405020304" pitchFamily="18" charset="0"/>
                <a:ea typeface="Times New Roman" panose="02020603050405020304" pitchFamily="18" charset="0"/>
              </a:rPr>
              <a:t>23. Санітарна обробка ділянок робіт і прилягаючої території</a:t>
            </a:r>
            <a:endParaRPr lang="uk-UA" b="1" dirty="0"/>
          </a:p>
        </p:txBody>
      </p:sp>
    </p:spTree>
    <p:extLst>
      <p:ext uri="{BB962C8B-B14F-4D97-AF65-F5344CB8AC3E}">
        <p14:creationId xmlns:p14="http://schemas.microsoft.com/office/powerpoint/2010/main" val="118708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AFEA49C-1AA2-471F-A67F-818107E313D7}"/>
              </a:ext>
            </a:extLst>
          </p:cNvPr>
          <p:cNvSpPr>
            <a:spLocks noGrp="1"/>
          </p:cNvSpPr>
          <p:nvPr>
            <p:ph idx="1"/>
          </p:nvPr>
        </p:nvSpPr>
        <p:spPr>
          <a:xfrm>
            <a:off x="899652" y="247783"/>
            <a:ext cx="10454147" cy="5929180"/>
          </a:xfrm>
        </p:spPr>
        <p:txBody>
          <a:bodyPr>
            <a:normAutofit/>
          </a:bodyPr>
          <a:lstStyle/>
          <a:p>
            <a:pPr marL="0" indent="0" algn="l">
              <a:buNone/>
            </a:pPr>
            <a:r>
              <a:rPr lang="uk-UA" sz="2400" i="0" dirty="0">
                <a:solidFill>
                  <a:srgbClr val="000000"/>
                </a:solidFill>
                <a:effectLst/>
                <a:latin typeface="Times New Roman" panose="02020603050405020304" pitchFamily="18" charset="0"/>
              </a:rPr>
              <a:t>     </a:t>
            </a:r>
            <a:r>
              <a:rPr lang="uk-UA" sz="2000" i="0" dirty="0">
                <a:solidFill>
                  <a:srgbClr val="000000"/>
                </a:solidFill>
                <a:effectLst/>
                <a:latin typeface="Times New Roman" panose="02020603050405020304" pitchFamily="18" charset="0"/>
              </a:rPr>
              <a:t>Після того як рятувальники проникли в завал, приступають до визволення потерпілого. Насамперед, від нього прибирають все, що заважає, при цьому дрібні уламки та сипучий матеріал прибирають вручну, щоб не завдати шкоду потерпілому. </a:t>
            </a:r>
          </a:p>
          <a:p>
            <a:pPr marL="0" indent="0" algn="l">
              <a:buNone/>
            </a:pPr>
            <a:r>
              <a:rPr lang="uk-UA" sz="2000" i="0" dirty="0">
                <a:solidFill>
                  <a:srgbClr val="000000"/>
                </a:solidFill>
                <a:effectLst/>
                <a:latin typeface="Times New Roman" panose="02020603050405020304" pitchFamily="18" charset="0"/>
              </a:rPr>
              <a:t>В першу чергу звільняють голову та верхню частину тіла. Вилучати потерпілого з під уламків треба обережно, намагаючись утримувати єдиним блоком голову-шию-хребет–таз, пошкоджену частину тіла потрібно тримати окремо для цього виділяється окремий рятувальник. </a:t>
            </a:r>
          </a:p>
          <a:p>
            <a:pPr marL="0" indent="0" algn="l">
              <a:buNone/>
            </a:pPr>
            <a:r>
              <a:rPr lang="uk-UA" sz="2000" dirty="0">
                <a:solidFill>
                  <a:srgbClr val="000000"/>
                </a:solidFill>
                <a:latin typeface="Times New Roman" panose="02020603050405020304" pitchFamily="18" charset="0"/>
              </a:rPr>
              <a:t>   </a:t>
            </a:r>
            <a:r>
              <a:rPr lang="uk-UA" sz="2000" i="0" dirty="0">
                <a:solidFill>
                  <a:srgbClr val="000000"/>
                </a:solidFill>
                <a:effectLst/>
                <a:latin typeface="Times New Roman" panose="02020603050405020304" pitchFamily="18" charset="0"/>
              </a:rPr>
              <a:t>Невідкладна медична допомога подається потерпілому в залежності від його стану або перед вилученням із завалу, або одразу після вилучення. Першу медичну допомогу на місці ураження подають рятувальники та медичні працівники, які входять до складу рятувальних підрозділів, або самі потерпілі в порядку само-та взаємодопомоги. </a:t>
            </a:r>
          </a:p>
          <a:p>
            <a:pPr marL="0" indent="0">
              <a:buNone/>
            </a:pPr>
            <a:endParaRPr lang="uk-UA" sz="2400" dirty="0"/>
          </a:p>
        </p:txBody>
      </p:sp>
      <p:pic>
        <p:nvPicPr>
          <p:cNvPr id="4" name="Picture 2" descr="C:\Users\Администратор\Desktop\Емблема_ДСНС_(2016).png">
            <a:extLst>
              <a:ext uri="{FF2B5EF4-FFF2-40B4-BE49-F238E27FC236}">
                <a16:creationId xmlns:a16="http://schemas.microsoft.com/office/drawing/2014/main" id="{616C6742-C0A2-47BC-B6EF-5BF8BAD6C324}"/>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6" name="Рисунок 5">
            <a:extLst>
              <a:ext uri="{FF2B5EF4-FFF2-40B4-BE49-F238E27FC236}">
                <a16:creationId xmlns:a16="http://schemas.microsoft.com/office/drawing/2014/main" id="{FF1E6934-252C-40FB-A7D5-A58E68D21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922" y="3856867"/>
            <a:ext cx="4529863" cy="2536723"/>
          </a:xfrm>
          <a:prstGeom prst="rect">
            <a:avLst/>
          </a:prstGeom>
        </p:spPr>
      </p:pic>
      <p:pic>
        <p:nvPicPr>
          <p:cNvPr id="8" name="Рисунок 7">
            <a:extLst>
              <a:ext uri="{FF2B5EF4-FFF2-40B4-BE49-F238E27FC236}">
                <a16:creationId xmlns:a16="http://schemas.microsoft.com/office/drawing/2014/main" id="{0BC4C7A0-7184-4E49-AAFB-028B3231F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476" y="3847119"/>
            <a:ext cx="3797365" cy="2526974"/>
          </a:xfrm>
          <a:prstGeom prst="rect">
            <a:avLst/>
          </a:prstGeom>
        </p:spPr>
      </p:pic>
    </p:spTree>
    <p:extLst>
      <p:ext uri="{BB962C8B-B14F-4D97-AF65-F5344CB8AC3E}">
        <p14:creationId xmlns:p14="http://schemas.microsoft.com/office/powerpoint/2010/main" val="274594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FCBA80-102A-4B37-AC03-6FF2C3749D5A}"/>
              </a:ext>
            </a:extLst>
          </p:cNvPr>
          <p:cNvSpPr>
            <a:spLocks noGrp="1"/>
          </p:cNvSpPr>
          <p:nvPr>
            <p:ph type="title"/>
          </p:nvPr>
        </p:nvSpPr>
        <p:spPr>
          <a:xfrm>
            <a:off x="838200" y="365126"/>
            <a:ext cx="10515600" cy="315912"/>
          </a:xfrm>
        </p:spPr>
        <p:txBody>
          <a:bodyPr>
            <a:noAutofit/>
          </a:bodyPr>
          <a:lstStyle/>
          <a:p>
            <a:r>
              <a:rPr lang="uk-UA" sz="2400" b="1" dirty="0">
                <a:latin typeface="Times New Roman" panose="02020603050405020304" pitchFamily="18" charset="0"/>
              </a:rPr>
              <a:t>Невідкладна медична допомога обмежується наступними діями:</a:t>
            </a:r>
            <a:br>
              <a:rPr lang="uk-UA" sz="2400" b="1" dirty="0">
                <a:solidFill>
                  <a:srgbClr val="FF0000"/>
                </a:solidFill>
                <a:latin typeface="Times New Roman" panose="02020603050405020304" pitchFamily="18" charset="0"/>
              </a:rPr>
            </a:br>
            <a:endParaRPr lang="uk-UA" sz="2400" dirty="0"/>
          </a:p>
        </p:txBody>
      </p:sp>
      <p:sp>
        <p:nvSpPr>
          <p:cNvPr id="3" name="Місце для вмісту 2">
            <a:extLst>
              <a:ext uri="{FF2B5EF4-FFF2-40B4-BE49-F238E27FC236}">
                <a16:creationId xmlns:a16="http://schemas.microsoft.com/office/drawing/2014/main" id="{D4BDE5D0-8F52-4A91-9937-D46919CBCAEE}"/>
              </a:ext>
            </a:extLst>
          </p:cNvPr>
          <p:cNvSpPr>
            <a:spLocks noGrp="1"/>
          </p:cNvSpPr>
          <p:nvPr>
            <p:ph idx="1"/>
          </p:nvPr>
        </p:nvSpPr>
        <p:spPr>
          <a:xfrm>
            <a:off x="838200" y="855407"/>
            <a:ext cx="10515600" cy="3716594"/>
          </a:xfrm>
        </p:spPr>
        <p:txBody>
          <a:bodyPr>
            <a:normAutofit/>
          </a:bodyPr>
          <a:lstStyle/>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профілактика синдрому роздавлювання;</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транспортна іммобілізація;</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реанімаційні дії (відновлення дихання та серцебиття);</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відігрівання відморожених ділянок тіла;</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зупинення кровотечі;</a:t>
            </a:r>
          </a:p>
          <a:p>
            <a:pPr algn="l">
              <a:buFont typeface="Wingdings" panose="05000000000000000000" pitchFamily="2" charset="2"/>
              <a:buChar char="ü"/>
            </a:pPr>
            <a:r>
              <a:rPr lang="uk-UA" sz="2000" i="0" dirty="0">
                <a:solidFill>
                  <a:srgbClr val="000000"/>
                </a:solidFill>
                <a:effectLst/>
                <a:latin typeface="Times New Roman" panose="02020603050405020304" pitchFamily="18" charset="0"/>
              </a:rPr>
              <a:t>- введення знеболювання.</a:t>
            </a:r>
          </a:p>
          <a:p>
            <a:pPr marL="0" indent="0" algn="l">
              <a:buNone/>
            </a:pPr>
            <a:r>
              <a:rPr lang="uk-UA" sz="2000" b="1" i="0" dirty="0">
                <a:effectLst/>
                <a:latin typeface="Times New Roman" panose="02020603050405020304" pitchFamily="18" charset="0"/>
              </a:rPr>
              <a:t>Після подання невідкладної медичної допомоги потерпілого транспортують до пункту надання медичної допомоги.</a:t>
            </a:r>
          </a:p>
          <a:p>
            <a:endParaRPr lang="uk-UA" dirty="0"/>
          </a:p>
        </p:txBody>
      </p:sp>
      <p:pic>
        <p:nvPicPr>
          <p:cNvPr id="4" name="Picture 2" descr="C:\Users\Администратор\Desktop\Емблема_ДСНС_(2016).png">
            <a:extLst>
              <a:ext uri="{FF2B5EF4-FFF2-40B4-BE49-F238E27FC236}">
                <a16:creationId xmlns:a16="http://schemas.microsoft.com/office/drawing/2014/main" id="{6A862264-0F22-4233-B7A6-366936A8052F}"/>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6" name="Рисунок 5">
            <a:extLst>
              <a:ext uri="{FF2B5EF4-FFF2-40B4-BE49-F238E27FC236}">
                <a16:creationId xmlns:a16="http://schemas.microsoft.com/office/drawing/2014/main" id="{F8799256-DEC4-4418-8353-5EF1E33EF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61" y="4210327"/>
            <a:ext cx="3599835" cy="2399890"/>
          </a:xfrm>
          <a:prstGeom prst="rect">
            <a:avLst/>
          </a:prstGeom>
        </p:spPr>
      </p:pic>
      <p:pic>
        <p:nvPicPr>
          <p:cNvPr id="8" name="Рисунок 7">
            <a:extLst>
              <a:ext uri="{FF2B5EF4-FFF2-40B4-BE49-F238E27FC236}">
                <a16:creationId xmlns:a16="http://schemas.microsoft.com/office/drawing/2014/main" id="{C7845929-ACC3-44CB-B968-2421B82E0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738" y="4210327"/>
            <a:ext cx="3599835" cy="2334750"/>
          </a:xfrm>
          <a:prstGeom prst="rect">
            <a:avLst/>
          </a:prstGeom>
        </p:spPr>
      </p:pic>
    </p:spTree>
    <p:extLst>
      <p:ext uri="{BB962C8B-B14F-4D97-AF65-F5344CB8AC3E}">
        <p14:creationId xmlns:p14="http://schemas.microsoft.com/office/powerpoint/2010/main" val="35957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0AB809-D94C-49BC-998A-C5010347CA52}"/>
              </a:ext>
            </a:extLst>
          </p:cNvPr>
          <p:cNvSpPr>
            <a:spLocks noGrp="1"/>
          </p:cNvSpPr>
          <p:nvPr>
            <p:ph type="title"/>
          </p:nvPr>
        </p:nvSpPr>
        <p:spPr/>
        <p:txBody>
          <a:bodyPr>
            <a:normAutofit/>
          </a:bodyPr>
          <a:lstStyle/>
          <a:p>
            <a:r>
              <a:rPr lang="uk-UA" sz="2400" b="1" dirty="0">
                <a:latin typeface="Times New Roman" panose="02020603050405020304" pitchFamily="18" charset="0"/>
                <a:ea typeface="Times New Roman" panose="02020603050405020304" pitchFamily="18" charset="0"/>
              </a:rPr>
              <a:t>П</a:t>
            </a:r>
            <a:r>
              <a:rPr lang="uk-UA" sz="2400" b="1" dirty="0">
                <a:effectLst/>
                <a:latin typeface="Times New Roman" panose="02020603050405020304" pitchFamily="18" charset="0"/>
                <a:ea typeface="Times New Roman" panose="02020603050405020304" pitchFamily="18" charset="0"/>
              </a:rPr>
              <a:t>ершочергове життєзабезпечення постраждалого населення.</a:t>
            </a:r>
            <a:endParaRPr lang="uk-UA" sz="2400" b="1" dirty="0"/>
          </a:p>
        </p:txBody>
      </p:sp>
      <p:sp>
        <p:nvSpPr>
          <p:cNvPr id="3" name="Місце для вмісту 2">
            <a:extLst>
              <a:ext uri="{FF2B5EF4-FFF2-40B4-BE49-F238E27FC236}">
                <a16:creationId xmlns:a16="http://schemas.microsoft.com/office/drawing/2014/main" id="{878E1AD6-0D47-44FF-9985-E8ACCC01C029}"/>
              </a:ext>
            </a:extLst>
          </p:cNvPr>
          <p:cNvSpPr>
            <a:spLocks noGrp="1"/>
          </p:cNvSpPr>
          <p:nvPr>
            <p:ph idx="1"/>
          </p:nvPr>
        </p:nvSpPr>
        <p:spPr/>
        <p:txBody>
          <a:bodyPr>
            <a:normAutofit/>
          </a:bodyPr>
          <a:lstStyle/>
          <a:p>
            <a:pPr marL="0" indent="0">
              <a:buNone/>
            </a:pPr>
            <a:r>
              <a:rPr lang="uk-UA" sz="2000" b="0" i="0" dirty="0">
                <a:solidFill>
                  <a:srgbClr val="333333"/>
                </a:solidFill>
                <a:effectLst/>
                <a:latin typeface="Times New Roman" panose="02020603050405020304" pitchFamily="18" charset="0"/>
              </a:rPr>
              <a:t>       Під час надзвичайної ситуації (НС) значна частина населення часто залишається без житла, продуктів харчування, води, предметів першої необхідності, потребує медичної допомоги.     Враховуючи зазначене, життєзабезпечення населення, особливо на початковому етапі ліквідації НС, є одним з першочергових завдань органів виконавчої влади і місцевого самоврядування, органів управління системи цивільного захисту. Метою життєзабезпечення населення є задоволення фізіологічних, матеріальних і духовних потреб населення в умовах НС і відповідно до встановлених норм.</a:t>
            </a:r>
            <a:endParaRPr lang="uk-UA" sz="2000" dirty="0"/>
          </a:p>
        </p:txBody>
      </p:sp>
      <p:pic>
        <p:nvPicPr>
          <p:cNvPr id="4" name="Picture 2" descr="C:\Users\Администратор\Desktop\Емблема_ДСНС_(2016).png">
            <a:extLst>
              <a:ext uri="{FF2B5EF4-FFF2-40B4-BE49-F238E27FC236}">
                <a16:creationId xmlns:a16="http://schemas.microsoft.com/office/drawing/2014/main" id="{5E3D51D4-4206-4D74-A450-1A0D7B79A593}"/>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6" name="Рисунок 5">
            <a:extLst>
              <a:ext uri="{FF2B5EF4-FFF2-40B4-BE49-F238E27FC236}">
                <a16:creationId xmlns:a16="http://schemas.microsoft.com/office/drawing/2014/main" id="{B4FEAFC2-EE07-41A3-A799-44CBDFA835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98469" y="4186791"/>
            <a:ext cx="3188939" cy="2125109"/>
          </a:xfrm>
          <a:prstGeom prst="rect">
            <a:avLst/>
          </a:prstGeom>
        </p:spPr>
      </p:pic>
      <p:pic>
        <p:nvPicPr>
          <p:cNvPr id="8" name="Рисунок 7">
            <a:extLst>
              <a:ext uri="{FF2B5EF4-FFF2-40B4-BE49-F238E27FC236}">
                <a16:creationId xmlns:a16="http://schemas.microsoft.com/office/drawing/2014/main" id="{AB3FF0F3-E4E0-403E-A7E2-D972BDFC1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17" y="4186791"/>
            <a:ext cx="3537183" cy="2176728"/>
          </a:xfrm>
          <a:prstGeom prst="rect">
            <a:avLst/>
          </a:prstGeom>
        </p:spPr>
      </p:pic>
      <p:pic>
        <p:nvPicPr>
          <p:cNvPr id="10" name="Рисунок 9">
            <a:extLst>
              <a:ext uri="{FF2B5EF4-FFF2-40B4-BE49-F238E27FC236}">
                <a16:creationId xmlns:a16="http://schemas.microsoft.com/office/drawing/2014/main" id="{B18740D7-031C-45A8-9BF2-98A5770C6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877" y="4172265"/>
            <a:ext cx="3171470" cy="2176728"/>
          </a:xfrm>
          <a:prstGeom prst="rect">
            <a:avLst/>
          </a:prstGeom>
        </p:spPr>
      </p:pic>
    </p:spTree>
    <p:extLst>
      <p:ext uri="{BB962C8B-B14F-4D97-AF65-F5344CB8AC3E}">
        <p14:creationId xmlns:p14="http://schemas.microsoft.com/office/powerpoint/2010/main" val="181991151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TotalTime>
  <Words>651</Words>
  <Application>Microsoft Office PowerPoint</Application>
  <PresentationFormat>Широкий екран</PresentationFormat>
  <Paragraphs>49</Paragraphs>
  <Slides>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7</vt:i4>
      </vt:variant>
    </vt:vector>
  </HeadingPairs>
  <TitlesOfParts>
    <vt:vector size="13" baseType="lpstr">
      <vt:lpstr>Arial</vt:lpstr>
      <vt:lpstr>Calibri</vt:lpstr>
      <vt:lpstr>Calibri Light</vt:lpstr>
      <vt:lpstr>Times New Roman</vt:lpstr>
      <vt:lpstr>Wingdings</vt:lpstr>
      <vt:lpstr>Тема Office</vt:lpstr>
      <vt:lpstr>МОБІЛЬНИЙ РЯТУВАЛЬНИЙ ЦЕНТР ШВИДКОГО РЕАГУВАННЯ ДЕРЖАВНОЇ СЛУЖБИ УКРІЇНИ З НАДЗВИЧАЙНИХ СИТУАЦІЙ</vt:lpstr>
      <vt:lpstr>Тема: Організація заходів, спрямованих на пошук і порятунок постраждалих, заблокованих у завалах, пошкоджених будівлях, спорудах, надання їм першої медичної допомоги та евакуація людей, які потребують в подальшому лікуванню, в медичні установи, а також першочергове життєзабезпечення постраждалого населення.</vt:lpstr>
      <vt:lpstr>Презентація PowerPoint</vt:lpstr>
      <vt:lpstr>Презентація PowerPoint</vt:lpstr>
      <vt:lpstr>Презентація PowerPoint</vt:lpstr>
      <vt:lpstr>Невідкладна медична допомога обмежується наступними діями: </vt:lpstr>
      <vt:lpstr>Першочергове життєзабезпечення постраждалого населення.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Едуард Цанько</cp:lastModifiedBy>
  <cp:revision>25</cp:revision>
  <dcterms:created xsi:type="dcterms:W3CDTF">2023-11-16T07:19:52Z</dcterms:created>
  <dcterms:modified xsi:type="dcterms:W3CDTF">2025-02-13T10:51:32Z</dcterms:modified>
</cp:coreProperties>
</file>