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4" r:id="rId3"/>
    <p:sldId id="256" r:id="rId4"/>
    <p:sldId id="258" r:id="rId6"/>
    <p:sldId id="259" r:id="rId7"/>
    <p:sldId id="260" r:id="rId8"/>
    <p:sldId id="261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9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84" autoAdjust="0"/>
    <p:restoredTop sz="96958" autoAdjust="0"/>
  </p:normalViewPr>
  <p:slideViewPr>
    <p:cSldViewPr showGuides="1">
      <p:cViewPr>
        <p:scale>
          <a:sx n="53" d="100"/>
          <a:sy n="53" d="100"/>
        </p:scale>
        <p:origin x="1452" y="342"/>
      </p:cViewPr>
      <p:guideLst>
        <p:guide orient="horz" pos="21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AF5D-1EA2-4899-A1E5-594EE6C33DB8}" type="datetimeFigureOut">
              <a:rPr lang="uk-UA" smtClean="0"/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4925-748E-4E1F-8974-3D02EB2773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4925-748E-4E1F-8974-3D02EB2773AC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  <a:p>
            <a:pPr lvl="1" eaLnBrk="1" latinLnBrk="0" hangingPunct="1"/>
            <a:r>
              <a:rPr kumimoji="0" lang="ru-RU"/>
              <a:t>Второй уровень</a:t>
            </a:r>
            <a:endParaRPr kumimoji="0" lang="ru-RU"/>
          </a:p>
          <a:p>
            <a:pPr lvl="2" eaLnBrk="1" latinLnBrk="0" hangingPunct="1"/>
            <a:r>
              <a:rPr kumimoji="0" lang="ru-RU"/>
              <a:t>Третий уровень</a:t>
            </a:r>
            <a:endParaRPr kumimoji="0" lang="ru-RU"/>
          </a:p>
          <a:p>
            <a:pPr lvl="3" eaLnBrk="1" latinLnBrk="0" hangingPunct="1"/>
            <a:r>
              <a:rPr kumimoji="0" lang="ru-RU"/>
              <a:t>Четвертый уровень</a:t>
            </a:r>
            <a:endParaRPr kumimoji="0" lang="ru-RU"/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 panose="05020102010507070707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89230"/>
            <a:ext cx="12192000" cy="6858000"/>
          </a:xfrm>
          <a:prstGeom prst="rect">
            <a:avLst/>
          </a:prstGeom>
        </p:spPr>
      </p:pic>
      <p:sp>
        <p:nvSpPr>
          <p:cNvPr id="16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03070" y="3791268"/>
            <a:ext cx="9144000" cy="1884362"/>
          </a:xfrm>
        </p:spPr>
        <p:txBody>
          <a:bodyPr>
            <a:normAutofit lnSpcReduction="20000"/>
          </a:bodyPr>
          <a:p>
            <a:pPr algn="ctr"/>
            <a:endParaRPr lang="uk-UA" sz="2200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uk-UA" sz="22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ГРУПА ЛІКВІДАЦІЇ НАСЛІДКІВ НАДЗВИЧАЙНИХ СИТУАЦІЙ ЧАСТИНИ ІНЖЕНЕРНОГО ЗАБЕЗПЕЧЕННЯ ТА ЛІКВІДАЦІЇ НАСЛІДКІВ НАДЗВИЧАЙНИХ СИТУАЦІЙ</a:t>
            </a:r>
            <a:endParaRPr lang="uk-UA" sz="2200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НАВЧАЛЬНА ГРУППА № 7</a:t>
            </a:r>
            <a:endParaRPr lang="uk-UA" sz="2200" dirty="0"/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2237740" y="1772920"/>
            <a:ext cx="7772400" cy="1752600"/>
          </a:xfrm>
        </p:spPr>
        <p:txBody>
          <a:bodyPr>
            <a:normAutofit fontScale="90000"/>
          </a:bodyPr>
          <a:p>
            <a:r>
              <a:rPr lang="uk-UA" sz="2800" b="1" i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МОБІЛЬНИЙ РЯТУВАЛЬНИЙ ЦЕНТР ШВИДКОГО РЕАГУВАННЯ ДЕРЖАВНОЇ СЛУЖБИ УКРІЇНИ З НАДЗВИЧАЙНИХ СИТУАЦІЙ</a:t>
            </a:r>
            <a:endParaRPr lang="uk-UA" sz="2800" b="1" i="1" dirty="0"/>
          </a:p>
        </p:txBody>
      </p:sp>
      <p:pic>
        <p:nvPicPr>
          <p:cNvPr id="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51" y="310937"/>
            <a:ext cx="1909238" cy="1909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968" y="3573015"/>
            <a:ext cx="7488832" cy="2736304"/>
          </a:xfrm>
        </p:spPr>
        <p:txBody>
          <a:bodyPr>
            <a:normAutofit/>
          </a:bodyPr>
          <a:lstStyle/>
          <a:p>
            <a:pPr algn="l"/>
            <a:endParaRPr lang="uk-UA" sz="1400" dirty="0"/>
          </a:p>
          <a:p>
            <a:pPr algn="l"/>
            <a:endParaRPr lang="uk-UA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24" y="4581128"/>
            <a:ext cx="7846640" cy="720079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4900" dirty="0"/>
              <a:t>ПРОФІЛЬНА ПІДГОТОВКА</a:t>
            </a:r>
            <a:br>
              <a:rPr lang="uk-UA" sz="4900" dirty="0"/>
            </a:br>
            <a:br>
              <a:rPr lang="uk-UA" sz="4900" dirty="0"/>
            </a:br>
            <a:r>
              <a:rPr lang="uk-UA" sz="4000" dirty="0">
                <a:solidFill>
                  <a:schemeClr val="tx1"/>
                </a:solidFill>
              </a:rPr>
              <a:t>ТЕМА: Класифікація, види з’єднань та типи кабелів.</a:t>
            </a:r>
            <a:br>
              <a:rPr lang="uk-UA" sz="4000" dirty="0"/>
            </a:br>
            <a:br>
              <a:rPr lang="uk-UA" dirty="0"/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vovan\Downloads\kisspng-electrical-cable-electrical-wires-cable-multicor--5b8c94994cccd4.314968631535939737314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1686799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752128"/>
          </a:xfrm>
        </p:spPr>
        <p:txBody>
          <a:bodyPr/>
          <a:lstStyle/>
          <a:p>
            <a:r>
              <a:rPr lang="uk-UA" dirty="0"/>
              <a:t>Призначення та можливості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Силовий кабель - це провідник, який призначений для передачі електроенергії струмами промислових частот. Використовуються для передачі трифазного струму від електростанції до кінцевих споживачів.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Конструкція силового кабелю залежить від його області застосування, але є основні елементи, які присутні у всіх силових кабелях: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струмопровідні жили;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ізоляція жили;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оболонка всього кабелю;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van\Downloads\pngwing.com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165537" y="2187391"/>
            <a:ext cx="5851426" cy="32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силових кабелів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err="1"/>
              <a:t>низької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 (0,75-1 </a:t>
            </a:r>
            <a:r>
              <a:rPr lang="ru-RU" sz="2400" dirty="0" err="1"/>
              <a:t>кВ</a:t>
            </a:r>
            <a:r>
              <a:rPr lang="ru-RU" sz="2400" dirty="0"/>
              <a:t>) –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переважно в </a:t>
            </a:r>
            <a:r>
              <a:rPr lang="ru-RU" sz="2400" dirty="0" err="1"/>
              <a:t>промислових</a:t>
            </a:r>
            <a:r>
              <a:rPr lang="ru-RU" sz="2400" dirty="0"/>
              <a:t> </a:t>
            </a:r>
            <a:r>
              <a:rPr lang="ru-RU" sz="2400" dirty="0" err="1"/>
              <a:t>електромережах</a:t>
            </a:r>
            <a:r>
              <a:rPr lang="ru-RU" sz="2400" dirty="0"/>
              <a:t> та установках;</a:t>
            </a:r>
            <a:endParaRPr lang="ru-RU" sz="2400" dirty="0"/>
          </a:p>
          <a:p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 (від 1 </a:t>
            </a:r>
            <a:r>
              <a:rPr lang="ru-RU" sz="2400" dirty="0" err="1"/>
              <a:t>кВ</a:t>
            </a:r>
            <a:r>
              <a:rPr lang="ru-RU" sz="2400" dirty="0"/>
              <a:t> до 36 </a:t>
            </a:r>
            <a:r>
              <a:rPr lang="ru-RU" sz="2400" dirty="0" err="1"/>
              <a:t>кВ</a:t>
            </a:r>
            <a:r>
              <a:rPr lang="ru-RU" sz="2400" dirty="0"/>
              <a:t>) –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для </a:t>
            </a:r>
            <a:r>
              <a:rPr lang="ru-RU" sz="2400" dirty="0" err="1"/>
              <a:t>розподілу</a:t>
            </a:r>
            <a:r>
              <a:rPr lang="ru-RU" sz="2400" dirty="0"/>
              <a:t>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</a:t>
            </a:r>
            <a:r>
              <a:rPr lang="ru-RU" sz="2400" dirty="0" err="1"/>
              <a:t>електроенергії</a:t>
            </a:r>
            <a:r>
              <a:rPr lang="ru-RU" sz="2400" dirty="0"/>
              <a:t> від </a:t>
            </a:r>
            <a:r>
              <a:rPr lang="ru-RU" sz="2400" dirty="0" err="1"/>
              <a:t>підстанцій</a:t>
            </a:r>
            <a:r>
              <a:rPr lang="ru-RU" sz="2400" dirty="0"/>
              <a:t> до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</a:t>
            </a:r>
            <a:r>
              <a:rPr lang="ru-RU" sz="2400" dirty="0" err="1"/>
              <a:t>трансформаторів</a:t>
            </a:r>
            <a:r>
              <a:rPr lang="ru-RU" sz="2400" dirty="0"/>
              <a:t>;</a:t>
            </a:r>
            <a:endParaRPr lang="ru-RU" sz="2400" dirty="0"/>
          </a:p>
          <a:p>
            <a:r>
              <a:rPr lang="ru-RU" sz="2400" dirty="0" err="1"/>
              <a:t>високої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 (від 36 </a:t>
            </a:r>
            <a:r>
              <a:rPr lang="ru-RU" sz="2400" dirty="0" err="1"/>
              <a:t>кВ</a:t>
            </a:r>
            <a:r>
              <a:rPr lang="ru-RU" sz="2400" dirty="0"/>
              <a:t>) – для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</a:t>
            </a:r>
            <a:r>
              <a:rPr lang="ru-RU" sz="2400" dirty="0" err="1"/>
              <a:t>транспортування</a:t>
            </a:r>
            <a:r>
              <a:rPr lang="ru-RU" sz="2400" dirty="0"/>
              <a:t> </a:t>
            </a:r>
            <a:r>
              <a:rPr lang="ru-RU" sz="2400" dirty="0" err="1"/>
              <a:t>електроенергії</a:t>
            </a:r>
            <a:r>
              <a:rPr lang="ru-RU" sz="2400" dirty="0"/>
              <a:t> від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</a:t>
            </a:r>
            <a:r>
              <a:rPr lang="ru-RU" sz="2400" dirty="0" err="1"/>
              <a:t>генеруючих</a:t>
            </a:r>
            <a:r>
              <a:rPr lang="ru-RU" sz="2400" dirty="0"/>
              <a:t>   </a:t>
            </a:r>
            <a:r>
              <a:rPr lang="ru-RU" sz="2400" dirty="0" err="1"/>
              <a:t>станцій</a:t>
            </a:r>
            <a:r>
              <a:rPr lang="ru-RU" sz="2400" dirty="0"/>
              <a:t> на </a:t>
            </a:r>
            <a:r>
              <a:rPr lang="ru-RU" sz="2400" dirty="0" err="1"/>
              <a:t>електричні</a:t>
            </a:r>
            <a:r>
              <a:rPr lang="ru-RU" sz="2400" dirty="0"/>
              <a:t> </a:t>
            </a:r>
            <a:r>
              <a:rPr lang="ru-RU" sz="2400" dirty="0" err="1"/>
              <a:t>підстанції</a:t>
            </a:r>
            <a:r>
              <a:rPr lang="ru-RU" sz="2400" dirty="0"/>
              <a:t>.</a:t>
            </a:r>
            <a:endParaRPr lang="ru-RU" sz="2400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ovan\Downloads\pngwing.com (2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90" y="2492896"/>
            <a:ext cx="2773214" cy="42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Марки силових кабелів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/>
              <a:t>Існує більше двох десятків марок силових кабелів, тут приведені що використовуються на електростанціях відділення.</a:t>
            </a:r>
            <a:endParaRPr lang="uk-UA" sz="2200" dirty="0"/>
          </a:p>
          <a:p>
            <a:pPr marL="0" indent="0">
              <a:buNone/>
            </a:pPr>
            <a:r>
              <a:rPr lang="ru-RU" sz="2400" dirty="0"/>
              <a:t>Для пересувних електростанцій переважно використовують </a:t>
            </a:r>
            <a:r>
              <a:rPr lang="ru-RU" sz="2400" dirty="0">
                <a:solidFill>
                  <a:srgbClr val="FF0000"/>
                </a:solidFill>
              </a:rPr>
              <a:t>гнучкі</a:t>
            </a:r>
            <a:r>
              <a:rPr lang="ru-RU" sz="2400" dirty="0"/>
              <a:t> кабеля.</a:t>
            </a:r>
            <a:endParaRPr lang="uk-UA" sz="2400" dirty="0"/>
          </a:p>
          <a:p>
            <a:pPr marL="0" indent="0">
              <a:buNone/>
            </a:pPr>
            <a:endParaRPr lang="uk-UA" sz="2200" dirty="0"/>
          </a:p>
          <a:p>
            <a:r>
              <a:rPr lang="uk-UA" sz="2200" dirty="0"/>
              <a:t>ВВГ (мідна жила з ізоляцією з ПВХ, </a:t>
            </a:r>
            <a:endParaRPr lang="uk-UA" sz="2200" dirty="0"/>
          </a:p>
          <a:p>
            <a:pPr marL="0" indent="0">
              <a:buNone/>
            </a:pPr>
            <a:r>
              <a:rPr lang="uk-UA" sz="2200" dirty="0"/>
              <a:t>    без екранування);</a:t>
            </a:r>
            <a:endParaRPr lang="uk-UA" sz="2200" dirty="0"/>
          </a:p>
          <a:p>
            <a:r>
              <a:rPr lang="uk-UA" sz="2200" dirty="0" err="1"/>
              <a:t>ВВГнг</a:t>
            </a:r>
            <a:r>
              <a:rPr lang="uk-UA" sz="2200" dirty="0"/>
              <a:t> (А) (мідна жила з ізоляцією з </a:t>
            </a:r>
            <a:endParaRPr lang="uk-UA" sz="2200" dirty="0"/>
          </a:p>
          <a:p>
            <a:pPr marL="0" indent="0">
              <a:buNone/>
            </a:pPr>
            <a:r>
              <a:rPr lang="uk-UA" sz="2200" dirty="0"/>
              <a:t>    </a:t>
            </a:r>
            <a:r>
              <a:rPr lang="uk-UA" sz="2200" dirty="0" err="1"/>
              <a:t>ПВХ-пластикату</a:t>
            </a:r>
            <a:r>
              <a:rPr lang="uk-UA" sz="2200" dirty="0"/>
              <a:t>, без екранування, </a:t>
            </a:r>
            <a:endParaRPr lang="uk-UA" sz="2200" dirty="0"/>
          </a:p>
          <a:p>
            <a:pPr marL="0" indent="0">
              <a:buNone/>
            </a:pPr>
            <a:r>
              <a:rPr lang="uk-UA" sz="2200" dirty="0"/>
              <a:t>    зниженої горючості);</a:t>
            </a:r>
            <a:endParaRPr lang="uk-UA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Марки силових кабелів</a:t>
            </a:r>
            <a:endParaRPr lang="uk-UA" dirty="0"/>
          </a:p>
        </p:txBody>
      </p:sp>
      <p:pic>
        <p:nvPicPr>
          <p:cNvPr id="4098" name="Picture 2" descr="C:\Users\vovan\Downloads\pngwing.com (1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5905116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2800" dirty="0"/>
              <a:t>КГНВ - мідний силовий провід, призначений для роботи в умовах частих вигинів. </a:t>
            </a:r>
            <a:r>
              <a:rPr lang="uk-UA" sz="2800" dirty="0" err="1"/>
              <a:t>Розшифровка</a:t>
            </a:r>
            <a:r>
              <a:rPr lang="uk-UA" sz="2800" dirty="0"/>
              <a:t>: К – кабель; Г – гнучкий; Н - для нестаціонарного прокладання; В - ізоляція та оболонка з </a:t>
            </a:r>
            <a:r>
              <a:rPr lang="uk-UA" sz="2800" dirty="0" err="1"/>
              <a:t>полівінілхлоридного</a:t>
            </a:r>
            <a:r>
              <a:rPr lang="uk-UA" sz="2800" dirty="0"/>
              <a:t> пластикату;</a:t>
            </a:r>
            <a:endParaRPr lang="uk-UA" sz="2800" dirty="0"/>
          </a:p>
          <a:p>
            <a:r>
              <a:rPr lang="uk-UA" sz="2800" dirty="0" err="1"/>
              <a:t>ПВСм</a:t>
            </a:r>
            <a:r>
              <a:rPr lang="uk-UA" sz="2800" dirty="0"/>
              <a:t> - Провід мідний з Вінілової </a:t>
            </a:r>
            <a:endParaRPr lang="uk-UA" sz="2800" dirty="0"/>
          </a:p>
          <a:p>
            <a:pPr marL="0" indent="0">
              <a:buNone/>
            </a:pPr>
            <a:r>
              <a:rPr lang="uk-UA" sz="2800" dirty="0"/>
              <a:t>   ізоляцією Сполучний </a:t>
            </a:r>
            <a:endParaRPr lang="uk-UA" sz="2800" dirty="0"/>
          </a:p>
          <a:p>
            <a:pPr marL="0" indent="0">
              <a:buNone/>
            </a:pPr>
            <a:r>
              <a:rPr lang="uk-UA" sz="2800" dirty="0"/>
              <a:t>   (З’єднувальний).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758952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accent1"/>
                </a:solidFill>
              </a:rPr>
              <a:t>  Електростанції відділення та їх кабелі. </a:t>
            </a:r>
            <a:endParaRPr lang="uk-UA" dirty="0">
              <a:solidFill>
                <a:schemeClr val="accent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107504" y="1556792"/>
          <a:ext cx="8928993" cy="518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385"/>
                <a:gridCol w="2108806"/>
                <a:gridCol w="2682401"/>
                <a:gridCol w="2682401"/>
              </a:tblGrid>
              <a:tr h="705965">
                <a:tc>
                  <a:txBody>
                    <a:bodyPr/>
                    <a:lstStyle/>
                    <a:p>
                      <a:r>
                        <a:rPr lang="uk-UA" dirty="0"/>
                        <a:t>Назва </a:t>
                      </a:r>
                      <a:r>
                        <a:rPr lang="uk-UA" dirty="0" err="1"/>
                        <a:t>ел.станції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Потужність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Марка кабелю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Перетин</a:t>
                      </a:r>
                      <a:r>
                        <a:rPr lang="uk-UA" sz="1600" baseline="0" dirty="0"/>
                        <a:t> </a:t>
                      </a:r>
                      <a:r>
                        <a:rPr lang="uk-UA" sz="1600" dirty="0" err="1"/>
                        <a:t>кабеля</a:t>
                      </a:r>
                      <a:r>
                        <a:rPr lang="uk-UA" sz="1600" dirty="0"/>
                        <a:t> </a:t>
                      </a:r>
                      <a:r>
                        <a:rPr lang="uk-UA" sz="1600" baseline="0" dirty="0"/>
                        <a:t>кількість жил/мм</a:t>
                      </a:r>
                      <a:endParaRPr lang="uk-UA" sz="1600" dirty="0"/>
                    </a:p>
                  </a:txBody>
                  <a:tcPr/>
                </a:tc>
              </a:tr>
              <a:tr h="107869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AVS DW 660MT 15 S14HH</a:t>
                      </a:r>
                      <a:endParaRPr lang="uk-UA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uk-UA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кВт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ВВГнгд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4х240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4997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Caterpillar C15</a:t>
                      </a:r>
                      <a:endParaRPr lang="uk-UA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400 кВт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ВВГнгд</a:t>
                      </a:r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5х150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5х150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4997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SDMO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Geko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100 кВт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ВВГнгд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4х240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4997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SDMO J88K </a:t>
                      </a:r>
                      <a:endParaRPr lang="uk-UA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64 кВт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3х35 + 1х10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49979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DJ 40 PD</a:t>
                      </a:r>
                      <a:endParaRPr kumimoji="0" lang="uk-UA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30 кВт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ПВСм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4х16+1х16</a:t>
                      </a:r>
                      <a:endParaRPr lang="uk-UA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2069</Words>
  <Application>WPS Presentation</Application>
  <PresentationFormat>Екран (4:3)</PresentationFormat>
  <Paragraphs>97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Wingdings 2</vt:lpstr>
      <vt:lpstr>Wingdings</vt:lpstr>
      <vt:lpstr>Times New Roman</vt:lpstr>
      <vt:lpstr>Times New Roman</vt:lpstr>
      <vt:lpstr>Georgia</vt:lpstr>
      <vt:lpstr>Microsoft YaHei</vt:lpstr>
      <vt:lpstr>Arial Unicode MS</vt:lpstr>
      <vt:lpstr>Calibri</vt:lpstr>
      <vt:lpstr>Официальная</vt:lpstr>
      <vt:lpstr>МОБІЛЬНИЙ РЯТУВАЛЬНИЙ ЦЕНТР ШВИДКОГО РЕАГУВАННЯ ДЕРЖАВНОЇ СЛУЖБИ УКРІЇНИ З НАДЗВИЧАЙНИХ СИТУАЦІЙ</vt:lpstr>
      <vt:lpstr>                    ПРОФІЛЬНА ПІДГОТОВКА  ТЕМА: Класифікація, види з’єднань та типи кабелів до електростанцій.   </vt:lpstr>
      <vt:lpstr>Призначення та можливості</vt:lpstr>
      <vt:lpstr>Класифікація силових кабелів</vt:lpstr>
      <vt:lpstr>Марки силових кабелів</vt:lpstr>
      <vt:lpstr>Марки силових кабелів</vt:lpstr>
      <vt:lpstr>  Електростанції відділення та їх кабелі.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Обслуговування енергогосподарства. </dc:title>
  <dc:creator>Володимир Гребенюк</dc:creator>
  <cp:lastModifiedBy>Микола Золотоні�</cp:lastModifiedBy>
  <cp:revision>35</cp:revision>
  <dcterms:created xsi:type="dcterms:W3CDTF">2023-01-18T16:14:00Z</dcterms:created>
  <dcterms:modified xsi:type="dcterms:W3CDTF">2025-02-17T09:51:44Z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A66243AF257E4D9CA2A86BF36689F92A_13</vt:lpwstr>
  </property>
  <property fmtid="{D5CDD505-2E9C-101B-9397-08002B2CF9AE}" pid="3" name="KSOProductBuildVer">
    <vt:lpwstr>1049-12.2.0.19805</vt:lpwstr>
  </property>
</Properties>
</file>