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sldIdLst>
    <p:sldId id="258" r:id="rId2"/>
    <p:sldId id="270" r:id="rId3"/>
    <p:sldId id="297" r:id="rId4"/>
    <p:sldId id="286" r:id="rId5"/>
    <p:sldId id="298" r:id="rId6"/>
    <p:sldId id="299" r:id="rId7"/>
    <p:sldId id="295" r:id="rId8"/>
    <p:sldId id="296" r:id="rId9"/>
    <p:sldId id="300" r:id="rId10"/>
    <p:sldId id="301" r:id="rId11"/>
    <p:sldId id="302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74005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08025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6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6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294155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59255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2964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57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16314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18471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46338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1675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375554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65B6-F654-4AA0-84C6-2FF79DFBC180}" type="datetimeFigureOut">
              <a:rPr lang="uk-UA" smtClean="0"/>
              <a:t>09.01.2025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0252C-4CE4-451F-8B62-549207F061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299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8.jpeg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7">
            <a:extLst>
              <a:ext uri="{FF2B5EF4-FFF2-40B4-BE49-F238E27FC236}">
                <a16:creationId xmlns:a16="http://schemas.microsoft.com/office/drawing/2014/main" xmlns="" id="{77DAE55C-0A91-76C6-78AC-8FC17D65BA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92440" y="103034"/>
            <a:ext cx="8163595" cy="11719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МОБІЛЬНИЙ РЯТУВАЛЬНИЙ ЦЕНТР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ШВИДКОГО РЕАГУВАННЯ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ДСНС УКРАЇНИ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95588" y="2086377"/>
            <a:ext cx="9800823" cy="26196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кріплення </a:t>
            </a: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аварійних конструкцій </a:t>
            </a:r>
            <a:endParaRPr lang="en-U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 </a:t>
            </a:r>
            <a:endParaRPr lang="uk-UA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Door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Shore)</a:t>
            </a:r>
            <a:endParaRPr lang="uk-UA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ІІ частина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ECD7B7-F7D1-4D56-AB92-3DAA8C7C1D6B}"/>
              </a:ext>
            </a:extLst>
          </p:cNvPr>
          <p:cNvSpPr txBox="1"/>
          <p:nvPr/>
        </p:nvSpPr>
        <p:spPr>
          <a:xfrm>
            <a:off x="8203843" y="6142708"/>
            <a:ext cx="3669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 реагування на надзвичайні ситуації та координації міжнародних операцій</a:t>
            </a:r>
            <a:endParaRPr lang="uk-UA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ECD7B7-F7D1-4D56-AB92-3DAA8C7C1D6B}"/>
              </a:ext>
            </a:extLst>
          </p:cNvPr>
          <p:cNvSpPr txBox="1"/>
          <p:nvPr/>
        </p:nvSpPr>
        <p:spPr>
          <a:xfrm>
            <a:off x="5503031" y="5197259"/>
            <a:ext cx="11295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uk-UA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587728" y="515433"/>
            <a:ext cx="929917" cy="9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965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1" name="Прямокутник 7">
              <a:extLst>
                <a:ext uri="{FF2B5EF4-FFF2-40B4-BE49-F238E27FC236}">
                  <a16:creationId xmlns=""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1" y="1238823"/>
            <a:ext cx="8486503" cy="5356235"/>
          </a:xfrm>
          <a:prstGeom prst="rect">
            <a:avLst/>
          </a:prstGeom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627528"/>
              </p:ext>
            </p:extLst>
          </p:nvPr>
        </p:nvGraphicFramePr>
        <p:xfrm>
          <a:off x="4574181" y="2586447"/>
          <a:ext cx="6700605" cy="4153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3405">
                  <a:extLst>
                    <a:ext uri="{9D8B030D-6E8A-4147-A177-3AD203B41FA5}">
                      <a16:colId xmlns:a16="http://schemas.microsoft.com/office/drawing/2014/main" xmlns="" val="1445424536"/>
                    </a:ext>
                  </a:extLst>
                </a:gridCol>
                <a:gridCol w="269248">
                  <a:extLst>
                    <a:ext uri="{9D8B030D-6E8A-4147-A177-3AD203B41FA5}">
                      <a16:colId xmlns:a16="http://schemas.microsoft.com/office/drawing/2014/main" xmlns="" val="3599805467"/>
                    </a:ext>
                  </a:extLst>
                </a:gridCol>
                <a:gridCol w="1395195">
                  <a:extLst>
                    <a:ext uri="{9D8B030D-6E8A-4147-A177-3AD203B41FA5}">
                      <a16:colId xmlns:a16="http://schemas.microsoft.com/office/drawing/2014/main" xmlns="" val="1020640842"/>
                    </a:ext>
                  </a:extLst>
                </a:gridCol>
                <a:gridCol w="465064">
                  <a:extLst>
                    <a:ext uri="{9D8B030D-6E8A-4147-A177-3AD203B41FA5}">
                      <a16:colId xmlns:a16="http://schemas.microsoft.com/office/drawing/2014/main" xmlns="" val="2289146634"/>
                    </a:ext>
                  </a:extLst>
                </a:gridCol>
                <a:gridCol w="1156543">
                  <a:extLst>
                    <a:ext uri="{9D8B030D-6E8A-4147-A177-3AD203B41FA5}">
                      <a16:colId xmlns:a16="http://schemas.microsoft.com/office/drawing/2014/main" xmlns="" val="328836292"/>
                    </a:ext>
                  </a:extLst>
                </a:gridCol>
                <a:gridCol w="367157">
                  <a:extLst>
                    <a:ext uri="{9D8B030D-6E8A-4147-A177-3AD203B41FA5}">
                      <a16:colId xmlns:a16="http://schemas.microsoft.com/office/drawing/2014/main" xmlns="" val="2240089990"/>
                    </a:ext>
                  </a:extLst>
                </a:gridCol>
                <a:gridCol w="1743993">
                  <a:extLst>
                    <a:ext uri="{9D8B030D-6E8A-4147-A177-3AD203B41FA5}">
                      <a16:colId xmlns:a16="http://schemas.microsoft.com/office/drawing/2014/main" xmlns="" val="1549466244"/>
                    </a:ext>
                  </a:extLst>
                </a:gridCol>
              </a:tblGrid>
              <a:tr h="77876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Розмір цвяха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</a:rPr>
                        <a:t> 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Дюйм дорівнює, см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 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effectLst/>
                        </a:rPr>
                        <a:t>Кількість дюймів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</a:rPr>
                        <a:t> 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effectLst/>
                        </a:rPr>
                        <a:t>Розмір цвяха в </a:t>
                      </a:r>
                      <a:r>
                        <a:rPr lang="uk-UA" sz="1600" b="1" u="none" strike="noStrike" dirty="0" smtClean="0">
                          <a:effectLst/>
                        </a:rPr>
                        <a:t>сантиметрах</a:t>
                      </a:r>
                    </a:p>
                    <a:p>
                      <a:pPr algn="ctr" fontAlgn="b"/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78913502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 dirty="0">
                          <a:effectLst/>
                        </a:rPr>
                        <a:t>1</a:t>
                      </a:r>
                      <a:endParaRPr lang="uk-U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2,540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33408121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1,25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3,175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88245632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3,810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81927218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1,75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4,445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17469483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5,080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03032556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2,25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5,715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906333734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2,5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6,350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66544842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7,620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241676197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3,25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8,255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79411506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3,5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8,890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07377523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10,160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02614413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4,5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11,430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698119558"/>
                  </a:ext>
                </a:extLst>
              </a:tr>
              <a:tr h="259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40d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u="none" strike="noStrike">
                          <a:effectLst/>
                        </a:rPr>
                        <a:t>2,54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х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5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100" u="none" strike="noStrike">
                          <a:effectLst/>
                        </a:rPr>
                        <a:t>꓿</a:t>
                      </a:r>
                      <a:endParaRPr lang="uk-U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12,700</a:t>
                      </a:r>
                      <a:endParaRPr lang="uk-UA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148383911"/>
                  </a:ext>
                </a:extLst>
              </a:tr>
            </a:tbl>
          </a:graphicData>
        </a:graphic>
      </p:graphicFrame>
      <p:sp>
        <p:nvSpPr>
          <p:cNvPr id="10" name="Заголовок 3"/>
          <p:cNvSpPr txBox="1">
            <a:spLocks/>
          </p:cNvSpPr>
          <p:nvPr/>
        </p:nvSpPr>
        <p:spPr>
          <a:xfrm>
            <a:off x="1255594" y="24273"/>
            <a:ext cx="10563367" cy="6423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 Посібник для вимірювання цвяхів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6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кутник 7">
            <a:extLst>
              <a:ext uri="{FF2B5EF4-FFF2-40B4-BE49-F238E27FC236}">
                <a16:creationId xmlns="" xmlns:a16="http://schemas.microsoft.com/office/drawing/2014/main" id="{77DAE55C-0A91-76C6-78AC-8FC17D65BACC}"/>
              </a:ext>
            </a:extLst>
          </p:cNvPr>
          <p:cNvSpPr/>
          <p:nvPr/>
        </p:nvSpPr>
        <p:spPr>
          <a:xfrm>
            <a:off x="0" y="3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13AE64D-6C71-041F-51E0-BF1993D81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010" y="271292"/>
            <a:ext cx="9459983" cy="6315419"/>
          </a:xfrm>
          <a:prstGeom prst="rect">
            <a:avLst/>
          </a:prstGeom>
          <a:noFill/>
          <a:effectLst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8186194-9B36-43BE-88C4-E5EFF9C04A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0" y="5165411"/>
            <a:ext cx="1274400" cy="1274400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514682" y="2046522"/>
            <a:ext cx="9334095" cy="12044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600" b="1" dirty="0" smtClean="0">
                <a:solidFill>
                  <a:schemeClr val="bg1"/>
                </a:solidFill>
              </a:rPr>
              <a:t>ДЯКУЮ </a:t>
            </a:r>
            <a:r>
              <a:rPr lang="ru-RU" sz="5600" b="1" dirty="0">
                <a:solidFill>
                  <a:schemeClr val="bg1"/>
                </a:solidFill>
              </a:rPr>
              <a:t>ЗА УВАГУ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8954132" y="5138650"/>
            <a:ext cx="3062240" cy="1421002"/>
            <a:chOff x="4610314" y="4163687"/>
            <a:chExt cx="3062240" cy="1421002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4610314" y="4163687"/>
              <a:ext cx="3005471" cy="584775"/>
              <a:chOff x="2844569" y="3711742"/>
              <a:chExt cx="3005471" cy="58477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3256060" y="3711742"/>
                <a:ext cx="259398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вул. Вишгородська, 150, </a:t>
                </a:r>
                <a:b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</a:br>
                <a: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м. Київ, 04114, Україна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844569" y="3850241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Trebuchet MS" panose="020B0603020202020204" pitchFamily="34" charset="0"/>
                    <a:sym typeface="Wingdings" panose="05000000000000000000" pitchFamily="2" charset="2"/>
                  </a:rPr>
                  <a:t>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620824" y="4781481"/>
              <a:ext cx="3051730" cy="369332"/>
              <a:chOff x="2707939" y="4434636"/>
              <a:chExt cx="3051730" cy="36933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707939" y="4434636"/>
                <a:ext cx="434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uk-UA" b="1" dirty="0">
                    <a:solidFill>
                      <a:schemeClr val="bg1"/>
                    </a:solidFill>
                    <a:latin typeface="Trebuchet MS" panose="020B0603020202020204" pitchFamily="34" charset="0"/>
                    <a:sym typeface="Wingdings 2" panose="05020102010507070707" pitchFamily="18" charset="2"/>
                  </a:rPr>
                  <a:t>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3021340" y="4434636"/>
                <a:ext cx="273832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uk-UA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+380 44 22 33 966</a:t>
                </a:r>
                <a:r>
                  <a:rPr lang="en-US" sz="16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(24/7)</a:t>
                </a:r>
                <a:endParaRPr lang="uk-UA" sz="16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4620823" y="5153802"/>
              <a:ext cx="24445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@</a:t>
              </a:r>
              <a:r>
                <a:rPr lang="en-US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   </a:t>
              </a:r>
              <a:r>
                <a:rPr lang="en-US" sz="1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mrcshr@dsns.gov.ua</a:t>
              </a:r>
              <a:endParaRPr lang="ru-RU" sz="16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559562" y="274324"/>
            <a:ext cx="1180611" cy="117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6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994613" y="1090863"/>
            <a:ext cx="5021179" cy="4555958"/>
            <a:chOff x="994613" y="1090863"/>
            <a:chExt cx="5021179" cy="4555958"/>
          </a:xfrm>
        </p:grpSpPr>
        <p:pic>
          <p:nvPicPr>
            <p:cNvPr id="8" name="Місце для вмісту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13" y="1090863"/>
              <a:ext cx="5021179" cy="455595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613" y="1123778"/>
              <a:ext cx="5021179" cy="738447"/>
            </a:xfrm>
            <a:prstGeom prst="rect">
              <a:avLst/>
            </a:prstGeom>
          </p:spPr>
        </p:pic>
      </p:grpSp>
      <p:cxnSp>
        <p:nvCxnSpPr>
          <p:cNvPr id="6" name="Пряма зі стрілкою 5"/>
          <p:cNvCxnSpPr/>
          <p:nvPr/>
        </p:nvCxnSpPr>
        <p:spPr>
          <a:xfrm>
            <a:off x="3384886" y="1925053"/>
            <a:ext cx="54308" cy="301013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0" y="0"/>
            <a:ext cx="12192000" cy="666585"/>
            <a:chOff x="0" y="0"/>
            <a:chExt cx="12192000" cy="66658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0"/>
              <a:ext cx="12192000" cy="666584"/>
              <a:chOff x="0" y="0"/>
              <a:chExt cx="12192000" cy="666584"/>
            </a:xfrm>
          </p:grpSpPr>
          <p:sp>
            <p:nvSpPr>
              <p:cNvPr id="13" name="Прямокутник 7">
                <a:extLst>
                  <a:ext uri="{FF2B5EF4-FFF2-40B4-BE49-F238E27FC236}">
                    <a16:creationId xmlns:a16="http://schemas.microsoft.com/office/drawing/2014/main" xmlns="" id="{77DAE55C-0A91-76C6-78AC-8FC17D65BAC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658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xmlns="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372216" y="24273"/>
                <a:ext cx="622397" cy="618037"/>
              </a:xfrm>
              <a:prstGeom prst="rect">
                <a:avLst/>
              </a:prstGeom>
            </p:spPr>
          </p:pic>
        </p:grpSp>
        <p:sp>
          <p:nvSpPr>
            <p:cNvPr id="5" name="Заголовок 3"/>
            <p:cNvSpPr txBox="1">
              <a:spLocks/>
            </p:cNvSpPr>
            <p:nvPr/>
          </p:nvSpPr>
          <p:spPr>
            <a:xfrm>
              <a:off x="994613" y="24273"/>
              <a:ext cx="10351674" cy="64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Укріплення вікон (дверей) з нестійкою кладкою зверху</a:t>
              </a:r>
              <a:endPara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Підзаголовок 2"/>
          <p:cNvSpPr txBox="1">
            <a:spLocks/>
          </p:cNvSpPr>
          <p:nvPr/>
        </p:nvSpPr>
        <p:spPr>
          <a:xfrm>
            <a:off x="6414447" y="3580037"/>
            <a:ext cx="5276242" cy="514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  <a:endParaRPr lang="uk-UA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6414448" y="2414455"/>
            <a:ext cx="5276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Елементи  конструкції виготовляються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безпечній відстані, а потім встановлюється та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фіксуються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необхідному місці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ідзаголовок 2"/>
          <p:cNvSpPr txBox="1">
            <a:spLocks/>
          </p:cNvSpPr>
          <p:nvPr/>
        </p:nvSpPr>
        <p:spPr>
          <a:xfrm>
            <a:off x="6170450" y="1855698"/>
            <a:ext cx="59078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Застереження:</a:t>
            </a:r>
            <a:r>
              <a:rPr lang="uk-UA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6414447" y="4094328"/>
            <a:ext cx="52762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вимірюється висота віконного (дверного) отвору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445306" y="2519593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кутник 8"/>
          <p:cNvSpPr/>
          <p:nvPr/>
        </p:nvSpPr>
        <p:spPr>
          <a:xfrm>
            <a:off x="6414447" y="4956102"/>
            <a:ext cx="527624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вимірюється ширина віконного (дверного) отвору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 зі стрілкою 5"/>
          <p:cNvCxnSpPr/>
          <p:nvPr/>
        </p:nvCxnSpPr>
        <p:spPr>
          <a:xfrm flipH="1">
            <a:off x="1656284" y="3368842"/>
            <a:ext cx="3584456" cy="1815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2"/>
          <p:cNvSpPr/>
          <p:nvPr/>
        </p:nvSpPr>
        <p:spPr>
          <a:xfrm>
            <a:off x="4146673" y="27965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467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0" grpId="0"/>
      <p:bldP spid="10" grpId="1"/>
      <p:bldP spid="4" grpId="0"/>
      <p:bldP spid="4" grpId="1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кутник 7">
            <a:extLst>
              <a:ext uri="{FF2B5EF4-FFF2-40B4-BE49-F238E27FC236}">
                <a16:creationId xmlns="" xmlns:a16="http://schemas.microsoft.com/office/drawing/2014/main" id="{77DAE55C-0A91-76C6-78AC-8FC17D65BACC}"/>
              </a:ext>
            </a:extLst>
          </p:cNvPr>
          <p:cNvSpPr/>
          <p:nvPr/>
        </p:nvSpPr>
        <p:spPr>
          <a:xfrm>
            <a:off x="0" y="0"/>
            <a:ext cx="12192000" cy="66658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16274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BF7596CE-65E4-4097-A099-70C9DC503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0"/>
          <a:stretch/>
        </p:blipFill>
        <p:spPr>
          <a:xfrm>
            <a:off x="372216" y="24273"/>
            <a:ext cx="622397" cy="618037"/>
          </a:xfrm>
          <a:prstGeom prst="rect">
            <a:avLst/>
          </a:prstGeom>
        </p:spPr>
      </p:pic>
      <p:pic>
        <p:nvPicPr>
          <p:cNvPr id="29" name="Місце для вмісту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1442" y="3294798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pic>
        <p:nvPicPr>
          <p:cNvPr id="21" name="Місце для вмісту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81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sp>
        <p:nvSpPr>
          <p:cNvPr id="7" name="Підзаголовок 2"/>
          <p:cNvSpPr txBox="1">
            <a:spLocks/>
          </p:cNvSpPr>
          <p:nvPr/>
        </p:nvSpPr>
        <p:spPr>
          <a:xfrm>
            <a:off x="6790770" y="3973266"/>
            <a:ext cx="5056095" cy="491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  <a:endParaRPr lang="uk-UA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6663685" y="4343790"/>
            <a:ext cx="49570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Береться брус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х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cxnSp>
        <p:nvCxnSpPr>
          <p:cNvPr id="12" name="Пряма зі стрілкою 11"/>
          <p:cNvCxnSpPr/>
          <p:nvPr/>
        </p:nvCxnSpPr>
        <p:spPr>
          <a:xfrm>
            <a:off x="1626867" y="2344891"/>
            <a:ext cx="3461192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Брус деревянный ель сос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773" y="1091403"/>
            <a:ext cx="2282953" cy="231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 зі стрілкою 19"/>
          <p:cNvCxnSpPr/>
          <p:nvPr/>
        </p:nvCxnSpPr>
        <p:spPr>
          <a:xfrm flipV="1">
            <a:off x="10047565" y="1770902"/>
            <a:ext cx="787811" cy="1517327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кутник 24"/>
          <p:cNvSpPr/>
          <p:nvPr/>
        </p:nvSpPr>
        <p:spPr>
          <a:xfrm>
            <a:off x="10490121" y="242797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19" name="Місце для вмісту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4641417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2" name="Пряма зі стрілкою 12"/>
          <p:cNvCxnSpPr/>
          <p:nvPr/>
        </p:nvCxnSpPr>
        <p:spPr>
          <a:xfrm>
            <a:off x="1288356" y="1933160"/>
            <a:ext cx="1" cy="2948092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кутник 16"/>
          <p:cNvSpPr/>
          <p:nvPr/>
        </p:nvSpPr>
        <p:spPr>
          <a:xfrm>
            <a:off x="461187" y="1890257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 зі стрілкою 18"/>
          <p:cNvCxnSpPr/>
          <p:nvPr/>
        </p:nvCxnSpPr>
        <p:spPr>
          <a:xfrm>
            <a:off x="2501460" y="2171388"/>
            <a:ext cx="1" cy="2470029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кутник 20"/>
          <p:cNvSpPr/>
          <p:nvPr/>
        </p:nvSpPr>
        <p:spPr>
          <a:xfrm>
            <a:off x="2564383" y="3104418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кутник 20"/>
          <p:cNvSpPr/>
          <p:nvPr/>
        </p:nvSpPr>
        <p:spPr>
          <a:xfrm>
            <a:off x="791098" y="299584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 зі стрілкою 13"/>
          <p:cNvCxnSpPr/>
          <p:nvPr/>
        </p:nvCxnSpPr>
        <p:spPr>
          <a:xfrm>
            <a:off x="886351" y="4626394"/>
            <a:ext cx="3784" cy="27465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зі стрілкою 15"/>
          <p:cNvCxnSpPr/>
          <p:nvPr/>
        </p:nvCxnSpPr>
        <p:spPr>
          <a:xfrm>
            <a:off x="887283" y="1957054"/>
            <a:ext cx="3784" cy="27465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кутник 16"/>
          <p:cNvSpPr/>
          <p:nvPr/>
        </p:nvSpPr>
        <p:spPr>
          <a:xfrm>
            <a:off x="404235" y="453171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кутник 9"/>
          <p:cNvSpPr/>
          <p:nvPr/>
        </p:nvSpPr>
        <p:spPr>
          <a:xfrm>
            <a:off x="3510667" y="2344899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9371" y="4754187"/>
            <a:ext cx="4276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Відрізається два бруска довжиною: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9369" y="5431295"/>
            <a:ext cx="42760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Відрізається два бруска довжиною: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 зі стрілкою 15"/>
          <p:cNvCxnSpPr/>
          <p:nvPr/>
        </p:nvCxnSpPr>
        <p:spPr>
          <a:xfrm>
            <a:off x="7503983" y="1957054"/>
            <a:ext cx="1892" cy="131168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кутник 16"/>
          <p:cNvSpPr/>
          <p:nvPr/>
        </p:nvSpPr>
        <p:spPr>
          <a:xfrm>
            <a:off x="7505875" y="2344891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 зі стрілкою 13"/>
          <p:cNvCxnSpPr/>
          <p:nvPr/>
        </p:nvCxnSpPr>
        <p:spPr>
          <a:xfrm flipH="1" flipV="1">
            <a:off x="8110771" y="3580609"/>
            <a:ext cx="1208044" cy="137324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кутник 16"/>
          <p:cNvSpPr/>
          <p:nvPr/>
        </p:nvSpPr>
        <p:spPr>
          <a:xfrm>
            <a:off x="8505439" y="328822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 зі стрілкою 11"/>
          <p:cNvCxnSpPr/>
          <p:nvPr/>
        </p:nvCxnSpPr>
        <p:spPr>
          <a:xfrm>
            <a:off x="1458514" y="5092737"/>
            <a:ext cx="3829559" cy="0"/>
          </a:xfrm>
          <a:prstGeom prst="straightConnector1">
            <a:avLst/>
          </a:pr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кутник 2"/>
          <p:cNvSpPr/>
          <p:nvPr/>
        </p:nvSpPr>
        <p:spPr>
          <a:xfrm>
            <a:off x="3311736" y="5099092"/>
            <a:ext cx="3978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аголовок 3"/>
          <p:cNvSpPr txBox="1">
            <a:spLocks/>
          </p:cNvSpPr>
          <p:nvPr/>
        </p:nvSpPr>
        <p:spPr>
          <a:xfrm>
            <a:off x="994613" y="24273"/>
            <a:ext cx="10351674" cy="64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Укріплення вікон (дверей) з нестійкою кладкою зверху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684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7" grpId="0"/>
      <p:bldP spid="8" grpId="0"/>
      <p:bldP spid="25" grpId="0"/>
      <p:bldP spid="26" grpId="0"/>
      <p:bldP spid="28" grpId="0"/>
      <p:bldP spid="31" grpId="0"/>
      <p:bldP spid="34" grpId="0"/>
      <p:bldP spid="36" grpId="0"/>
      <p:bldP spid="5" grpId="0"/>
      <p:bldP spid="14" grpId="0"/>
      <p:bldP spid="38" grpId="0"/>
      <p:bldP spid="40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увати 23"/>
          <p:cNvGrpSpPr/>
          <p:nvPr/>
        </p:nvGrpSpPr>
        <p:grpSpPr>
          <a:xfrm>
            <a:off x="1648933" y="1904434"/>
            <a:ext cx="304800" cy="550861"/>
            <a:chOff x="7041991" y="2877434"/>
            <a:chExt cx="304800" cy="550861"/>
          </a:xfrm>
        </p:grpSpPr>
        <p:sp>
          <p:nvSpPr>
            <p:cNvPr id="25" name="Прямокутник 24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4" name="Місце для вмісту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67" y="1933164"/>
            <a:ext cx="3461192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sp>
        <p:nvSpPr>
          <p:cNvPr id="8" name="Прямокутник 7"/>
          <p:cNvSpPr/>
          <p:nvPr/>
        </p:nvSpPr>
        <p:spPr>
          <a:xfrm>
            <a:off x="6473614" y="2159411"/>
            <a:ext cx="49570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Робиться 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жорстка Г-подібна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конструкція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 використанням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Half Gusset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(фанера розміром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см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x 30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товщиною 2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см)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ідзаголовок 2"/>
          <p:cNvSpPr txBox="1">
            <a:spLocks/>
          </p:cNvSpPr>
          <p:nvPr/>
        </p:nvSpPr>
        <p:spPr>
          <a:xfrm>
            <a:off x="6473614" y="1345122"/>
            <a:ext cx="4957009" cy="55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  <a:endParaRPr lang="uk-UA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Місце для вмісту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094" y="3279779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grpSp>
        <p:nvGrpSpPr>
          <p:cNvPr id="13" name="Групувати 12"/>
          <p:cNvGrpSpPr/>
          <p:nvPr/>
        </p:nvGrpSpPr>
        <p:grpSpPr>
          <a:xfrm>
            <a:off x="1610833" y="1913959"/>
            <a:ext cx="304800" cy="550861"/>
            <a:chOff x="7041991" y="2877434"/>
            <a:chExt cx="304800" cy="550861"/>
          </a:xfrm>
        </p:grpSpPr>
        <p:sp>
          <p:nvSpPr>
            <p:cNvPr id="14" name="Прямокутник 13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0" y="0"/>
            <a:ext cx="12192000" cy="666585"/>
            <a:chOff x="0" y="0"/>
            <a:chExt cx="12192000" cy="666585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0" y="0"/>
              <a:ext cx="12192000" cy="666584"/>
              <a:chOff x="0" y="0"/>
              <a:chExt cx="12192000" cy="666584"/>
            </a:xfrm>
          </p:grpSpPr>
          <p:sp>
            <p:nvSpPr>
              <p:cNvPr id="37" name="Прямокутник 7">
                <a:extLst>
                  <a:ext uri="{FF2B5EF4-FFF2-40B4-BE49-F238E27FC236}">
                    <a16:creationId xmlns:a16="http://schemas.microsoft.com/office/drawing/2014/main" xmlns="" id="{77DAE55C-0A91-76C6-78AC-8FC17D65BAC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658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xmlns="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372216" y="24273"/>
                <a:ext cx="622397" cy="618037"/>
              </a:xfrm>
              <a:prstGeom prst="rect">
                <a:avLst/>
              </a:prstGeom>
            </p:spPr>
          </p:pic>
        </p:grpSp>
        <p:sp>
          <p:nvSpPr>
            <p:cNvPr id="36" name="Заголовок 3"/>
            <p:cNvSpPr txBox="1">
              <a:spLocks/>
            </p:cNvSpPr>
            <p:nvPr/>
          </p:nvSpPr>
          <p:spPr>
            <a:xfrm>
              <a:off x="994613" y="24273"/>
              <a:ext cx="10351674" cy="64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Укріплення вікон (дверей) з нестійкою кладкою зверху</a:t>
              </a:r>
              <a:endPara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115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94613" y="1090863"/>
            <a:ext cx="5021179" cy="4555958"/>
            <a:chOff x="994613" y="1090863"/>
            <a:chExt cx="5021179" cy="4555958"/>
          </a:xfrm>
        </p:grpSpPr>
        <p:pic>
          <p:nvPicPr>
            <p:cNvPr id="8" name="Місце для вмісту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13" y="1090863"/>
              <a:ext cx="5021179" cy="455595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613" y="1123778"/>
              <a:ext cx="5021179" cy="738447"/>
            </a:xfrm>
            <a:prstGeom prst="rect">
              <a:avLst/>
            </a:prstGeom>
          </p:spPr>
        </p:pic>
      </p:grpSp>
      <p:grpSp>
        <p:nvGrpSpPr>
          <p:cNvPr id="83" name="Групувати 23"/>
          <p:cNvGrpSpPr/>
          <p:nvPr/>
        </p:nvGrpSpPr>
        <p:grpSpPr>
          <a:xfrm>
            <a:off x="1628230" y="1855102"/>
            <a:ext cx="304800" cy="550861"/>
            <a:chOff x="7041991" y="2877434"/>
            <a:chExt cx="304800" cy="550861"/>
          </a:xfrm>
        </p:grpSpPr>
        <p:sp>
          <p:nvSpPr>
            <p:cNvPr id="84" name="Прямокутник 24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Підзаголовок 2"/>
          <p:cNvSpPr txBox="1">
            <a:spLocks/>
          </p:cNvSpPr>
          <p:nvPr/>
        </p:nvSpPr>
        <p:spPr>
          <a:xfrm>
            <a:off x="7042245" y="1311093"/>
            <a:ext cx="4449170" cy="5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  <a:endParaRPr lang="uk-UA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8" y="4683358"/>
            <a:ext cx="3452660" cy="242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6" name="Группа 15"/>
          <p:cNvGrpSpPr/>
          <p:nvPr/>
        </p:nvGrpSpPr>
        <p:grpSpPr>
          <a:xfrm>
            <a:off x="0" y="0"/>
            <a:ext cx="12192000" cy="666585"/>
            <a:chOff x="0" y="0"/>
            <a:chExt cx="12192000" cy="66658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12192000" cy="666584"/>
              <a:chOff x="0" y="0"/>
              <a:chExt cx="12192000" cy="666584"/>
            </a:xfrm>
          </p:grpSpPr>
          <p:sp>
            <p:nvSpPr>
              <p:cNvPr id="19" name="Прямокутник 7">
                <a:extLst>
                  <a:ext uri="{FF2B5EF4-FFF2-40B4-BE49-F238E27FC236}">
                    <a16:creationId xmlns:a16="http://schemas.microsoft.com/office/drawing/2014/main" xmlns="" id="{77DAE55C-0A91-76C6-78AC-8FC17D65BAC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658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372216" y="24273"/>
                <a:ext cx="622397" cy="618037"/>
              </a:xfrm>
              <a:prstGeom prst="rect">
                <a:avLst/>
              </a:prstGeom>
            </p:spPr>
          </p:pic>
        </p:grpSp>
        <p:sp>
          <p:nvSpPr>
            <p:cNvPr id="18" name="Заголовок 3"/>
            <p:cNvSpPr txBox="1">
              <a:spLocks/>
            </p:cNvSpPr>
            <p:nvPr/>
          </p:nvSpPr>
          <p:spPr>
            <a:xfrm>
              <a:off x="994613" y="24273"/>
              <a:ext cx="10351674" cy="64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Укріплення вікон (дверей) з нестійкою кладкою зверху</a:t>
              </a:r>
              <a:endPara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кутник 8"/>
          <p:cNvSpPr/>
          <p:nvPr/>
        </p:nvSpPr>
        <p:spPr>
          <a:xfrm>
            <a:off x="7042244" y="2173357"/>
            <a:ext cx="4640239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становити нижній брус та розперти його парою клинів </a:t>
            </a:r>
            <a:endParaRPr lang="uk-UA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>
            <a:stCxn id="9" idx="1"/>
            <a:endCxn id="13" idx="1"/>
          </p:cNvCxnSpPr>
          <p:nvPr/>
        </p:nvCxnSpPr>
        <p:spPr>
          <a:xfrm flipH="1">
            <a:off x="1740128" y="2527300"/>
            <a:ext cx="5302116" cy="22774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Прямокутник 8"/>
          <p:cNvSpPr/>
          <p:nvPr/>
        </p:nvSpPr>
        <p:spPr>
          <a:xfrm>
            <a:off x="7042245" y="3154494"/>
            <a:ext cx="4640237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становити Г-подібну конструкцію та окремий вертикальний брус та розперти їх 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-ма 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парами клинів 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>
            <a:stCxn id="33" idx="1"/>
          </p:cNvCxnSpPr>
          <p:nvPr/>
        </p:nvCxnSpPr>
        <p:spPr>
          <a:xfrm flipH="1" flipV="1">
            <a:off x="5201357" y="1997001"/>
            <a:ext cx="1840888" cy="1665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7" name="Місце для вмісту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9383" y="3174857"/>
            <a:ext cx="2466891" cy="2373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8" name="Группа 37"/>
          <p:cNvGrpSpPr/>
          <p:nvPr/>
        </p:nvGrpSpPr>
        <p:grpSpPr>
          <a:xfrm>
            <a:off x="4911801" y="4526978"/>
            <a:ext cx="283799" cy="156380"/>
            <a:chOff x="7263640" y="3088276"/>
            <a:chExt cx="283799" cy="156380"/>
          </a:xfrm>
        </p:grpSpPr>
        <p:pic>
          <p:nvPicPr>
            <p:cNvPr id="39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640" y="3166466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40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640" y="3088276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42" name="Місце для вмісту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8" y="1874307"/>
            <a:ext cx="3461193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43" name="Місце для вмісту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75" y="3220924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grpSp>
        <p:nvGrpSpPr>
          <p:cNvPr id="54" name="Группа 53"/>
          <p:cNvGrpSpPr/>
          <p:nvPr/>
        </p:nvGrpSpPr>
        <p:grpSpPr>
          <a:xfrm>
            <a:off x="5037440" y="1845578"/>
            <a:ext cx="163916" cy="293323"/>
            <a:chOff x="5037440" y="1845578"/>
            <a:chExt cx="163916" cy="293323"/>
          </a:xfrm>
        </p:grpSpPr>
        <p:pic>
          <p:nvPicPr>
            <p:cNvPr id="55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0362" y="1957906"/>
              <a:ext cx="283798" cy="781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56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4637" y="1948381"/>
              <a:ext cx="283798" cy="781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66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3729" y="4803701"/>
            <a:ext cx="257040" cy="89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grpSp>
        <p:nvGrpSpPr>
          <p:cNvPr id="57" name="Группа 56"/>
          <p:cNvGrpSpPr/>
          <p:nvPr/>
        </p:nvGrpSpPr>
        <p:grpSpPr>
          <a:xfrm>
            <a:off x="1577570" y="4566073"/>
            <a:ext cx="283799" cy="144865"/>
            <a:chOff x="1657395" y="4576308"/>
            <a:chExt cx="283799" cy="144865"/>
          </a:xfrm>
        </p:grpSpPr>
        <p:pic>
          <p:nvPicPr>
            <p:cNvPr id="58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95" y="4642983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59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95" y="4576308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67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9710" y="4795074"/>
            <a:ext cx="257040" cy="89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cxnSp>
        <p:nvCxnSpPr>
          <p:cNvPr id="77" name="Прямая со стрелкой 76"/>
          <p:cNvCxnSpPr>
            <a:stCxn id="33" idx="1"/>
          </p:cNvCxnSpPr>
          <p:nvPr/>
        </p:nvCxnSpPr>
        <p:spPr>
          <a:xfrm flipH="1">
            <a:off x="1888314" y="3662326"/>
            <a:ext cx="5153931" cy="981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3" idx="1"/>
          </p:cNvCxnSpPr>
          <p:nvPr/>
        </p:nvCxnSpPr>
        <p:spPr>
          <a:xfrm flipH="1">
            <a:off x="5201357" y="3662326"/>
            <a:ext cx="1840888" cy="9052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3" name="Групувати 12"/>
          <p:cNvGrpSpPr/>
          <p:nvPr/>
        </p:nvGrpSpPr>
        <p:grpSpPr>
          <a:xfrm>
            <a:off x="1594566" y="1838719"/>
            <a:ext cx="304800" cy="550861"/>
            <a:chOff x="7041991" y="2877434"/>
            <a:chExt cx="304800" cy="550861"/>
          </a:xfrm>
        </p:grpSpPr>
        <p:sp>
          <p:nvSpPr>
            <p:cNvPr id="94" name="Прямокутник 13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27505885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8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00"/>
                            </p:stCondLst>
                            <p:childTnLst>
                              <p:par>
                                <p:cTn id="9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9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94613" y="1090863"/>
            <a:ext cx="5021179" cy="4555958"/>
            <a:chOff x="994613" y="1090863"/>
            <a:chExt cx="5021179" cy="4555958"/>
          </a:xfrm>
        </p:grpSpPr>
        <p:pic>
          <p:nvPicPr>
            <p:cNvPr id="8" name="Місце для вмісту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13" y="1090863"/>
              <a:ext cx="5021179" cy="455595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4613" y="1123778"/>
              <a:ext cx="5021179" cy="738447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4681866" y="1838719"/>
            <a:ext cx="369569" cy="904701"/>
            <a:chOff x="4762503" y="1858293"/>
            <a:chExt cx="369569" cy="904701"/>
          </a:xfrm>
        </p:grpSpPr>
        <p:sp>
          <p:nvSpPr>
            <p:cNvPr id="107" name="Прямокутник 2"/>
            <p:cNvSpPr/>
            <p:nvPr/>
          </p:nvSpPr>
          <p:spPr>
            <a:xfrm rot="20205617">
              <a:off x="4831249" y="1858293"/>
              <a:ext cx="209551" cy="9047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781553" y="19287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762503" y="20430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857753" y="20144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5086353" y="25573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5000627" y="25859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5019678" y="24240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3" name="Групувати 23"/>
          <p:cNvGrpSpPr/>
          <p:nvPr/>
        </p:nvGrpSpPr>
        <p:grpSpPr>
          <a:xfrm>
            <a:off x="1628230" y="1855102"/>
            <a:ext cx="304800" cy="550861"/>
            <a:chOff x="7041991" y="2877434"/>
            <a:chExt cx="304800" cy="550861"/>
          </a:xfrm>
        </p:grpSpPr>
        <p:sp>
          <p:nvSpPr>
            <p:cNvPr id="84" name="Прямокутник 24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0" name="Підзаголовок 2"/>
          <p:cNvSpPr txBox="1">
            <a:spLocks/>
          </p:cNvSpPr>
          <p:nvPr/>
        </p:nvSpPr>
        <p:spPr>
          <a:xfrm>
            <a:off x="7042245" y="815297"/>
            <a:ext cx="4449170" cy="55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Покрокові заходи</a:t>
            </a:r>
            <a:endParaRPr lang="uk-UA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Місце для вмісту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28" y="4683358"/>
            <a:ext cx="3452660" cy="2428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6" name="Группа 15"/>
          <p:cNvGrpSpPr/>
          <p:nvPr/>
        </p:nvGrpSpPr>
        <p:grpSpPr>
          <a:xfrm>
            <a:off x="0" y="0"/>
            <a:ext cx="12192000" cy="666585"/>
            <a:chOff x="0" y="0"/>
            <a:chExt cx="12192000" cy="66658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0" y="0"/>
              <a:ext cx="12192000" cy="666584"/>
              <a:chOff x="0" y="0"/>
              <a:chExt cx="12192000" cy="666584"/>
            </a:xfrm>
          </p:grpSpPr>
          <p:sp>
            <p:nvSpPr>
              <p:cNvPr id="19" name="Прямокутник 7">
                <a:extLst>
                  <a:ext uri="{FF2B5EF4-FFF2-40B4-BE49-F238E27FC236}">
                    <a16:creationId xmlns:a16="http://schemas.microsoft.com/office/drawing/2014/main" xmlns="" id="{77DAE55C-0A91-76C6-78AC-8FC17D65BAC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658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20" name="Рисунок 19">
                <a:extLst>
                  <a:ext uri="{FF2B5EF4-FFF2-40B4-BE49-F238E27FC236}">
                    <a16:creationId xmlns:a16="http://schemas.microsoft.com/office/drawing/2014/main" xmlns="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372216" y="24273"/>
                <a:ext cx="622397" cy="618037"/>
              </a:xfrm>
              <a:prstGeom prst="rect">
                <a:avLst/>
              </a:prstGeom>
            </p:spPr>
          </p:pic>
        </p:grpSp>
        <p:sp>
          <p:nvSpPr>
            <p:cNvPr id="18" name="Заголовок 3"/>
            <p:cNvSpPr txBox="1">
              <a:spLocks/>
            </p:cNvSpPr>
            <p:nvPr/>
          </p:nvSpPr>
          <p:spPr>
            <a:xfrm>
              <a:off x="994613" y="24273"/>
              <a:ext cx="10351674" cy="64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Укріплення вікон (дверей) з нестійкою кладкою зверху</a:t>
              </a:r>
              <a:endPara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7" name="Місце для вмісту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19383" y="3174857"/>
            <a:ext cx="2466891" cy="2373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38" name="Группа 37"/>
          <p:cNvGrpSpPr/>
          <p:nvPr/>
        </p:nvGrpSpPr>
        <p:grpSpPr>
          <a:xfrm>
            <a:off x="4911801" y="4526978"/>
            <a:ext cx="283799" cy="156380"/>
            <a:chOff x="7263640" y="3088276"/>
            <a:chExt cx="283799" cy="156380"/>
          </a:xfrm>
        </p:grpSpPr>
        <p:pic>
          <p:nvPicPr>
            <p:cNvPr id="39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640" y="3166466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40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3640" y="3088276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42" name="Місце для вмісту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48" y="1874307"/>
            <a:ext cx="3461193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pic>
        <p:nvPicPr>
          <p:cNvPr id="43" name="Місце для вмісту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75" y="3220924"/>
            <a:ext cx="2453390" cy="2398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69850"/>
          </a:sp3d>
        </p:spPr>
      </p:pic>
      <p:grpSp>
        <p:nvGrpSpPr>
          <p:cNvPr id="54" name="Группа 53"/>
          <p:cNvGrpSpPr/>
          <p:nvPr/>
        </p:nvGrpSpPr>
        <p:grpSpPr>
          <a:xfrm>
            <a:off x="5037440" y="1845578"/>
            <a:ext cx="163916" cy="293323"/>
            <a:chOff x="5037440" y="1845578"/>
            <a:chExt cx="163916" cy="293323"/>
          </a:xfrm>
        </p:grpSpPr>
        <p:pic>
          <p:nvPicPr>
            <p:cNvPr id="55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020362" y="1957906"/>
              <a:ext cx="283798" cy="781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56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4637" y="1948381"/>
              <a:ext cx="283798" cy="7819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66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3729" y="4803701"/>
            <a:ext cx="257040" cy="89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grpSp>
        <p:nvGrpSpPr>
          <p:cNvPr id="57" name="Группа 56"/>
          <p:cNvGrpSpPr/>
          <p:nvPr/>
        </p:nvGrpSpPr>
        <p:grpSpPr>
          <a:xfrm>
            <a:off x="1577570" y="4566073"/>
            <a:ext cx="283799" cy="144865"/>
            <a:chOff x="1657395" y="4576308"/>
            <a:chExt cx="283799" cy="144865"/>
          </a:xfrm>
        </p:grpSpPr>
        <p:pic>
          <p:nvPicPr>
            <p:cNvPr id="58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95" y="4642983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  <p:pic>
          <p:nvPicPr>
            <p:cNvPr id="59" name="Місце для вмісту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7395" y="4576308"/>
              <a:ext cx="283799" cy="781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38100"/>
            </a:sp3d>
          </p:spPr>
        </p:pic>
      </p:grpSp>
      <p:pic>
        <p:nvPicPr>
          <p:cNvPr id="67" name="Місце для вмісту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9710" y="4795074"/>
            <a:ext cx="257040" cy="894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8100"/>
          </a:sp3d>
        </p:spPr>
      </p:pic>
      <p:cxnSp>
        <p:nvCxnSpPr>
          <p:cNvPr id="80" name="Прямая со стрелкой 79"/>
          <p:cNvCxnSpPr>
            <a:stCxn id="60" idx="1"/>
            <a:endCxn id="69" idx="3"/>
          </p:cNvCxnSpPr>
          <p:nvPr/>
        </p:nvCxnSpPr>
        <p:spPr>
          <a:xfrm flipH="1">
            <a:off x="4943475" y="3801364"/>
            <a:ext cx="1724404" cy="480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3" name="Групувати 12"/>
          <p:cNvGrpSpPr/>
          <p:nvPr/>
        </p:nvGrpSpPr>
        <p:grpSpPr>
          <a:xfrm>
            <a:off x="1594566" y="1838719"/>
            <a:ext cx="304800" cy="550861"/>
            <a:chOff x="7041991" y="2877434"/>
            <a:chExt cx="304800" cy="550861"/>
          </a:xfrm>
        </p:grpSpPr>
        <p:sp>
          <p:nvSpPr>
            <p:cNvPr id="94" name="Прямокутник 13"/>
            <p:cNvSpPr/>
            <p:nvPr/>
          </p:nvSpPr>
          <p:spPr>
            <a:xfrm>
              <a:off x="7041991" y="2877434"/>
              <a:ext cx="304800" cy="5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7077075" y="310196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7077075" y="320727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7077075" y="335713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7267575" y="29381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7077075" y="29477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7277100" y="31001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229475" y="32048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7239000" y="3357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28" y="1348640"/>
            <a:ext cx="3230088" cy="1785920"/>
          </a:xfrm>
          <a:prstGeom prst="rect">
            <a:avLst/>
          </a:prstGeom>
        </p:spPr>
      </p:pic>
      <p:sp>
        <p:nvSpPr>
          <p:cNvPr id="60" name="Прямокутник 8"/>
          <p:cNvSpPr/>
          <p:nvPr/>
        </p:nvSpPr>
        <p:spPr>
          <a:xfrm>
            <a:off x="6667879" y="3293532"/>
            <a:ext cx="5123787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Закріпити вертикальні бруси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-ма дошками (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цвяхів, довжина дошки не менше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см) 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>
            <a:stCxn id="60" idx="1"/>
            <a:endCxn id="68" idx="3"/>
          </p:cNvCxnSpPr>
          <p:nvPr/>
        </p:nvCxnSpPr>
        <p:spPr>
          <a:xfrm flipH="1">
            <a:off x="1927852" y="3801364"/>
            <a:ext cx="4740027" cy="4847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8" name="Прямокутник 39"/>
          <p:cNvSpPr/>
          <p:nvPr/>
        </p:nvSpPr>
        <p:spPr>
          <a:xfrm>
            <a:off x="1851652" y="3900318"/>
            <a:ext cx="76200" cy="771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Прямокутник 40"/>
          <p:cNvSpPr/>
          <p:nvPr/>
        </p:nvSpPr>
        <p:spPr>
          <a:xfrm>
            <a:off x="4867275" y="3895729"/>
            <a:ext cx="76200" cy="7715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Прямокутник 8"/>
          <p:cNvSpPr/>
          <p:nvPr/>
        </p:nvSpPr>
        <p:spPr>
          <a:xfrm>
            <a:off x="6667877" y="4460479"/>
            <a:ext cx="5123788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Закріпити конструкцію з обох сторін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-ма дошками довжиною не менше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см 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цвяхів) 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4746063" y="1830591"/>
            <a:ext cx="369569" cy="904701"/>
            <a:chOff x="4762503" y="1858293"/>
            <a:chExt cx="369569" cy="904701"/>
          </a:xfrm>
        </p:grpSpPr>
        <p:sp>
          <p:nvSpPr>
            <p:cNvPr id="78" name="Прямокутник 2"/>
            <p:cNvSpPr/>
            <p:nvPr/>
          </p:nvSpPr>
          <p:spPr>
            <a:xfrm rot="20205617">
              <a:off x="4831249" y="1858293"/>
              <a:ext cx="209551" cy="9047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781553" y="19287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762503" y="20430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4857753" y="20144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5086353" y="255736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5000627" y="258593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5019678" y="242401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cxnSp>
        <p:nvCxnSpPr>
          <p:cNvPr id="114" name="Прямая со стрелкой 113"/>
          <p:cNvCxnSpPr>
            <a:stCxn id="72" idx="1"/>
            <a:endCxn id="78" idx="3"/>
          </p:cNvCxnSpPr>
          <p:nvPr/>
        </p:nvCxnSpPr>
        <p:spPr>
          <a:xfrm flipH="1" flipV="1">
            <a:off x="5015859" y="2241600"/>
            <a:ext cx="1652018" cy="27267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5" name="Прямокутник 8"/>
          <p:cNvSpPr/>
          <p:nvPr/>
        </p:nvSpPr>
        <p:spPr>
          <a:xfrm>
            <a:off x="6667878" y="5646821"/>
            <a:ext cx="5123787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Розперти встановлену  конструкцію над верхньою балкою розпірками та клинами  </a:t>
            </a:r>
            <a:endParaRPr lang="uk-UA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кутник 48"/>
          <p:cNvSpPr/>
          <p:nvPr/>
        </p:nvSpPr>
        <p:spPr>
          <a:xfrm rot="16200000">
            <a:off x="4699112" y="1687216"/>
            <a:ext cx="131782" cy="204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Прямокутник 46"/>
          <p:cNvSpPr/>
          <p:nvPr/>
        </p:nvSpPr>
        <p:spPr>
          <a:xfrm rot="16200000">
            <a:off x="3958966" y="1376677"/>
            <a:ext cx="45719" cy="9047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" name="Прямокутник 47"/>
          <p:cNvSpPr/>
          <p:nvPr/>
        </p:nvSpPr>
        <p:spPr>
          <a:xfrm rot="16200000">
            <a:off x="3942163" y="1311608"/>
            <a:ext cx="79320" cy="9047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9" name="Прямая со стрелкой 118"/>
          <p:cNvCxnSpPr>
            <a:stCxn id="115" idx="1"/>
            <a:endCxn id="117" idx="3"/>
          </p:cNvCxnSpPr>
          <p:nvPr/>
        </p:nvCxnSpPr>
        <p:spPr>
          <a:xfrm flipH="1" flipV="1">
            <a:off x="3981826" y="1806168"/>
            <a:ext cx="2686052" cy="41945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69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0" grpId="0" animBg="1"/>
      <p:bldP spid="60" grpId="2" animBg="1"/>
      <p:bldP spid="68" grpId="0" animBg="1"/>
      <p:bldP spid="69" grpId="0" animBg="1"/>
      <p:bldP spid="72" grpId="0" animBg="1"/>
      <p:bldP spid="72" grpId="1" animBg="1"/>
      <p:bldP spid="115" grpId="0" animBg="1"/>
      <p:bldP spid="115" grpId="1" animBg="1"/>
      <p:bldP spid="116" grpId="0" animBg="1"/>
      <p:bldP spid="117" grpId="0" animBg="1"/>
      <p:bldP spid="1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07" y="886039"/>
            <a:ext cx="4357893" cy="5810523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0"/>
            <a:ext cx="12192000" cy="666585"/>
            <a:chOff x="0" y="0"/>
            <a:chExt cx="12192000" cy="666585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0" y="0"/>
              <a:ext cx="12192000" cy="666584"/>
              <a:chOff x="0" y="0"/>
              <a:chExt cx="12192000" cy="666584"/>
            </a:xfrm>
          </p:grpSpPr>
          <p:sp>
            <p:nvSpPr>
              <p:cNvPr id="9" name="Прямокутник 7">
                <a:extLst>
                  <a:ext uri="{FF2B5EF4-FFF2-40B4-BE49-F238E27FC236}">
                    <a16:creationId xmlns:a16="http://schemas.microsoft.com/office/drawing/2014/main" xmlns="" id="{77DAE55C-0A91-76C6-78AC-8FC17D65BAC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658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xmlns="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372216" y="24273"/>
                <a:ext cx="622397" cy="618037"/>
              </a:xfrm>
              <a:prstGeom prst="rect">
                <a:avLst/>
              </a:prstGeom>
            </p:spPr>
          </p:pic>
        </p:grpSp>
        <p:sp>
          <p:nvSpPr>
            <p:cNvPr id="8" name="Заголовок 3"/>
            <p:cNvSpPr txBox="1">
              <a:spLocks/>
            </p:cNvSpPr>
            <p:nvPr/>
          </p:nvSpPr>
          <p:spPr>
            <a:xfrm>
              <a:off x="994613" y="24273"/>
              <a:ext cx="10351674" cy="64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Укріплення вікон (дверей) з нестійкою кладкою зверху</a:t>
              </a:r>
              <a:endParaRPr lang="uk-UA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297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505592" y="1557895"/>
            <a:ext cx="9244667" cy="763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Орієнтовний час </a:t>
            </a:r>
            <a:r>
              <a:rPr lang="uk-UA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збирання </a:t>
            </a: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та встановлення укріплення (конструкції) розрахунком із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6</a:t>
            </a: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осіб, </a:t>
            </a: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що пройшли спільну підготовку з укріплення будівельних конструкцій</a:t>
            </a:r>
            <a:r>
              <a:rPr lang="uk-UA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uk-UA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733798" y="5401457"/>
            <a:ext cx="9001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 цей час не враховується час на перенесення елементів конструкції від місця виготовлення до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встановлення</a:t>
            </a: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2507"/>
              </p:ext>
            </p:extLst>
          </p:nvPr>
        </p:nvGraphicFramePr>
        <p:xfrm>
          <a:off x="1852309" y="3552108"/>
          <a:ext cx="8321879" cy="1608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051">
                  <a:extLst>
                    <a:ext uri="{9D8B030D-6E8A-4147-A177-3AD203B41FA5}">
                      <a16:colId xmlns:a16="http://schemas.microsoft.com/office/drawing/2014/main" xmlns="" val="460446727"/>
                    </a:ext>
                  </a:extLst>
                </a:gridCol>
                <a:gridCol w="2304828">
                  <a:extLst>
                    <a:ext uri="{9D8B030D-6E8A-4147-A177-3AD203B41FA5}">
                      <a16:colId xmlns:a16="http://schemas.microsoft.com/office/drawing/2014/main" xmlns="" val="234706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укріплення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 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зведення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42752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Window Shore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Укріплення вікна (з Г-подібним елементом)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8-10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8292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Door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Shore</a:t>
                      </a:r>
                      <a:endParaRPr lang="uk-UA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Укріплення 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дверей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 Г-подібним елементом)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10-14 хв</a:t>
                      </a:r>
                      <a:endParaRPr lang="uk-UA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201307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83277" y="2330629"/>
            <a:ext cx="9266982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§"/>
            </a:pPr>
            <a:r>
              <a:rPr lang="uk-UA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Орієнтовний час визначено за умови, що пиломатеріали, інструмент, та все необхідне обладнання готові і в наявності, включаючи  стіл для різки пиломатеріалів на підготовленому місці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12192000" cy="666585"/>
            <a:chOff x="0" y="0"/>
            <a:chExt cx="12192000" cy="66658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0" y="0"/>
              <a:ext cx="12192000" cy="666584"/>
              <a:chOff x="0" y="0"/>
              <a:chExt cx="12192000" cy="666584"/>
            </a:xfrm>
          </p:grpSpPr>
          <p:sp>
            <p:nvSpPr>
              <p:cNvPr id="11" name="Прямокутник 7">
                <a:extLst>
                  <a:ext uri="{FF2B5EF4-FFF2-40B4-BE49-F238E27FC236}">
                    <a16:creationId xmlns:a16="http://schemas.microsoft.com/office/drawing/2014/main" xmlns="" id="{77DAE55C-0A91-76C6-78AC-8FC17D65BACC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66584"/>
              </a:xfrm>
              <a:prstGeom prst="rect">
                <a:avLst/>
              </a:prstGeom>
              <a:gradFill flip="none" rotWithShape="1"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rgbClr val="162746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xmlns="" id="{BF7596CE-65E4-4097-A099-70C9DC5032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210"/>
              <a:stretch/>
            </p:blipFill>
            <p:spPr>
              <a:xfrm>
                <a:off x="372216" y="24273"/>
                <a:ext cx="622397" cy="618037"/>
              </a:xfrm>
              <a:prstGeom prst="rect">
                <a:avLst/>
              </a:prstGeom>
            </p:spPr>
          </p:pic>
        </p:grpSp>
        <p:sp>
          <p:nvSpPr>
            <p:cNvPr id="10" name="Заголовок 3"/>
            <p:cNvSpPr txBox="1">
              <a:spLocks/>
            </p:cNvSpPr>
            <p:nvPr/>
          </p:nvSpPr>
          <p:spPr>
            <a:xfrm>
              <a:off x="994613" y="24273"/>
              <a:ext cx="10351674" cy="6423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sz="2800" b="1" dirty="0">
                  <a:solidFill>
                    <a:schemeClr val="bg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Орієнтовний час </a:t>
              </a:r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збирання </a:t>
              </a:r>
              <a:r>
                <a:rPr lang="uk-UA" sz="2800" b="1" dirty="0">
                  <a:solidFill>
                    <a:schemeClr val="bg1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та встановлення </a:t>
              </a:r>
            </a:p>
            <a:p>
              <a:pPr algn="ctr"/>
              <a:r>
                <a:rPr lang="uk-UA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укріплення </a:t>
              </a:r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вікон </a:t>
              </a:r>
              <a:r>
                <a:rPr lang="uk-UA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uk-UA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дверей) </a:t>
              </a:r>
              <a:r>
                <a:rPr lang="uk-UA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 метою використання цього проходу рятувальниками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03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12192000" cy="666584"/>
            <a:chOff x="0" y="0"/>
            <a:chExt cx="12192000" cy="666584"/>
          </a:xfrm>
        </p:grpSpPr>
        <p:sp>
          <p:nvSpPr>
            <p:cNvPr id="11" name="Прямокутник 7">
              <a:extLst>
                <a:ext uri="{FF2B5EF4-FFF2-40B4-BE49-F238E27FC236}">
                  <a16:creationId xmlns="" xmlns:a16="http://schemas.microsoft.com/office/drawing/2014/main" id="{77DAE55C-0A91-76C6-78AC-8FC17D65BACC}"/>
                </a:ext>
              </a:extLst>
            </p:cNvPr>
            <p:cNvSpPr/>
            <p:nvPr/>
          </p:nvSpPr>
          <p:spPr>
            <a:xfrm>
              <a:off x="0" y="0"/>
              <a:ext cx="12192000" cy="66658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100000">
                  <a:srgbClr val="162746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BF7596CE-65E4-4097-A099-70C9DC5032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0"/>
            <a:stretch/>
          </p:blipFill>
          <p:spPr>
            <a:xfrm>
              <a:off x="372216" y="24273"/>
              <a:ext cx="622397" cy="618037"/>
            </a:xfrm>
            <a:prstGeom prst="rect">
              <a:avLst/>
            </a:prstGeom>
          </p:spPr>
        </p:pic>
      </p:grpSp>
      <p:pic>
        <p:nvPicPr>
          <p:cNvPr id="9" name="Рисунок 8" descr="C:\Users\MRC\Downloads\Screenshot_2023-11-06-16-19-55-647_com.google.android.apps.doc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" t="13441" r="1022" b="7381"/>
          <a:stretch/>
        </p:blipFill>
        <p:spPr bwMode="auto">
          <a:xfrm>
            <a:off x="57039" y="1728829"/>
            <a:ext cx="2705075" cy="4791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35971" t="15269" r="40089" b="9229"/>
          <a:stretch/>
        </p:blipFill>
        <p:spPr bwMode="auto">
          <a:xfrm>
            <a:off x="9051658" y="1728829"/>
            <a:ext cx="3029615" cy="4833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01003" y="24275"/>
            <a:ext cx="10882672" cy="6423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+mj-lt"/>
              </a:rPr>
              <a:t>Британська імперська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та 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</a:rPr>
              <a:t>американська системи вимірювання </a:t>
            </a:r>
            <a:r>
              <a:rPr lang="uk-UA" sz="2400" b="1" dirty="0">
                <a:solidFill>
                  <a:schemeClr val="bg1"/>
                </a:solidFill>
                <a:latin typeface="+mj-lt"/>
              </a:rPr>
              <a:t>використовуються в Керівних документах з питань укріплення аварійних </a:t>
            </a:r>
            <a:r>
              <a:rPr lang="uk-UA" sz="2400" b="1" dirty="0" smtClean="0">
                <a:solidFill>
                  <a:schemeClr val="bg1"/>
                </a:solidFill>
                <a:latin typeface="+mj-lt"/>
              </a:rPr>
              <a:t>конструкцій</a:t>
            </a:r>
            <a:endParaRPr lang="en-US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621" y="1733291"/>
            <a:ext cx="58486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проведенні пошуково-рятувальних операцій в умовах міста за системою ООН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INSARAG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зокрема для укріплення аварійних конструкцій, використовуються керівні документи, де розміри цвяхів на схемах аварійних укріплень позначені за британською імперською та американською системами вимірювання.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623" y="4663708"/>
            <a:ext cx="5848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озміри цвяхів мають такі позначення: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вях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дорівнює 1 дюйму (2,54 см), Цвях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дорівнює 1,25 дюйма, Цвях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дорівнює 1,5 дюйма 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6621" y="3738303"/>
            <a:ext cx="5848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питань безпеки дуже важливо не допустити помилки при влаштуванні укріплення аварійних споруд, елементів пошкоджених будівельних конструкцій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7731" y="991821"/>
            <a:ext cx="9062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sz="2400" b="1" dirty="0">
                <a:solidFill>
                  <a:schemeClr val="bg1"/>
                </a:solidFill>
              </a:rPr>
              <a:t>(</a:t>
            </a:r>
            <a:r>
              <a:rPr lang="en-US" sz="2400" b="1" dirty="0"/>
              <a:t>Shoring Operation Guide</a:t>
            </a:r>
            <a:r>
              <a:rPr lang="uk-UA" sz="2400" b="1" dirty="0"/>
              <a:t>, </a:t>
            </a:r>
            <a:r>
              <a:rPr lang="en-US" sz="2400" b="1" dirty="0"/>
              <a:t>Field</a:t>
            </a:r>
            <a:r>
              <a:rPr lang="uk-UA" sz="2400" b="1" dirty="0"/>
              <a:t> </a:t>
            </a:r>
            <a:r>
              <a:rPr lang="en-US" sz="2400" b="1" dirty="0"/>
              <a:t>Operation Guide, USAR operations)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484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7480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618</Words>
  <Application>Microsoft Office PowerPoint</Application>
  <PresentationFormat>Произвольный</PresentationFormat>
  <Paragraphs>170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МОБІЛЬНИЙ РЯТУВАЛЬНИЙ ЦЕНТР ШВИДКОГО РЕАГУВАННЯ  ДСНС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MRC</dc:creator>
  <cp:lastModifiedBy>Михайло</cp:lastModifiedBy>
  <cp:revision>125</cp:revision>
  <dcterms:created xsi:type="dcterms:W3CDTF">2023-11-06T12:34:32Z</dcterms:created>
  <dcterms:modified xsi:type="dcterms:W3CDTF">2025-01-09T13:28:54Z</dcterms:modified>
</cp:coreProperties>
</file>