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8" r:id="rId2"/>
    <p:sldId id="270" r:id="rId3"/>
    <p:sldId id="272" r:id="rId4"/>
    <p:sldId id="277" r:id="rId5"/>
    <p:sldId id="281" r:id="rId6"/>
    <p:sldId id="280" r:id="rId7"/>
    <p:sldId id="274" r:id="rId8"/>
    <p:sldId id="273" r:id="rId9"/>
    <p:sldId id="283" r:id="rId10"/>
    <p:sldId id="284" r:id="rId11"/>
    <p:sldId id="257" r:id="rId12"/>
    <p:sldId id="256" r:id="rId13"/>
    <p:sldId id="282" r:id="rId1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50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65B6-F654-4AA0-84C6-2FF79DFBC180}" type="datetimeFigureOut">
              <a:rPr lang="uk-UA" smtClean="0"/>
              <a:t>03.02.2025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0252C-4CE4-451F-8B62-549207F0615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795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65B6-F654-4AA0-84C6-2FF79DFBC180}" type="datetimeFigureOut">
              <a:rPr lang="uk-UA" smtClean="0"/>
              <a:t>03.02.2025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0252C-4CE4-451F-8B62-549207F0615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385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63"/>
            <a:ext cx="36576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63"/>
            <a:ext cx="107696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65B6-F654-4AA0-84C6-2FF79DFBC180}" type="datetimeFigureOut">
              <a:rPr lang="uk-UA" smtClean="0"/>
              <a:t>03.02.2025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0252C-4CE4-451F-8B62-549207F0615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446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65B6-F654-4AA0-84C6-2FF79DFBC180}" type="datetimeFigureOut">
              <a:rPr lang="uk-UA" smtClean="0"/>
              <a:t>03.02.2025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0252C-4CE4-451F-8B62-549207F0615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417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2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65B6-F654-4AA0-84C6-2FF79DFBC180}" type="datetimeFigureOut">
              <a:rPr lang="uk-UA" smtClean="0"/>
              <a:t>03.02.2025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0252C-4CE4-451F-8B62-549207F0615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972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65B6-F654-4AA0-84C6-2FF79DFBC180}" type="datetimeFigureOut">
              <a:rPr lang="uk-UA" smtClean="0"/>
              <a:t>03.02.2025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0252C-4CE4-451F-8B62-549207F0615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983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8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8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65B6-F654-4AA0-84C6-2FF79DFBC180}" type="datetimeFigureOut">
              <a:rPr lang="uk-UA" smtClean="0"/>
              <a:t>03.02.2025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0252C-4CE4-451F-8B62-549207F0615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172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65B6-F654-4AA0-84C6-2FF79DFBC180}" type="datetimeFigureOut">
              <a:rPr lang="uk-UA" smtClean="0"/>
              <a:t>03.02.2025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0252C-4CE4-451F-8B62-549207F0615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110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65B6-F654-4AA0-84C6-2FF79DFBC180}" type="datetimeFigureOut">
              <a:rPr lang="uk-UA" smtClean="0"/>
              <a:t>03.02.2025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0252C-4CE4-451F-8B62-549207F0615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961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7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65B6-F654-4AA0-84C6-2FF79DFBC180}" type="datetimeFigureOut">
              <a:rPr lang="uk-UA" smtClean="0"/>
              <a:t>03.02.2025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0252C-4CE4-451F-8B62-549207F0615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267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65B6-F654-4AA0-84C6-2FF79DFBC180}" type="datetimeFigureOut">
              <a:rPr lang="uk-UA" smtClean="0"/>
              <a:t>03.02.2025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0252C-4CE4-451F-8B62-549207F0615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042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7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E65B6-F654-4AA0-84C6-2FF79DFBC180}" type="datetimeFigureOut">
              <a:rPr lang="uk-UA" smtClean="0"/>
              <a:t>03.02.2025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7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7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0252C-4CE4-451F-8B62-549207F0615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61022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4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3.jpg"/><Relationship Id="rId7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4.jpeg"/><Relationship Id="rId10" Type="http://schemas.openxmlformats.org/officeDocument/2006/relationships/image" Target="../media/image14.png"/><Relationship Id="rId4" Type="http://schemas.openxmlformats.org/officeDocument/2006/relationships/image" Target="../media/image6.jpeg"/><Relationship Id="rId9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3.jpg"/><Relationship Id="rId7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8.jpeg"/><Relationship Id="rId4" Type="http://schemas.openxmlformats.org/officeDocument/2006/relationships/image" Target="../media/image6.jpe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6.jpeg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4.jpeg"/><Relationship Id="rId4" Type="http://schemas.openxmlformats.org/officeDocument/2006/relationships/image" Target="../media/image8.jpeg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7">
            <a:extLst>
              <a:ext uri="{FF2B5EF4-FFF2-40B4-BE49-F238E27FC236}">
                <a16:creationId xmlns:a16="http://schemas.microsoft.com/office/drawing/2014/main" id="{77DAE55C-0A91-76C6-78AC-8FC17D65BA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rgbClr val="162746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438482" y="106878"/>
            <a:ext cx="9334095" cy="1330036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МОБІЛЬНИЙ РЯТУВАЛЬНИЙ ЦЕНТР</a:t>
            </a:r>
            <a:b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ШВИДКОГО РЕАГУВАННЯ </a:t>
            </a:r>
            <a:b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ДСНС УКРАЇНИ</a:t>
            </a: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429925" y="3186197"/>
            <a:ext cx="9483498" cy="15198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ТЕМА:  </a:t>
            </a:r>
            <a:r>
              <a:rPr lang="uk-UA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Укріплення аварійних  конструкцій 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Укріплення вікон (дверей)  </a:t>
            </a:r>
          </a:p>
          <a:p>
            <a:r>
              <a:rPr lang="uk-UA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Window &amp; Door Shore)</a:t>
            </a:r>
            <a:endParaRPr lang="uk-UA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 частина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ECD7B7-F7D1-4D56-AB92-3DAA8C7C1D6B}"/>
              </a:ext>
            </a:extLst>
          </p:cNvPr>
          <p:cNvSpPr txBox="1"/>
          <p:nvPr/>
        </p:nvSpPr>
        <p:spPr>
          <a:xfrm>
            <a:off x="8015843" y="6142706"/>
            <a:ext cx="38986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Відділ реагування на надзвичайні ситуації та координації міжнародних операцій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ECD7B7-F7D1-4D56-AB92-3DAA8C7C1D6B}"/>
              </a:ext>
            </a:extLst>
          </p:cNvPr>
          <p:cNvSpPr txBox="1"/>
          <p:nvPr/>
        </p:nvSpPr>
        <p:spPr>
          <a:xfrm>
            <a:off x="5650176" y="5197261"/>
            <a:ext cx="107817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2025 рік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F7596CE-65E4-4097-A099-70C9DC5032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10"/>
          <a:stretch/>
        </p:blipFill>
        <p:spPr>
          <a:xfrm>
            <a:off x="735698" y="322776"/>
            <a:ext cx="946962" cy="94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29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0" y="0"/>
            <a:ext cx="12192000" cy="666584"/>
            <a:chOff x="0" y="0"/>
            <a:chExt cx="12192000" cy="666584"/>
          </a:xfrm>
        </p:grpSpPr>
        <p:sp>
          <p:nvSpPr>
            <p:cNvPr id="10" name="Прямокутник 7">
              <a:extLst>
                <a:ext uri="{FF2B5EF4-FFF2-40B4-BE49-F238E27FC236}">
                  <a16:creationId xmlns:a16="http://schemas.microsoft.com/office/drawing/2014/main" id="{77DAE55C-0A91-76C6-78AC-8FC17D65BACC}"/>
                </a:ext>
              </a:extLst>
            </p:cNvPr>
            <p:cNvSpPr/>
            <p:nvPr/>
          </p:nvSpPr>
          <p:spPr>
            <a:xfrm>
              <a:off x="0" y="0"/>
              <a:ext cx="12192000" cy="66658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100000">
                  <a:srgbClr val="162746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BF7596CE-65E4-4097-A099-70C9DC5032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210"/>
            <a:stretch/>
          </p:blipFill>
          <p:spPr>
            <a:xfrm>
              <a:off x="372216" y="24273"/>
              <a:ext cx="622397" cy="618037"/>
            </a:xfrm>
            <a:prstGeom prst="rect">
              <a:avLst/>
            </a:prstGeom>
          </p:spPr>
        </p:pic>
      </p:grpSp>
      <p:sp>
        <p:nvSpPr>
          <p:cNvPr id="4" name="Заголовок 3"/>
          <p:cNvSpPr txBox="1">
            <a:spLocks/>
          </p:cNvSpPr>
          <p:nvPr/>
        </p:nvSpPr>
        <p:spPr>
          <a:xfrm>
            <a:off x="1282890" y="24273"/>
            <a:ext cx="10727140" cy="642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800" b="1" dirty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Орієнтовний час збирання та встановлення 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укріплення вікон (дверей) з метою використання цього проходу рятувальниками</a:t>
            </a:r>
          </a:p>
        </p:txBody>
      </p:sp>
      <p:sp>
        <p:nvSpPr>
          <p:cNvPr id="5" name="Прямокутник 4"/>
          <p:cNvSpPr/>
          <p:nvPr/>
        </p:nvSpPr>
        <p:spPr>
          <a:xfrm>
            <a:off x="1505593" y="1557896"/>
            <a:ext cx="9244667" cy="783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uk-UA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Орієнтовний час збирання та встановлення укріплення (конструкції) розрахунком із </a:t>
            </a:r>
            <a:r>
              <a:rPr lang="uk-UA" sz="24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6</a:t>
            </a:r>
            <a:r>
              <a:rPr lang="uk-UA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осіб, що пройшли спільну підготовку з укріплення будівельних конструкцій.</a:t>
            </a:r>
          </a:p>
        </p:txBody>
      </p:sp>
      <p:graphicFrame>
        <p:nvGraphicFramePr>
          <p:cNvPr id="6" name="Таблиця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698285"/>
              </p:ext>
            </p:extLst>
          </p:nvPr>
        </p:nvGraphicFramePr>
        <p:xfrm>
          <a:off x="2279684" y="3439911"/>
          <a:ext cx="7933095" cy="18550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65500">
                  <a:extLst>
                    <a:ext uri="{9D8B030D-6E8A-4147-A177-3AD203B41FA5}">
                      <a16:colId xmlns:a16="http://schemas.microsoft.com/office/drawing/2014/main" val="1094219670"/>
                    </a:ext>
                  </a:extLst>
                </a:gridCol>
                <a:gridCol w="1638795">
                  <a:extLst>
                    <a:ext uri="{9D8B030D-6E8A-4147-A177-3AD203B41FA5}">
                      <a16:colId xmlns:a16="http://schemas.microsoft.com/office/drawing/2014/main" val="2771746377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553514779"/>
                    </a:ext>
                  </a:extLst>
                </a:gridCol>
              </a:tblGrid>
              <a:tr h="11164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Тип укріплення</a:t>
                      </a:r>
                      <a:endParaRPr lang="uk-UA" sz="20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Час збирання</a:t>
                      </a:r>
                      <a:endParaRPr lang="uk-UA" sz="20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Час встановлення</a:t>
                      </a:r>
                      <a:endParaRPr lang="uk-UA" sz="20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521990"/>
                  </a:ext>
                </a:extLst>
              </a:tr>
              <a:tr h="7386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Prefab Window Shore</a:t>
                      </a:r>
                      <a:endParaRPr lang="uk-UA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Збірне укріплення вікна</a:t>
                      </a:r>
                      <a:endParaRPr lang="uk-UA" sz="20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5-8 </a:t>
                      </a:r>
                      <a:r>
                        <a:rPr lang="uk-UA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хв</a:t>
                      </a:r>
                      <a:endParaRPr lang="uk-UA" sz="20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хв</a:t>
                      </a:r>
                      <a:endParaRPr lang="uk-UA" sz="20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02792867"/>
                  </a:ext>
                </a:extLst>
              </a:tr>
            </a:tbl>
          </a:graphicData>
        </a:graphic>
      </p:graphicFrame>
      <p:sp>
        <p:nvSpPr>
          <p:cNvPr id="7" name="Прямокутник 6"/>
          <p:cNvSpPr/>
          <p:nvPr/>
        </p:nvSpPr>
        <p:spPr>
          <a:xfrm>
            <a:off x="1801505" y="5401461"/>
            <a:ext cx="89333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В цей час не враховується час на перенесення елементів конструкції від місця виготовлення до місця встановлення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505595" y="2364895"/>
            <a:ext cx="9229287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uk-UA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Орієнтовний час визначено за умови, що пиломатеріали, інструмент, та все необхідне обладнання готові і в наявності, включаючи стіл для різки пиломатеріалів на відносно відкритому майданчику.</a:t>
            </a:r>
          </a:p>
        </p:txBody>
      </p:sp>
    </p:spTree>
    <p:extLst>
      <p:ext uri="{BB962C8B-B14F-4D97-AF65-F5344CB8AC3E}">
        <p14:creationId xmlns:p14="http://schemas.microsoft.com/office/powerpoint/2010/main" val="259666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allAtOnce"/>
      <p:bldP spid="7" grpId="0"/>
      <p:bldP spid="7" grpId="1"/>
      <p:bldP spid="2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0" y="0"/>
            <a:ext cx="12192000" cy="666584"/>
            <a:chOff x="0" y="0"/>
            <a:chExt cx="12192000" cy="666584"/>
          </a:xfrm>
        </p:grpSpPr>
        <p:sp>
          <p:nvSpPr>
            <p:cNvPr id="11" name="Прямокутник 7">
              <a:extLst>
                <a:ext uri="{FF2B5EF4-FFF2-40B4-BE49-F238E27FC236}">
                  <a16:creationId xmlns:a16="http://schemas.microsoft.com/office/drawing/2014/main" id="{77DAE55C-0A91-76C6-78AC-8FC17D65BACC}"/>
                </a:ext>
              </a:extLst>
            </p:cNvPr>
            <p:cNvSpPr/>
            <p:nvPr/>
          </p:nvSpPr>
          <p:spPr>
            <a:xfrm>
              <a:off x="0" y="0"/>
              <a:ext cx="12192000" cy="66658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100000">
                  <a:srgbClr val="162746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BF7596CE-65E4-4097-A099-70C9DC5032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210"/>
            <a:stretch/>
          </p:blipFill>
          <p:spPr>
            <a:xfrm>
              <a:off x="372216" y="24273"/>
              <a:ext cx="622397" cy="618037"/>
            </a:xfrm>
            <a:prstGeom prst="rect">
              <a:avLst/>
            </a:prstGeom>
          </p:spPr>
        </p:pic>
      </p:grpSp>
      <p:pic>
        <p:nvPicPr>
          <p:cNvPr id="9" name="Рисунок 8" descr="C:\Users\MRC\Downloads\Screenshot_2023-11-06-16-19-55-647_com.google.android.apps.docs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" t="13441" r="1022" b="7381"/>
          <a:stretch/>
        </p:blipFill>
        <p:spPr bwMode="auto">
          <a:xfrm>
            <a:off x="57039" y="1728829"/>
            <a:ext cx="2705075" cy="47913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4"/>
          <a:srcRect l="35971" t="15269" r="40089" b="9229"/>
          <a:stretch/>
        </p:blipFill>
        <p:spPr bwMode="auto">
          <a:xfrm>
            <a:off x="9051658" y="1728829"/>
            <a:ext cx="3029615" cy="48336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201003" y="24275"/>
            <a:ext cx="10882672" cy="64231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Британська імперська та американська системи вимірювання використовуються в Керівних документах з питань укріплення аварійних конструкцій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0855" y="1733291"/>
            <a:ext cx="571445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При проведенні пошуково-рятувальних операцій в умовах міста за системою ООН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INSARAG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зокрема для укріплення аварійних конструкцій, використовуються керівні документи, де розміри цвяхів на схемах аварійних укріплень позначені за британською імперською та американською системами вимірювання.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50853" y="4747496"/>
            <a:ext cx="57144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Розміри цвяхів мають такі позначення: цвях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дорівнює 1 дюйму (2,54 см), цвях </a:t>
            </a:r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дорівнює 1,25 дюйма, цвях </a:t>
            </a:r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дорівнює 1,5 дюйма.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50854" y="3662818"/>
            <a:ext cx="57144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З питань безпеки дуже важливо не допустити помилки при влаштуванні укріплення аварійних споруд, елементів пошкоджених будівельних конструкцій.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409576" y="991821"/>
            <a:ext cx="94682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 </a:t>
            </a:r>
            <a:r>
              <a:rPr lang="uk-UA" sz="2400" b="1" dirty="0">
                <a:solidFill>
                  <a:schemeClr val="bg1"/>
                </a:solidFill>
              </a:rPr>
              <a:t>(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Shoring Operation Guide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Field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Operation Guide, USAR operations)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35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0" y="0"/>
            <a:ext cx="12192000" cy="666584"/>
            <a:chOff x="0" y="0"/>
            <a:chExt cx="12192000" cy="666584"/>
          </a:xfrm>
        </p:grpSpPr>
        <p:sp>
          <p:nvSpPr>
            <p:cNvPr id="11" name="Прямокутник 7">
              <a:extLst>
                <a:ext uri="{FF2B5EF4-FFF2-40B4-BE49-F238E27FC236}">
                  <a16:creationId xmlns:a16="http://schemas.microsoft.com/office/drawing/2014/main" id="{77DAE55C-0A91-76C6-78AC-8FC17D65BACC}"/>
                </a:ext>
              </a:extLst>
            </p:cNvPr>
            <p:cNvSpPr/>
            <p:nvPr/>
          </p:nvSpPr>
          <p:spPr>
            <a:xfrm>
              <a:off x="0" y="0"/>
              <a:ext cx="12192000" cy="66658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100000">
                  <a:srgbClr val="162746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BF7596CE-65E4-4097-A099-70C9DC5032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210"/>
            <a:stretch/>
          </p:blipFill>
          <p:spPr>
            <a:xfrm>
              <a:off x="372216" y="24273"/>
              <a:ext cx="622397" cy="618037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31" y="1238823"/>
            <a:ext cx="8486503" cy="5356235"/>
          </a:xfrm>
          <a:prstGeom prst="rect">
            <a:avLst/>
          </a:prstGeom>
        </p:spPr>
      </p:pic>
      <p:graphicFrame>
        <p:nvGraphicFramePr>
          <p:cNvPr id="8" name="Таблиця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686139"/>
              </p:ext>
            </p:extLst>
          </p:nvPr>
        </p:nvGraphicFramePr>
        <p:xfrm>
          <a:off x="4574181" y="2586447"/>
          <a:ext cx="6700605" cy="41534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3405">
                  <a:extLst>
                    <a:ext uri="{9D8B030D-6E8A-4147-A177-3AD203B41FA5}">
                      <a16:colId xmlns:a16="http://schemas.microsoft.com/office/drawing/2014/main" val="1445424536"/>
                    </a:ext>
                  </a:extLst>
                </a:gridCol>
                <a:gridCol w="269248">
                  <a:extLst>
                    <a:ext uri="{9D8B030D-6E8A-4147-A177-3AD203B41FA5}">
                      <a16:colId xmlns:a16="http://schemas.microsoft.com/office/drawing/2014/main" val="3599805467"/>
                    </a:ext>
                  </a:extLst>
                </a:gridCol>
                <a:gridCol w="1395195">
                  <a:extLst>
                    <a:ext uri="{9D8B030D-6E8A-4147-A177-3AD203B41FA5}">
                      <a16:colId xmlns:a16="http://schemas.microsoft.com/office/drawing/2014/main" val="1020640842"/>
                    </a:ext>
                  </a:extLst>
                </a:gridCol>
                <a:gridCol w="465064">
                  <a:extLst>
                    <a:ext uri="{9D8B030D-6E8A-4147-A177-3AD203B41FA5}">
                      <a16:colId xmlns:a16="http://schemas.microsoft.com/office/drawing/2014/main" val="2289146634"/>
                    </a:ext>
                  </a:extLst>
                </a:gridCol>
                <a:gridCol w="1156543">
                  <a:extLst>
                    <a:ext uri="{9D8B030D-6E8A-4147-A177-3AD203B41FA5}">
                      <a16:colId xmlns:a16="http://schemas.microsoft.com/office/drawing/2014/main" val="328836292"/>
                    </a:ext>
                  </a:extLst>
                </a:gridCol>
                <a:gridCol w="367157">
                  <a:extLst>
                    <a:ext uri="{9D8B030D-6E8A-4147-A177-3AD203B41FA5}">
                      <a16:colId xmlns:a16="http://schemas.microsoft.com/office/drawing/2014/main" val="2240089990"/>
                    </a:ext>
                  </a:extLst>
                </a:gridCol>
                <a:gridCol w="1743993">
                  <a:extLst>
                    <a:ext uri="{9D8B030D-6E8A-4147-A177-3AD203B41FA5}">
                      <a16:colId xmlns:a16="http://schemas.microsoft.com/office/drawing/2014/main" val="1549466244"/>
                    </a:ext>
                  </a:extLst>
                </a:gridCol>
              </a:tblGrid>
              <a:tr h="778764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u="none" strike="noStrike" dirty="0">
                          <a:effectLst/>
                        </a:rPr>
                        <a:t>Розмір цвяха</a:t>
                      </a:r>
                      <a:endParaRPr lang="uk-UA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u="none" strike="noStrike" dirty="0">
                          <a:effectLst/>
                        </a:rPr>
                        <a:t> </a:t>
                      </a:r>
                      <a:endParaRPr lang="uk-UA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u="none" strike="noStrike" dirty="0">
                          <a:effectLst/>
                        </a:rPr>
                        <a:t>Дюйм дорівнює, см</a:t>
                      </a:r>
                      <a:endParaRPr lang="uk-UA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u="none" strike="noStrike" dirty="0">
                          <a:effectLst/>
                        </a:rPr>
                        <a:t> </a:t>
                      </a:r>
                      <a:endParaRPr lang="uk-UA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u="none" strike="noStrike" dirty="0">
                          <a:effectLst/>
                        </a:rPr>
                        <a:t>Кількість дюймів</a:t>
                      </a:r>
                      <a:endParaRPr lang="uk-UA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u="none" strike="noStrike" dirty="0">
                          <a:effectLst/>
                        </a:rPr>
                        <a:t> </a:t>
                      </a:r>
                      <a:endParaRPr lang="uk-UA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u="none" strike="noStrike" dirty="0">
                          <a:effectLst/>
                        </a:rPr>
                        <a:t>Розмір цвяха в сантиметрах</a:t>
                      </a:r>
                    </a:p>
                    <a:p>
                      <a:pPr algn="ctr" fontAlgn="b"/>
                      <a:endParaRPr lang="uk-UA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78913502"/>
                  </a:ext>
                </a:extLst>
              </a:tr>
              <a:tr h="2595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2d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꓿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</a:rPr>
                        <a:t>2,54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u="none" strike="noStrike">
                          <a:effectLst/>
                        </a:rPr>
                        <a:t>х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u="none" strike="noStrike" dirty="0">
                          <a:effectLst/>
                        </a:rPr>
                        <a:t>1</a:t>
                      </a:r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u="none" strike="noStrike">
                          <a:effectLst/>
                        </a:rPr>
                        <a:t>꓿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2,540</a:t>
                      </a:r>
                      <a:endParaRPr lang="uk-UA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33408121"/>
                  </a:ext>
                </a:extLst>
              </a:tr>
              <a:tr h="2595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3d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꓿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</a:rPr>
                        <a:t>2,54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u="none" strike="noStrike">
                          <a:effectLst/>
                        </a:rPr>
                        <a:t>х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u="none" strike="noStrike">
                          <a:effectLst/>
                        </a:rPr>
                        <a:t>1,25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u="none" strike="noStrike">
                          <a:effectLst/>
                        </a:rPr>
                        <a:t>꓿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3,175</a:t>
                      </a:r>
                      <a:endParaRPr lang="uk-UA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88245632"/>
                  </a:ext>
                </a:extLst>
              </a:tr>
              <a:tr h="2595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4d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꓿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</a:rPr>
                        <a:t>2,54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u="none" strike="noStrike">
                          <a:effectLst/>
                        </a:rPr>
                        <a:t>х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u="none" strike="noStrike">
                          <a:effectLst/>
                        </a:rPr>
                        <a:t>1,5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u="none" strike="noStrike">
                          <a:effectLst/>
                        </a:rPr>
                        <a:t>꓿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3,810</a:t>
                      </a:r>
                      <a:endParaRPr lang="uk-UA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81927218"/>
                  </a:ext>
                </a:extLst>
              </a:tr>
              <a:tr h="2595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5d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꓿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</a:rPr>
                        <a:t>2,54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u="none" strike="noStrike">
                          <a:effectLst/>
                        </a:rPr>
                        <a:t>х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u="none" strike="noStrike">
                          <a:effectLst/>
                        </a:rPr>
                        <a:t>1,75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u="none" strike="noStrike">
                          <a:effectLst/>
                        </a:rPr>
                        <a:t>꓿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4,445</a:t>
                      </a:r>
                      <a:endParaRPr lang="uk-UA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17469483"/>
                  </a:ext>
                </a:extLst>
              </a:tr>
              <a:tr h="2595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6d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꓿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</a:rPr>
                        <a:t>2,54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u="none" strike="noStrike">
                          <a:effectLst/>
                        </a:rPr>
                        <a:t>х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u="none" strike="noStrike">
                          <a:effectLst/>
                        </a:rPr>
                        <a:t>2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u="none" strike="noStrike">
                          <a:effectLst/>
                        </a:rPr>
                        <a:t>꓿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5,080</a:t>
                      </a:r>
                      <a:endParaRPr lang="uk-UA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03032556"/>
                  </a:ext>
                </a:extLst>
              </a:tr>
              <a:tr h="2595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7d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꓿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</a:rPr>
                        <a:t>2,54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u="none" strike="noStrike">
                          <a:effectLst/>
                        </a:rPr>
                        <a:t>х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u="none" strike="noStrike">
                          <a:effectLst/>
                        </a:rPr>
                        <a:t>2,25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u="none" strike="noStrike">
                          <a:effectLst/>
                        </a:rPr>
                        <a:t>꓿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5,715</a:t>
                      </a:r>
                      <a:endParaRPr lang="uk-UA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06333734"/>
                  </a:ext>
                </a:extLst>
              </a:tr>
              <a:tr h="2595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8d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꓿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</a:rPr>
                        <a:t>2,54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u="none" strike="noStrike">
                          <a:effectLst/>
                        </a:rPr>
                        <a:t>х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u="none" strike="noStrike">
                          <a:effectLst/>
                        </a:rPr>
                        <a:t>2,5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u="none" strike="noStrike">
                          <a:effectLst/>
                        </a:rPr>
                        <a:t>꓿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6,350</a:t>
                      </a:r>
                      <a:endParaRPr lang="uk-UA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66544842"/>
                  </a:ext>
                </a:extLst>
              </a:tr>
              <a:tr h="2595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10d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꓿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</a:rPr>
                        <a:t>2,54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u="none" strike="noStrike">
                          <a:effectLst/>
                        </a:rPr>
                        <a:t>х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u="none" strike="noStrike">
                          <a:effectLst/>
                        </a:rPr>
                        <a:t>3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u="none" strike="noStrike">
                          <a:effectLst/>
                        </a:rPr>
                        <a:t>꓿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7,620</a:t>
                      </a:r>
                      <a:endParaRPr lang="uk-UA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41676197"/>
                  </a:ext>
                </a:extLst>
              </a:tr>
              <a:tr h="2595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12d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꓿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</a:rPr>
                        <a:t>2,54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u="none" strike="noStrike">
                          <a:effectLst/>
                        </a:rPr>
                        <a:t>х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u="none" strike="noStrike">
                          <a:effectLst/>
                        </a:rPr>
                        <a:t>3,25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u="none" strike="noStrike">
                          <a:effectLst/>
                        </a:rPr>
                        <a:t>꓿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8,255</a:t>
                      </a:r>
                      <a:endParaRPr lang="uk-UA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79411506"/>
                  </a:ext>
                </a:extLst>
              </a:tr>
              <a:tr h="2595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16d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꓿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</a:rPr>
                        <a:t>2,54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u="none" strike="noStrike">
                          <a:effectLst/>
                        </a:rPr>
                        <a:t>х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u="none" strike="noStrike">
                          <a:effectLst/>
                        </a:rPr>
                        <a:t>3,5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u="none" strike="noStrike">
                          <a:effectLst/>
                        </a:rPr>
                        <a:t>꓿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8,890</a:t>
                      </a:r>
                      <a:endParaRPr lang="uk-UA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07377523"/>
                  </a:ext>
                </a:extLst>
              </a:tr>
              <a:tr h="2595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20d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꓿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</a:rPr>
                        <a:t>2,54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u="none" strike="noStrike">
                          <a:effectLst/>
                        </a:rPr>
                        <a:t>х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u="none" strike="noStrike">
                          <a:effectLst/>
                        </a:rPr>
                        <a:t>4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u="none" strike="noStrike">
                          <a:effectLst/>
                        </a:rPr>
                        <a:t>꓿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10,160</a:t>
                      </a:r>
                      <a:endParaRPr lang="uk-UA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02614413"/>
                  </a:ext>
                </a:extLst>
              </a:tr>
              <a:tr h="2595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30d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꓿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</a:rPr>
                        <a:t>2,54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u="none" strike="noStrike">
                          <a:effectLst/>
                        </a:rPr>
                        <a:t>х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u="none" strike="noStrike">
                          <a:effectLst/>
                        </a:rPr>
                        <a:t>4,5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u="none" strike="noStrike">
                          <a:effectLst/>
                        </a:rPr>
                        <a:t>꓿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11,430</a:t>
                      </a:r>
                      <a:endParaRPr lang="uk-UA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98119558"/>
                  </a:ext>
                </a:extLst>
              </a:tr>
              <a:tr h="2595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40d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꓿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</a:rPr>
                        <a:t>2,54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u="none" strike="noStrike">
                          <a:effectLst/>
                        </a:rPr>
                        <a:t>х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u="none" strike="noStrike">
                          <a:effectLst/>
                        </a:rPr>
                        <a:t>5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u="none" strike="noStrike">
                          <a:effectLst/>
                        </a:rPr>
                        <a:t>꓿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12,700</a:t>
                      </a:r>
                      <a:endParaRPr lang="uk-UA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48383911"/>
                  </a:ext>
                </a:extLst>
              </a:tr>
            </a:tbl>
          </a:graphicData>
        </a:graphic>
      </p:graphicFrame>
      <p:sp>
        <p:nvSpPr>
          <p:cNvPr id="10" name="Заголовок 3"/>
          <p:cNvSpPr txBox="1">
            <a:spLocks/>
          </p:cNvSpPr>
          <p:nvPr/>
        </p:nvSpPr>
        <p:spPr>
          <a:xfrm>
            <a:off x="1255594" y="24273"/>
            <a:ext cx="10563367" cy="6423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600" b="1" dirty="0">
                <a:solidFill>
                  <a:schemeClr val="bg1"/>
                </a:solidFill>
              </a:rPr>
              <a:t> </a:t>
            </a:r>
            <a:r>
              <a:rPr lang="uk-UA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Посібник для вимірювання цвяхів</a:t>
            </a:r>
          </a:p>
        </p:txBody>
      </p:sp>
    </p:spTree>
    <p:extLst>
      <p:ext uri="{BB962C8B-B14F-4D97-AF65-F5344CB8AC3E}">
        <p14:creationId xmlns:p14="http://schemas.microsoft.com/office/powerpoint/2010/main" val="395773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кутник 7">
            <a:extLst>
              <a:ext uri="{FF2B5EF4-FFF2-40B4-BE49-F238E27FC236}">
                <a16:creationId xmlns:a16="http://schemas.microsoft.com/office/drawing/2014/main" id="{77DAE55C-0A91-76C6-78AC-8FC17D65BACC}"/>
              </a:ext>
            </a:extLst>
          </p:cNvPr>
          <p:cNvSpPr/>
          <p:nvPr/>
        </p:nvSpPr>
        <p:spPr>
          <a:xfrm>
            <a:off x="0" y="3"/>
            <a:ext cx="12192000" cy="6857999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rgbClr val="162746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13AE64D-6C71-041F-51E0-BF1993D814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7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010" y="271292"/>
            <a:ext cx="9459983" cy="6315419"/>
          </a:xfrm>
          <a:prstGeom prst="rect">
            <a:avLst/>
          </a:prstGeom>
          <a:noFill/>
          <a:effectLst/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8186194-9B36-43BE-88C4-E5EFF9C04A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10" y="5165411"/>
            <a:ext cx="1274400" cy="1274400"/>
          </a:xfrm>
          <a:prstGeom prst="rect">
            <a:avLst/>
          </a:prstGeom>
        </p:spPr>
      </p:pic>
      <p:sp>
        <p:nvSpPr>
          <p:cNvPr id="16" name="Заголовок 3"/>
          <p:cNvSpPr txBox="1">
            <a:spLocks/>
          </p:cNvSpPr>
          <p:nvPr/>
        </p:nvSpPr>
        <p:spPr>
          <a:xfrm>
            <a:off x="1514682" y="2046522"/>
            <a:ext cx="9334095" cy="120444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ДЯКУЮ ЗА УВАГУ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8954132" y="5138650"/>
            <a:ext cx="3062240" cy="1421002"/>
            <a:chOff x="4610314" y="4163687"/>
            <a:chExt cx="3062240" cy="1421002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4610314" y="4163687"/>
              <a:ext cx="3005471" cy="584775"/>
              <a:chOff x="2844569" y="3711742"/>
              <a:chExt cx="3005471" cy="584775"/>
            </a:xfrm>
          </p:grpSpPr>
          <p:sp>
            <p:nvSpPr>
              <p:cNvPr id="4" name="Прямоугольник 3"/>
              <p:cNvSpPr/>
              <p:nvPr/>
            </p:nvSpPr>
            <p:spPr>
              <a:xfrm>
                <a:off x="3256060" y="3711742"/>
                <a:ext cx="259398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uk-UA" sz="1600" dirty="0">
                    <a:solidFill>
                      <a:schemeClr val="bg1"/>
                    </a:solidFill>
                    <a:latin typeface="Trebuchet MS" panose="020B0603020202020204" pitchFamily="34" charset="0"/>
                  </a:rPr>
                  <a:t>вул. Вишгородська, 150, </a:t>
                </a:r>
                <a:br>
                  <a:rPr lang="uk-UA" sz="1600" dirty="0">
                    <a:solidFill>
                      <a:schemeClr val="bg1"/>
                    </a:solidFill>
                    <a:latin typeface="Trebuchet MS" panose="020B0603020202020204" pitchFamily="34" charset="0"/>
                  </a:rPr>
                </a:br>
                <a:r>
                  <a:rPr lang="uk-UA" sz="1600" dirty="0">
                    <a:solidFill>
                      <a:schemeClr val="bg1"/>
                    </a:solidFill>
                    <a:latin typeface="Trebuchet MS" panose="020B0603020202020204" pitchFamily="34" charset="0"/>
                  </a:rPr>
                  <a:t>м. Київ, 04114, Україна</a:t>
                </a:r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2844569" y="3850241"/>
                <a:ext cx="4459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uk-UA" b="1" dirty="0">
                    <a:solidFill>
                      <a:schemeClr val="bg1"/>
                    </a:solidFill>
                    <a:latin typeface="Trebuchet MS" panose="020B0603020202020204" pitchFamily="34" charset="0"/>
                    <a:sym typeface="Wingdings" panose="05000000000000000000" pitchFamily="2" charset="2"/>
                  </a:rPr>
                  <a:t></a:t>
                </a:r>
                <a:endParaRPr lang="ru-RU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" name="Группа 9"/>
            <p:cNvGrpSpPr/>
            <p:nvPr/>
          </p:nvGrpSpPr>
          <p:grpSpPr>
            <a:xfrm>
              <a:off x="4620824" y="4781481"/>
              <a:ext cx="3051730" cy="369332"/>
              <a:chOff x="2707939" y="4434636"/>
              <a:chExt cx="3051730" cy="369332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2707939" y="4434636"/>
                <a:ext cx="4347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uk-UA" b="1" dirty="0">
                    <a:solidFill>
                      <a:schemeClr val="bg1"/>
                    </a:solidFill>
                    <a:latin typeface="Trebuchet MS" panose="020B0603020202020204" pitchFamily="34" charset="0"/>
                    <a:sym typeface="Wingdings 2" panose="05020102010507070707" pitchFamily="18" charset="2"/>
                  </a:rPr>
                  <a:t></a:t>
                </a:r>
                <a:endParaRPr 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>
                <a:off x="3021340" y="4434636"/>
                <a:ext cx="2738329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>
                    <a:solidFill>
                      <a:schemeClr val="bg1"/>
                    </a:solidFill>
                    <a:latin typeface="Trebuchet MS" panose="020B0603020202020204" pitchFamily="34" charset="0"/>
                  </a:rPr>
                  <a:t>  </a:t>
                </a:r>
                <a:r>
                  <a:rPr lang="uk-UA" sz="1600" dirty="0">
                    <a:solidFill>
                      <a:schemeClr val="bg1"/>
                    </a:solidFill>
                    <a:latin typeface="Trebuchet MS" panose="020B0603020202020204" pitchFamily="34" charset="0"/>
                  </a:rPr>
                  <a:t>+380 44 22 33 966</a:t>
                </a:r>
                <a:r>
                  <a:rPr lang="en-US" sz="1600" dirty="0">
                    <a:solidFill>
                      <a:schemeClr val="bg1"/>
                    </a:solidFill>
                    <a:latin typeface="Trebuchet MS" panose="020B0603020202020204" pitchFamily="34" charset="0"/>
                  </a:rPr>
                  <a:t> (24/7)</a:t>
                </a:r>
                <a:endParaRPr lang="uk-UA" sz="1600" dirty="0">
                  <a:solidFill>
                    <a:schemeClr val="bg1"/>
                  </a:solidFill>
                  <a:latin typeface="Trebuchet MS" panose="020B0603020202020204" pitchFamily="34" charset="0"/>
                </a:endParaRPr>
              </a:p>
            </p:txBody>
          </p:sp>
        </p:grpSp>
        <p:sp>
          <p:nvSpPr>
            <p:cNvPr id="8" name="Прямоугольник 7"/>
            <p:cNvSpPr/>
            <p:nvPr/>
          </p:nvSpPr>
          <p:spPr>
            <a:xfrm>
              <a:off x="4620823" y="5153802"/>
              <a:ext cx="2444580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@</a:t>
              </a:r>
              <a:r>
                <a:rPr lang="en-US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   </a:t>
              </a:r>
              <a:r>
                <a:rPr lang="en-US" sz="1600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mrcshr@dsns.gov.ua</a:t>
              </a:r>
              <a:endParaRPr lang="ru-RU" sz="1600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F7596CE-65E4-4097-A099-70C9DC50328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10"/>
          <a:stretch/>
        </p:blipFill>
        <p:spPr>
          <a:xfrm>
            <a:off x="559562" y="274324"/>
            <a:ext cx="1180611" cy="1172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2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3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12192000" cy="666584"/>
            <a:chOff x="0" y="0"/>
            <a:chExt cx="12192000" cy="666584"/>
          </a:xfrm>
        </p:grpSpPr>
        <p:sp>
          <p:nvSpPr>
            <p:cNvPr id="16" name="Прямокутник 7">
              <a:extLst>
                <a:ext uri="{FF2B5EF4-FFF2-40B4-BE49-F238E27FC236}">
                  <a16:creationId xmlns:a16="http://schemas.microsoft.com/office/drawing/2014/main" id="{77DAE55C-0A91-76C6-78AC-8FC17D65BACC}"/>
                </a:ext>
              </a:extLst>
            </p:cNvPr>
            <p:cNvSpPr/>
            <p:nvPr/>
          </p:nvSpPr>
          <p:spPr>
            <a:xfrm>
              <a:off x="0" y="0"/>
              <a:ext cx="12192000" cy="66658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100000">
                  <a:srgbClr val="162746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BF7596CE-65E4-4097-A099-70C9DC5032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210"/>
            <a:stretch/>
          </p:blipFill>
          <p:spPr>
            <a:xfrm>
              <a:off x="372216" y="24273"/>
              <a:ext cx="622397" cy="618037"/>
            </a:xfrm>
            <a:prstGeom prst="rect">
              <a:avLst/>
            </a:prstGeom>
          </p:spPr>
        </p:pic>
      </p:grpSp>
      <p:pic>
        <p:nvPicPr>
          <p:cNvPr id="8" name="Місце для вмісту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13" y="1090863"/>
            <a:ext cx="5021179" cy="4555958"/>
          </a:xfrm>
          <a:prstGeom prst="rect">
            <a:avLst/>
          </a:prstGeom>
        </p:spPr>
      </p:pic>
      <p:cxnSp>
        <p:nvCxnSpPr>
          <p:cNvPr id="6" name="Пряма зі стрілкою 5"/>
          <p:cNvCxnSpPr/>
          <p:nvPr/>
        </p:nvCxnSpPr>
        <p:spPr>
          <a:xfrm>
            <a:off x="3384887" y="1925053"/>
            <a:ext cx="54308" cy="301013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3"/>
          <p:cNvSpPr txBox="1">
            <a:spLocks/>
          </p:cNvSpPr>
          <p:nvPr/>
        </p:nvSpPr>
        <p:spPr>
          <a:xfrm>
            <a:off x="1187533" y="56258"/>
            <a:ext cx="10749126" cy="6139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Укріплення вікон (дверей) з метою використання цього проходу рятувальниками</a:t>
            </a:r>
          </a:p>
        </p:txBody>
      </p:sp>
      <p:sp>
        <p:nvSpPr>
          <p:cNvPr id="7" name="Підзаголовок 2"/>
          <p:cNvSpPr txBox="1">
            <a:spLocks/>
          </p:cNvSpPr>
          <p:nvPr/>
        </p:nvSpPr>
        <p:spPr>
          <a:xfrm>
            <a:off x="6733679" y="2760295"/>
            <a:ext cx="5202980" cy="554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Покрокові заходи</a:t>
            </a:r>
          </a:p>
        </p:txBody>
      </p:sp>
      <p:sp>
        <p:nvSpPr>
          <p:cNvPr id="3" name="Прямокутник 2"/>
          <p:cNvSpPr/>
          <p:nvPr/>
        </p:nvSpPr>
        <p:spPr>
          <a:xfrm>
            <a:off x="6581282" y="1706235"/>
            <a:ext cx="53553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Жорстка конструкція виготовляється на безпечній відстані, а потім встановлюється та фіксується на необхідному місці</a:t>
            </a:r>
          </a:p>
        </p:txBody>
      </p:sp>
      <p:sp>
        <p:nvSpPr>
          <p:cNvPr id="9" name="Підзаголовок 2"/>
          <p:cNvSpPr txBox="1">
            <a:spLocks/>
          </p:cNvSpPr>
          <p:nvPr/>
        </p:nvSpPr>
        <p:spPr>
          <a:xfrm>
            <a:off x="6581282" y="1140701"/>
            <a:ext cx="5254407" cy="565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Застереження:</a:t>
            </a:r>
            <a:r>
              <a:rPr lang="uk-UA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Прямокутник 9"/>
          <p:cNvSpPr/>
          <p:nvPr/>
        </p:nvSpPr>
        <p:spPr>
          <a:xfrm>
            <a:off x="6733681" y="3244334"/>
            <a:ext cx="507999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вимірюється висота віконного (дверного) отвору 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uk-UA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3408832" y="2690336"/>
            <a:ext cx="3978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uk-UA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 зі стрілкою 5"/>
          <p:cNvCxnSpPr/>
          <p:nvPr/>
        </p:nvCxnSpPr>
        <p:spPr>
          <a:xfrm flipH="1">
            <a:off x="1656286" y="3384892"/>
            <a:ext cx="3461151" cy="2105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кутник 2"/>
          <p:cNvSpPr/>
          <p:nvPr/>
        </p:nvSpPr>
        <p:spPr>
          <a:xfrm>
            <a:off x="4116388" y="3474417"/>
            <a:ext cx="3978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uk-UA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кутник 8"/>
          <p:cNvSpPr/>
          <p:nvPr/>
        </p:nvSpPr>
        <p:spPr>
          <a:xfrm>
            <a:off x="6733684" y="4106112"/>
            <a:ext cx="495700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вимірюється ширина віконного (дверного) отвору 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uk-UA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34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9" grpId="0"/>
      <p:bldP spid="10" grpId="0"/>
      <p:bldP spid="10" grpId="1"/>
      <p:bldP spid="4" grpId="0"/>
      <p:bldP spid="14" grpId="0"/>
      <p:bldP spid="17" grpId="0"/>
      <p:bldP spid="1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Группа 43"/>
          <p:cNvGrpSpPr/>
          <p:nvPr/>
        </p:nvGrpSpPr>
        <p:grpSpPr>
          <a:xfrm>
            <a:off x="0" y="0"/>
            <a:ext cx="12192000" cy="666584"/>
            <a:chOff x="0" y="0"/>
            <a:chExt cx="12192000" cy="666584"/>
          </a:xfrm>
        </p:grpSpPr>
        <p:sp>
          <p:nvSpPr>
            <p:cNvPr id="46" name="Прямокутник 7">
              <a:extLst>
                <a:ext uri="{FF2B5EF4-FFF2-40B4-BE49-F238E27FC236}">
                  <a16:creationId xmlns:a16="http://schemas.microsoft.com/office/drawing/2014/main" id="{77DAE55C-0A91-76C6-78AC-8FC17D65BACC}"/>
                </a:ext>
              </a:extLst>
            </p:cNvPr>
            <p:cNvSpPr/>
            <p:nvPr/>
          </p:nvSpPr>
          <p:spPr>
            <a:xfrm>
              <a:off x="0" y="0"/>
              <a:ext cx="12192000" cy="66658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100000">
                  <a:srgbClr val="162746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BF7596CE-65E4-4097-A099-70C9DC5032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210"/>
            <a:stretch/>
          </p:blipFill>
          <p:spPr>
            <a:xfrm>
              <a:off x="372216" y="24273"/>
              <a:ext cx="622397" cy="618037"/>
            </a:xfrm>
            <a:prstGeom prst="rect">
              <a:avLst/>
            </a:prstGeom>
          </p:spPr>
        </p:pic>
      </p:grpSp>
      <p:pic>
        <p:nvPicPr>
          <p:cNvPr id="29" name="Місце для вмісту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41442" y="3294798"/>
            <a:ext cx="2453390" cy="23984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69850"/>
          </a:sp3d>
        </p:spPr>
      </p:pic>
      <p:pic>
        <p:nvPicPr>
          <p:cNvPr id="21" name="Місце для вмісту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094" y="3279781"/>
            <a:ext cx="2453390" cy="23984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69850"/>
          </a:sp3d>
        </p:spPr>
      </p:pic>
      <p:sp>
        <p:nvSpPr>
          <p:cNvPr id="6" name="Заголовок 3"/>
          <p:cNvSpPr txBox="1">
            <a:spLocks/>
          </p:cNvSpPr>
          <p:nvPr/>
        </p:nvSpPr>
        <p:spPr>
          <a:xfrm>
            <a:off x="1075758" y="24273"/>
            <a:ext cx="10918320" cy="618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Укріплення вікон (дверей) з метою використання цього проходу рятувальниками</a:t>
            </a:r>
          </a:p>
        </p:txBody>
      </p:sp>
      <p:sp>
        <p:nvSpPr>
          <p:cNvPr id="7" name="Підзаголовок 2"/>
          <p:cNvSpPr txBox="1">
            <a:spLocks/>
          </p:cNvSpPr>
          <p:nvPr/>
        </p:nvSpPr>
        <p:spPr>
          <a:xfrm>
            <a:off x="6790770" y="3973266"/>
            <a:ext cx="5056095" cy="4911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Покрокові заходи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6663685" y="4343790"/>
            <a:ext cx="49570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Береться брус </a:t>
            </a:r>
            <a:r>
              <a:rPr lang="uk-U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 х </a:t>
            </a:r>
            <a:r>
              <a:rPr lang="uk-U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cxnSp>
        <p:nvCxnSpPr>
          <p:cNvPr id="12" name="Пряма зі стрілкою 11"/>
          <p:cNvCxnSpPr/>
          <p:nvPr/>
        </p:nvCxnSpPr>
        <p:spPr>
          <a:xfrm>
            <a:off x="1626867" y="2344891"/>
            <a:ext cx="3461192" cy="0"/>
          </a:xfrm>
          <a:prstGeom prst="straightConnector1">
            <a:avLst/>
          </a:prstGeom>
          <a:ln w="349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Брус деревянный ель сосн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773" y="1091403"/>
            <a:ext cx="2282953" cy="231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Пряма зі стрілкою 19"/>
          <p:cNvCxnSpPr/>
          <p:nvPr/>
        </p:nvCxnSpPr>
        <p:spPr>
          <a:xfrm flipV="1">
            <a:off x="10047565" y="1770902"/>
            <a:ext cx="787811" cy="1517327"/>
          </a:xfrm>
          <a:prstGeom prst="straightConnector1">
            <a:avLst/>
          </a:prstGeom>
          <a:ln w="349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кутник 24"/>
          <p:cNvSpPr/>
          <p:nvPr/>
        </p:nvSpPr>
        <p:spPr>
          <a:xfrm>
            <a:off x="10490121" y="2427976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Місце для вмісту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867" y="1933164"/>
            <a:ext cx="3461192" cy="23984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38100"/>
          </a:sp3d>
        </p:spPr>
      </p:pic>
      <p:pic>
        <p:nvPicPr>
          <p:cNvPr id="19" name="Місце для вмісту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867" y="4641417"/>
            <a:ext cx="3461192" cy="23984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cxnSp>
        <p:nvCxnSpPr>
          <p:cNvPr id="22" name="Пряма зі стрілкою 12"/>
          <p:cNvCxnSpPr/>
          <p:nvPr/>
        </p:nvCxnSpPr>
        <p:spPr>
          <a:xfrm>
            <a:off x="1288356" y="1933160"/>
            <a:ext cx="1" cy="2948092"/>
          </a:xfrm>
          <a:prstGeom prst="straightConnector1">
            <a:avLst/>
          </a:prstGeom>
          <a:ln w="349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кутник 16"/>
          <p:cNvSpPr/>
          <p:nvPr/>
        </p:nvSpPr>
        <p:spPr>
          <a:xfrm>
            <a:off x="461187" y="1890257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Пряма зі стрілкою 18"/>
          <p:cNvCxnSpPr/>
          <p:nvPr/>
        </p:nvCxnSpPr>
        <p:spPr>
          <a:xfrm>
            <a:off x="2501460" y="2171388"/>
            <a:ext cx="1" cy="2470029"/>
          </a:xfrm>
          <a:prstGeom prst="straightConnector1">
            <a:avLst/>
          </a:prstGeom>
          <a:ln w="349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кутник 20"/>
          <p:cNvSpPr/>
          <p:nvPr/>
        </p:nvSpPr>
        <p:spPr>
          <a:xfrm>
            <a:off x="2564383" y="3104418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uk-UA" sz="32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uk-UA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кутник 20"/>
          <p:cNvSpPr/>
          <p:nvPr/>
        </p:nvSpPr>
        <p:spPr>
          <a:xfrm>
            <a:off x="791098" y="2995841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uk-UA" sz="3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Пряма зі стрілкою 13"/>
          <p:cNvCxnSpPr/>
          <p:nvPr/>
        </p:nvCxnSpPr>
        <p:spPr>
          <a:xfrm>
            <a:off x="886351" y="4626394"/>
            <a:ext cx="3784" cy="274650"/>
          </a:xfrm>
          <a:prstGeom prst="straightConnector1">
            <a:avLst/>
          </a:prstGeom>
          <a:ln w="349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 зі стрілкою 15"/>
          <p:cNvCxnSpPr/>
          <p:nvPr/>
        </p:nvCxnSpPr>
        <p:spPr>
          <a:xfrm>
            <a:off x="887283" y="1957054"/>
            <a:ext cx="3784" cy="274650"/>
          </a:xfrm>
          <a:prstGeom prst="straightConnector1">
            <a:avLst/>
          </a:prstGeom>
          <a:ln w="349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кутник 16"/>
          <p:cNvSpPr/>
          <p:nvPr/>
        </p:nvSpPr>
        <p:spPr>
          <a:xfrm>
            <a:off x="404235" y="4531712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кутник 9"/>
          <p:cNvSpPr/>
          <p:nvPr/>
        </p:nvSpPr>
        <p:spPr>
          <a:xfrm>
            <a:off x="3510667" y="2344899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uk-UA" sz="32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uk-UA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59371" y="4754187"/>
            <a:ext cx="427600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Відрізається два бруска довжиною: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uk-U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uk-UA" sz="20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(4)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59369" y="5431295"/>
            <a:ext cx="427600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Відрізається два бруска довжиною:</a:t>
            </a:r>
          </a:p>
          <a:p>
            <a:pPr algn="ctr"/>
            <a:r>
              <a:rPr lang="uk-UA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uk-UA" sz="20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см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(4)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" name="Пряма зі стрілкою 15"/>
          <p:cNvCxnSpPr/>
          <p:nvPr/>
        </p:nvCxnSpPr>
        <p:spPr>
          <a:xfrm>
            <a:off x="7503983" y="1957054"/>
            <a:ext cx="1892" cy="1311684"/>
          </a:xfrm>
          <a:prstGeom prst="straightConnector1">
            <a:avLst/>
          </a:prstGeom>
          <a:ln w="349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кутник 16"/>
          <p:cNvSpPr/>
          <p:nvPr/>
        </p:nvSpPr>
        <p:spPr>
          <a:xfrm>
            <a:off x="7505875" y="2344891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" name="Пряма зі стрілкою 13"/>
          <p:cNvCxnSpPr/>
          <p:nvPr/>
        </p:nvCxnSpPr>
        <p:spPr>
          <a:xfrm flipH="1" flipV="1">
            <a:off x="8110771" y="3580609"/>
            <a:ext cx="1208044" cy="137324"/>
          </a:xfrm>
          <a:prstGeom prst="straightConnector1">
            <a:avLst/>
          </a:prstGeom>
          <a:ln w="349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кутник 16"/>
          <p:cNvSpPr/>
          <p:nvPr/>
        </p:nvSpPr>
        <p:spPr>
          <a:xfrm>
            <a:off x="8505439" y="328822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1" name="Пряма зі стрілкою 11"/>
          <p:cNvCxnSpPr/>
          <p:nvPr/>
        </p:nvCxnSpPr>
        <p:spPr>
          <a:xfrm>
            <a:off x="1458514" y="5092737"/>
            <a:ext cx="3829559" cy="0"/>
          </a:xfrm>
          <a:prstGeom prst="straightConnector1">
            <a:avLst/>
          </a:prstGeom>
          <a:ln w="349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кутник 2"/>
          <p:cNvSpPr/>
          <p:nvPr/>
        </p:nvSpPr>
        <p:spPr>
          <a:xfrm>
            <a:off x="3311736" y="5099092"/>
            <a:ext cx="3978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uk-UA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04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25" grpId="0"/>
      <p:bldP spid="26" grpId="0"/>
      <p:bldP spid="28" grpId="0"/>
      <p:bldP spid="31" grpId="0"/>
      <p:bldP spid="34" grpId="0"/>
      <p:bldP spid="36" grpId="0"/>
      <p:bldP spid="5" grpId="0"/>
      <p:bldP spid="14" grpId="0"/>
      <p:bldP spid="38" grpId="0"/>
      <p:bldP spid="40" grpId="0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/>
          <p:cNvGrpSpPr/>
          <p:nvPr/>
        </p:nvGrpSpPr>
        <p:grpSpPr>
          <a:xfrm>
            <a:off x="0" y="0"/>
            <a:ext cx="12192000" cy="666584"/>
            <a:chOff x="0" y="0"/>
            <a:chExt cx="12192000" cy="666584"/>
          </a:xfrm>
        </p:grpSpPr>
        <p:sp>
          <p:nvSpPr>
            <p:cNvPr id="22" name="Прямокутник 7">
              <a:extLst>
                <a:ext uri="{FF2B5EF4-FFF2-40B4-BE49-F238E27FC236}">
                  <a16:creationId xmlns:a16="http://schemas.microsoft.com/office/drawing/2014/main" id="{77DAE55C-0A91-76C6-78AC-8FC17D65BACC}"/>
                </a:ext>
              </a:extLst>
            </p:cNvPr>
            <p:cNvSpPr/>
            <p:nvPr/>
          </p:nvSpPr>
          <p:spPr>
            <a:xfrm>
              <a:off x="0" y="0"/>
              <a:ext cx="12192000" cy="66658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100000">
                  <a:srgbClr val="162746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BF7596CE-65E4-4097-A099-70C9DC5032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210"/>
            <a:stretch/>
          </p:blipFill>
          <p:spPr>
            <a:xfrm>
              <a:off x="372216" y="24273"/>
              <a:ext cx="622397" cy="618037"/>
            </a:xfrm>
            <a:prstGeom prst="rect">
              <a:avLst/>
            </a:prstGeom>
          </p:spPr>
        </p:pic>
      </p:grpSp>
      <p:sp>
        <p:nvSpPr>
          <p:cNvPr id="15" name="Рівнобедрений трикутник 14"/>
          <p:cNvSpPr/>
          <p:nvPr/>
        </p:nvSpPr>
        <p:spPr>
          <a:xfrm rot="8073107">
            <a:off x="4395386" y="4474780"/>
            <a:ext cx="908330" cy="453092"/>
          </a:xfrm>
          <a:prstGeom prst="triangle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5000">
                <a:schemeClr val="accent2">
                  <a:lumMod val="0"/>
                  <a:lumOff val="100000"/>
                </a:schemeClr>
              </a:gs>
              <a:gs pos="87000">
                <a:schemeClr val="accent2">
                  <a:lumMod val="40000"/>
                  <a:lumOff val="6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6" name="Рівнобедрений трикутник 13"/>
          <p:cNvSpPr/>
          <p:nvPr/>
        </p:nvSpPr>
        <p:spPr>
          <a:xfrm rot="2698675">
            <a:off x="4394053" y="1907274"/>
            <a:ext cx="908331" cy="453092"/>
          </a:xfrm>
          <a:prstGeom prst="triangle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5000">
                <a:schemeClr val="accent2">
                  <a:lumMod val="0"/>
                  <a:lumOff val="100000"/>
                </a:schemeClr>
              </a:gs>
              <a:gs pos="87000">
                <a:schemeClr val="accent2">
                  <a:lumMod val="40000"/>
                  <a:lumOff val="6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7" name="Рівнобедрений трикутник 12"/>
          <p:cNvSpPr/>
          <p:nvPr/>
        </p:nvSpPr>
        <p:spPr>
          <a:xfrm rot="18902822">
            <a:off x="1390057" y="1946456"/>
            <a:ext cx="908331" cy="453092"/>
          </a:xfrm>
          <a:prstGeom prst="triangle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5000">
                <a:schemeClr val="accent2">
                  <a:lumMod val="0"/>
                  <a:lumOff val="100000"/>
                </a:schemeClr>
              </a:gs>
              <a:gs pos="87000">
                <a:schemeClr val="accent2">
                  <a:lumMod val="40000"/>
                  <a:lumOff val="6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8" name="Рівнобедрений трикутник 11"/>
          <p:cNvSpPr/>
          <p:nvPr/>
        </p:nvSpPr>
        <p:spPr>
          <a:xfrm rot="13410810">
            <a:off x="1412545" y="4420015"/>
            <a:ext cx="908331" cy="453092"/>
          </a:xfrm>
          <a:prstGeom prst="triangle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5000">
                <a:schemeClr val="accent2">
                  <a:lumMod val="0"/>
                  <a:lumOff val="100000"/>
                </a:schemeClr>
              </a:gs>
              <a:gs pos="87000">
                <a:schemeClr val="accent2">
                  <a:lumMod val="40000"/>
                  <a:lumOff val="6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0" name="Місце для вмісту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325" y="824177"/>
            <a:ext cx="2533651" cy="2105025"/>
          </a:xfrm>
        </p:spPr>
      </p:pic>
      <p:pic>
        <p:nvPicPr>
          <p:cNvPr id="4" name="Місце для вмісту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867" y="1933164"/>
            <a:ext cx="3461192" cy="23984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38100"/>
          </a:sp3d>
        </p:spPr>
      </p:pic>
      <p:pic>
        <p:nvPicPr>
          <p:cNvPr id="5" name="Місце для вмісту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867" y="4641417"/>
            <a:ext cx="3461192" cy="23984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Місце для вмісту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094" y="3279781"/>
            <a:ext cx="2453390" cy="23984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69850"/>
          </a:sp3d>
        </p:spPr>
      </p:pic>
      <p:pic>
        <p:nvPicPr>
          <p:cNvPr id="7" name="Місце для вмісту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14960" y="3299482"/>
            <a:ext cx="2492795" cy="23984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Рівнобедрений трикутник 7"/>
          <p:cNvSpPr/>
          <p:nvPr/>
        </p:nvSpPr>
        <p:spPr>
          <a:xfrm rot="18906012">
            <a:off x="1342589" y="1907054"/>
            <a:ext cx="908331" cy="453092"/>
          </a:xfrm>
          <a:prstGeom prst="triangle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5000">
                <a:schemeClr val="accent2">
                  <a:lumMod val="0"/>
                  <a:lumOff val="100000"/>
                </a:schemeClr>
              </a:gs>
              <a:gs pos="87000">
                <a:schemeClr val="accent2">
                  <a:lumMod val="40000"/>
                  <a:lumOff val="6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Рівнобедрений трикутник 8"/>
          <p:cNvSpPr/>
          <p:nvPr/>
        </p:nvSpPr>
        <p:spPr>
          <a:xfrm rot="2698675">
            <a:off x="4513973" y="1891549"/>
            <a:ext cx="908331" cy="453092"/>
          </a:xfrm>
          <a:prstGeom prst="triangle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5000">
                <a:schemeClr val="accent2">
                  <a:lumMod val="0"/>
                  <a:lumOff val="100000"/>
                </a:schemeClr>
              </a:gs>
              <a:gs pos="87000">
                <a:schemeClr val="accent2">
                  <a:lumMod val="40000"/>
                  <a:lumOff val="6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24" name="Місце для вмісту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3757087"/>
            <a:ext cx="3246696" cy="2436281"/>
          </a:xfrm>
          <a:prstGeom prst="rect">
            <a:avLst/>
          </a:prstGeom>
        </p:spPr>
      </p:pic>
      <p:sp>
        <p:nvSpPr>
          <p:cNvPr id="11" name="Заголовок 3"/>
          <p:cNvSpPr txBox="1">
            <a:spLocks/>
          </p:cNvSpPr>
          <p:nvPr/>
        </p:nvSpPr>
        <p:spPr>
          <a:xfrm>
            <a:off x="1187355" y="24273"/>
            <a:ext cx="10746141" cy="618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Укріплення вікон (дверей) з метою використання цього проходу рятувальниками</a:t>
            </a:r>
          </a:p>
        </p:txBody>
      </p:sp>
      <p:sp>
        <p:nvSpPr>
          <p:cNvPr id="12" name="Підзаголовок 2"/>
          <p:cNvSpPr txBox="1">
            <a:spLocks/>
          </p:cNvSpPr>
          <p:nvPr/>
        </p:nvSpPr>
        <p:spPr>
          <a:xfrm>
            <a:off x="8611347" y="2929198"/>
            <a:ext cx="3397604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Електричний </a:t>
            </a:r>
            <a:r>
              <a:rPr lang="uk-UA" sz="2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цвяхозабивач</a:t>
            </a:r>
            <a:endParaRPr lang="uk-UA" sz="2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Рівнобедрений трикутник 9"/>
          <p:cNvSpPr/>
          <p:nvPr/>
        </p:nvSpPr>
        <p:spPr>
          <a:xfrm rot="13494402">
            <a:off x="1342609" y="4461747"/>
            <a:ext cx="908331" cy="453092"/>
          </a:xfrm>
          <a:prstGeom prst="triangle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5000">
                <a:schemeClr val="accent2">
                  <a:lumMod val="0"/>
                  <a:lumOff val="100000"/>
                </a:schemeClr>
              </a:gs>
              <a:gs pos="87000">
                <a:schemeClr val="accent2">
                  <a:lumMod val="40000"/>
                  <a:lumOff val="6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Рівнобедрений трикутник 10"/>
          <p:cNvSpPr/>
          <p:nvPr/>
        </p:nvSpPr>
        <p:spPr>
          <a:xfrm rot="8039275">
            <a:off x="4507188" y="4473255"/>
            <a:ext cx="908330" cy="453092"/>
          </a:xfrm>
          <a:prstGeom prst="triangle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5000">
                <a:schemeClr val="accent2">
                  <a:lumMod val="0"/>
                  <a:lumOff val="100000"/>
                </a:schemeClr>
              </a:gs>
              <a:gs pos="87000">
                <a:schemeClr val="accent2">
                  <a:lumMod val="40000"/>
                  <a:lumOff val="6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9" name="TextBox 18"/>
          <p:cNvSpPr txBox="1"/>
          <p:nvPr/>
        </p:nvSpPr>
        <p:spPr>
          <a:xfrm>
            <a:off x="5449537" y="1921443"/>
            <a:ext cx="31618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Triangle Gusset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фанера трикутної форми розміром 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см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x 30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см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товщиною 2 см)</a:t>
            </a:r>
          </a:p>
        </p:txBody>
      </p:sp>
    </p:spTree>
    <p:extLst>
      <p:ext uri="{BB962C8B-B14F-4D97-AF65-F5344CB8AC3E}">
        <p14:creationId xmlns:p14="http://schemas.microsoft.com/office/powerpoint/2010/main" val="355677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8" grpId="0" animBg="1"/>
      <p:bldP spid="9" grpId="0" animBg="1"/>
      <p:bldP spid="11" grpId="0"/>
      <p:bldP spid="12" grpId="0"/>
      <p:bldP spid="13" grpId="0" animBg="1"/>
      <p:bldP spid="14" grpId="0" animBg="1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0" y="0"/>
            <a:ext cx="12192000" cy="666584"/>
            <a:chOff x="0" y="0"/>
            <a:chExt cx="12192000" cy="666584"/>
          </a:xfrm>
        </p:grpSpPr>
        <p:sp>
          <p:nvSpPr>
            <p:cNvPr id="18" name="Прямокутник 7">
              <a:extLst>
                <a:ext uri="{FF2B5EF4-FFF2-40B4-BE49-F238E27FC236}">
                  <a16:creationId xmlns:a16="http://schemas.microsoft.com/office/drawing/2014/main" id="{77DAE55C-0A91-76C6-78AC-8FC17D65BACC}"/>
                </a:ext>
              </a:extLst>
            </p:cNvPr>
            <p:cNvSpPr/>
            <p:nvPr/>
          </p:nvSpPr>
          <p:spPr>
            <a:xfrm>
              <a:off x="0" y="0"/>
              <a:ext cx="12192000" cy="66658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100000">
                  <a:srgbClr val="162746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BF7596CE-65E4-4097-A099-70C9DC5032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210"/>
            <a:stretch/>
          </p:blipFill>
          <p:spPr>
            <a:xfrm>
              <a:off x="372216" y="24273"/>
              <a:ext cx="622397" cy="618037"/>
            </a:xfrm>
            <a:prstGeom prst="rect">
              <a:avLst/>
            </a:prstGeom>
          </p:spPr>
        </p:pic>
      </p:grpSp>
      <p:pic>
        <p:nvPicPr>
          <p:cNvPr id="4" name="Місце для вмісту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925" y="2768769"/>
            <a:ext cx="5028201" cy="3352134"/>
          </a:xfrm>
          <a:prstGeom prst="rect">
            <a:avLst/>
          </a:prstGeom>
        </p:spPr>
      </p:pic>
      <p:grpSp>
        <p:nvGrpSpPr>
          <p:cNvPr id="5" name="Групувати 4"/>
          <p:cNvGrpSpPr/>
          <p:nvPr/>
        </p:nvGrpSpPr>
        <p:grpSpPr>
          <a:xfrm>
            <a:off x="1438479" y="3054688"/>
            <a:ext cx="3164240" cy="457920"/>
            <a:chOff x="1435936" y="3521413"/>
            <a:chExt cx="3164240" cy="457920"/>
          </a:xfrm>
        </p:grpSpPr>
        <p:sp>
          <p:nvSpPr>
            <p:cNvPr id="6" name="Прямоугольный треугольник 288"/>
            <p:cNvSpPr/>
            <p:nvPr/>
          </p:nvSpPr>
          <p:spPr>
            <a:xfrm>
              <a:off x="1439695" y="3521413"/>
              <a:ext cx="2742838" cy="457920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uk-UA"/>
            </a:p>
          </p:txBody>
        </p:sp>
        <p:sp>
          <p:nvSpPr>
            <p:cNvPr id="3" name="Паралелограм 2"/>
            <p:cNvSpPr/>
            <p:nvPr/>
          </p:nvSpPr>
          <p:spPr>
            <a:xfrm rot="558118">
              <a:off x="1435936" y="3548745"/>
              <a:ext cx="3164240" cy="240244"/>
            </a:xfrm>
            <a:prstGeom prst="parallelogram">
              <a:avLst>
                <a:gd name="adj" fmla="val 170422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7" name="Заголовок 3"/>
          <p:cNvSpPr txBox="1">
            <a:spLocks/>
          </p:cNvSpPr>
          <p:nvPr/>
        </p:nvSpPr>
        <p:spPr>
          <a:xfrm>
            <a:off x="1185848" y="24273"/>
            <a:ext cx="10851478" cy="618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Укріплення вікон (дверей) з метою використання цього проходу рятувальниками</a:t>
            </a:r>
          </a:p>
        </p:txBody>
      </p:sp>
      <p:sp>
        <p:nvSpPr>
          <p:cNvPr id="8" name="Підзаголовок 2"/>
          <p:cNvSpPr txBox="1">
            <a:spLocks/>
          </p:cNvSpPr>
          <p:nvPr/>
        </p:nvSpPr>
        <p:spPr>
          <a:xfrm>
            <a:off x="5324271" y="1993462"/>
            <a:ext cx="74295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Виготовлення клинів</a:t>
            </a:r>
          </a:p>
        </p:txBody>
      </p:sp>
      <p:sp>
        <p:nvSpPr>
          <p:cNvPr id="11" name="Місце для вмісту 8"/>
          <p:cNvSpPr txBox="1">
            <a:spLocks/>
          </p:cNvSpPr>
          <p:nvPr/>
        </p:nvSpPr>
        <p:spPr>
          <a:xfrm>
            <a:off x="0" y="4257065"/>
            <a:ext cx="6282047" cy="77457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uk-UA" sz="2000" dirty="0"/>
              <a:t> 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Розміри клинів:</a:t>
            </a:r>
          </a:p>
          <a:p>
            <a:pPr marL="0" indent="0" algn="just">
              <a:buNone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довжина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см, </a:t>
            </a:r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висота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ширина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 10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Місце для вмісту 8"/>
          <p:cNvSpPr txBox="1">
            <a:spLocks/>
          </p:cNvSpPr>
          <p:nvPr/>
        </p:nvSpPr>
        <p:spPr>
          <a:xfrm>
            <a:off x="180305" y="5109638"/>
            <a:ext cx="6101742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довжина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45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см, </a:t>
            </a:r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висота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ширина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 10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2584372" y="3447151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1031798" y="3113776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кутник 14"/>
          <p:cNvSpPr/>
          <p:nvPr/>
        </p:nvSpPr>
        <p:spPr>
          <a:xfrm>
            <a:off x="1438478" y="262995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61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/>
          <p:cNvGrpSpPr/>
          <p:nvPr/>
        </p:nvGrpSpPr>
        <p:grpSpPr>
          <a:xfrm>
            <a:off x="0" y="0"/>
            <a:ext cx="12192000" cy="666584"/>
            <a:chOff x="0" y="0"/>
            <a:chExt cx="12192000" cy="666584"/>
          </a:xfrm>
        </p:grpSpPr>
        <p:sp>
          <p:nvSpPr>
            <p:cNvPr id="24" name="Прямокутник 7">
              <a:extLst>
                <a:ext uri="{FF2B5EF4-FFF2-40B4-BE49-F238E27FC236}">
                  <a16:creationId xmlns:a16="http://schemas.microsoft.com/office/drawing/2014/main" id="{77DAE55C-0A91-76C6-78AC-8FC17D65BACC}"/>
                </a:ext>
              </a:extLst>
            </p:cNvPr>
            <p:cNvSpPr/>
            <p:nvPr/>
          </p:nvSpPr>
          <p:spPr>
            <a:xfrm>
              <a:off x="0" y="0"/>
              <a:ext cx="12192000" cy="66658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100000">
                  <a:srgbClr val="162746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BF7596CE-65E4-4097-A099-70C9DC5032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210"/>
            <a:stretch/>
          </p:blipFill>
          <p:spPr>
            <a:xfrm>
              <a:off x="372216" y="24273"/>
              <a:ext cx="622397" cy="618037"/>
            </a:xfrm>
            <a:prstGeom prst="rect">
              <a:avLst/>
            </a:prstGeom>
          </p:spPr>
        </p:pic>
      </p:grpSp>
      <p:pic>
        <p:nvPicPr>
          <p:cNvPr id="16" name="Місце для вмісту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13" y="1090863"/>
            <a:ext cx="5021179" cy="4555958"/>
          </a:xfrm>
          <a:prstGeom prst="rect">
            <a:avLst/>
          </a:prstGeom>
        </p:spPr>
      </p:pic>
      <p:sp>
        <p:nvSpPr>
          <p:cNvPr id="15" name="Рівнобедрений трикутник 14"/>
          <p:cNvSpPr/>
          <p:nvPr/>
        </p:nvSpPr>
        <p:spPr>
          <a:xfrm rot="8073107">
            <a:off x="4478896" y="4397395"/>
            <a:ext cx="908330" cy="453092"/>
          </a:xfrm>
          <a:prstGeom prst="triangle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5000">
                <a:schemeClr val="accent2">
                  <a:lumMod val="0"/>
                  <a:lumOff val="100000"/>
                </a:schemeClr>
              </a:gs>
              <a:gs pos="87000">
                <a:schemeClr val="accent2">
                  <a:lumMod val="40000"/>
                  <a:lumOff val="6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Рівнобедрений трикутник 13"/>
          <p:cNvSpPr/>
          <p:nvPr/>
        </p:nvSpPr>
        <p:spPr>
          <a:xfrm rot="2698675">
            <a:off x="4464225" y="1806834"/>
            <a:ext cx="908331" cy="453092"/>
          </a:xfrm>
          <a:prstGeom prst="triangle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5000">
                <a:schemeClr val="accent2">
                  <a:lumMod val="0"/>
                  <a:lumOff val="100000"/>
                </a:schemeClr>
              </a:gs>
              <a:gs pos="87000">
                <a:schemeClr val="accent2">
                  <a:lumMod val="40000"/>
                  <a:lumOff val="6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Рівнобедрений трикутник 12"/>
          <p:cNvSpPr/>
          <p:nvPr/>
        </p:nvSpPr>
        <p:spPr>
          <a:xfrm rot="18902822">
            <a:off x="1406797" y="1826534"/>
            <a:ext cx="908331" cy="453092"/>
          </a:xfrm>
          <a:prstGeom prst="triangle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5000">
                <a:schemeClr val="accent2">
                  <a:lumMod val="0"/>
                  <a:lumOff val="100000"/>
                </a:schemeClr>
              </a:gs>
              <a:gs pos="87000">
                <a:schemeClr val="accent2">
                  <a:lumMod val="40000"/>
                  <a:lumOff val="6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Рівнобедрений трикутник 11"/>
          <p:cNvSpPr/>
          <p:nvPr/>
        </p:nvSpPr>
        <p:spPr>
          <a:xfrm rot="13410810">
            <a:off x="1470257" y="4407355"/>
            <a:ext cx="908331" cy="453092"/>
          </a:xfrm>
          <a:prstGeom prst="triangle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5000">
                <a:schemeClr val="accent2">
                  <a:lumMod val="0"/>
                  <a:lumOff val="100000"/>
                </a:schemeClr>
              </a:gs>
              <a:gs pos="87000">
                <a:schemeClr val="accent2">
                  <a:lumMod val="40000"/>
                  <a:lumOff val="6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4" name="Місце для вмісту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867" y="1933164"/>
            <a:ext cx="3461192" cy="23984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38100"/>
          </a:sp3d>
        </p:spPr>
      </p:pic>
      <p:pic>
        <p:nvPicPr>
          <p:cNvPr id="5" name="Місце для вмісту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867" y="4641417"/>
            <a:ext cx="3461192" cy="23984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Місце для вмісту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094" y="3279781"/>
            <a:ext cx="2453390" cy="23984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69850"/>
          </a:sp3d>
        </p:spPr>
      </p:pic>
      <p:pic>
        <p:nvPicPr>
          <p:cNvPr id="7" name="Місце для вмісту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86671" y="3260080"/>
            <a:ext cx="2492795" cy="23984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Рівнобедрений трикутник 7"/>
          <p:cNvSpPr/>
          <p:nvPr/>
        </p:nvSpPr>
        <p:spPr>
          <a:xfrm rot="18906012">
            <a:off x="1342589" y="1907054"/>
            <a:ext cx="908331" cy="453092"/>
          </a:xfrm>
          <a:prstGeom prst="triangle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5000">
                <a:schemeClr val="accent2">
                  <a:lumMod val="0"/>
                  <a:lumOff val="100000"/>
                </a:schemeClr>
              </a:gs>
              <a:gs pos="87000">
                <a:schemeClr val="accent2">
                  <a:lumMod val="40000"/>
                  <a:lumOff val="6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Рівнобедрений трикутник 8"/>
          <p:cNvSpPr/>
          <p:nvPr/>
        </p:nvSpPr>
        <p:spPr>
          <a:xfrm rot="2698675">
            <a:off x="4426241" y="1891547"/>
            <a:ext cx="908331" cy="453092"/>
          </a:xfrm>
          <a:prstGeom prst="triangle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5000">
                <a:schemeClr val="accent2">
                  <a:lumMod val="0"/>
                  <a:lumOff val="100000"/>
                </a:schemeClr>
              </a:gs>
              <a:gs pos="87000">
                <a:schemeClr val="accent2">
                  <a:lumMod val="40000"/>
                  <a:lumOff val="6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Рівнобедрений трикутник 9"/>
          <p:cNvSpPr/>
          <p:nvPr/>
        </p:nvSpPr>
        <p:spPr>
          <a:xfrm rot="13494402">
            <a:off x="1406926" y="4426470"/>
            <a:ext cx="908331" cy="453092"/>
          </a:xfrm>
          <a:prstGeom prst="triangle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5000">
                <a:schemeClr val="accent2">
                  <a:lumMod val="0"/>
                  <a:lumOff val="100000"/>
                </a:schemeClr>
              </a:gs>
              <a:gs pos="87000">
                <a:schemeClr val="accent2">
                  <a:lumMod val="40000"/>
                  <a:lumOff val="6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Рівнобедрений трикутник 10"/>
          <p:cNvSpPr/>
          <p:nvPr/>
        </p:nvSpPr>
        <p:spPr>
          <a:xfrm rot="8039275">
            <a:off x="4410171" y="4414867"/>
            <a:ext cx="908330" cy="453092"/>
          </a:xfrm>
          <a:prstGeom prst="triangle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5000">
                <a:schemeClr val="accent2">
                  <a:lumMod val="0"/>
                  <a:lumOff val="100000"/>
                </a:schemeClr>
              </a:gs>
              <a:gs pos="87000">
                <a:schemeClr val="accent2">
                  <a:lumMod val="40000"/>
                  <a:lumOff val="6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889" y="1445657"/>
            <a:ext cx="2200275" cy="18192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789" y="3207907"/>
            <a:ext cx="2276475" cy="18669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789" y="5029200"/>
            <a:ext cx="2381251" cy="1828800"/>
          </a:xfrm>
          <a:prstGeom prst="rect">
            <a:avLst/>
          </a:prstGeom>
        </p:spPr>
      </p:pic>
      <p:sp>
        <p:nvSpPr>
          <p:cNvPr id="19" name="Заголовок 3"/>
          <p:cNvSpPr txBox="1">
            <a:spLocks/>
          </p:cNvSpPr>
          <p:nvPr/>
        </p:nvSpPr>
        <p:spPr>
          <a:xfrm>
            <a:off x="1315138" y="24273"/>
            <a:ext cx="10735835" cy="618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Укріплення вікон (дверей) з метою використання цього проходу рятувальниками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995" y="2033388"/>
            <a:ext cx="933580" cy="90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1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000"/>
                            </p:stCondLst>
                            <p:childTnLst>
                              <p:par>
                                <p:cTn id="8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3" grpId="0" animBg="1"/>
      <p:bldP spid="12" grpId="0" animBg="1"/>
      <p:bldP spid="8" grpId="0" animBg="1"/>
      <p:bldP spid="9" grpId="0" animBg="1"/>
      <p:bldP spid="10" grpId="0" animBg="1"/>
      <p:bldP spid="11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Группа 40"/>
          <p:cNvGrpSpPr/>
          <p:nvPr/>
        </p:nvGrpSpPr>
        <p:grpSpPr>
          <a:xfrm>
            <a:off x="0" y="0"/>
            <a:ext cx="12192000" cy="666584"/>
            <a:chOff x="0" y="0"/>
            <a:chExt cx="12192000" cy="666584"/>
          </a:xfrm>
        </p:grpSpPr>
        <p:sp>
          <p:nvSpPr>
            <p:cNvPr id="42" name="Прямокутник 7">
              <a:extLst>
                <a:ext uri="{FF2B5EF4-FFF2-40B4-BE49-F238E27FC236}">
                  <a16:creationId xmlns:a16="http://schemas.microsoft.com/office/drawing/2014/main" id="{77DAE55C-0A91-76C6-78AC-8FC17D65BACC}"/>
                </a:ext>
              </a:extLst>
            </p:cNvPr>
            <p:cNvSpPr/>
            <p:nvPr/>
          </p:nvSpPr>
          <p:spPr>
            <a:xfrm>
              <a:off x="0" y="0"/>
              <a:ext cx="12192000" cy="66658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100000">
                  <a:srgbClr val="162746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BF7596CE-65E4-4097-A099-70C9DC5032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210"/>
            <a:stretch/>
          </p:blipFill>
          <p:spPr>
            <a:xfrm>
              <a:off x="372216" y="24273"/>
              <a:ext cx="622397" cy="618037"/>
            </a:xfrm>
            <a:prstGeom prst="rect">
              <a:avLst/>
            </a:prstGeom>
          </p:spPr>
        </p:pic>
      </p:grpSp>
      <p:sp>
        <p:nvSpPr>
          <p:cNvPr id="23" name="Прямоугольник 22"/>
          <p:cNvSpPr/>
          <p:nvPr/>
        </p:nvSpPr>
        <p:spPr>
          <a:xfrm>
            <a:off x="8202332" y="5089845"/>
            <a:ext cx="3187701" cy="13238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34" name="Місце для вмісту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13" y="1090863"/>
            <a:ext cx="5021179" cy="4555958"/>
          </a:xfrm>
          <a:prstGeom prst="rect">
            <a:avLst/>
          </a:prstGeom>
        </p:spPr>
      </p:pic>
      <p:sp>
        <p:nvSpPr>
          <p:cNvPr id="20" name="Рівнобедрений трикутник 19"/>
          <p:cNvSpPr/>
          <p:nvPr/>
        </p:nvSpPr>
        <p:spPr>
          <a:xfrm rot="13410810">
            <a:off x="1470257" y="4407355"/>
            <a:ext cx="908331" cy="453092"/>
          </a:xfrm>
          <a:prstGeom prst="triangle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5000">
                <a:schemeClr val="accent2">
                  <a:lumMod val="0"/>
                  <a:lumOff val="100000"/>
                </a:schemeClr>
              </a:gs>
              <a:gs pos="87000">
                <a:schemeClr val="accent2">
                  <a:lumMod val="40000"/>
                  <a:lumOff val="6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9" name="Рівнобедрений трикутник 18"/>
          <p:cNvSpPr/>
          <p:nvPr/>
        </p:nvSpPr>
        <p:spPr>
          <a:xfrm rot="18902822">
            <a:off x="1406797" y="1826534"/>
            <a:ext cx="908331" cy="453092"/>
          </a:xfrm>
          <a:prstGeom prst="triangle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5000">
                <a:schemeClr val="accent2">
                  <a:lumMod val="0"/>
                  <a:lumOff val="100000"/>
                </a:schemeClr>
              </a:gs>
              <a:gs pos="87000">
                <a:schemeClr val="accent2">
                  <a:lumMod val="40000"/>
                  <a:lumOff val="6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1" name="Рівнобедрений трикутник 20"/>
          <p:cNvSpPr/>
          <p:nvPr/>
        </p:nvSpPr>
        <p:spPr>
          <a:xfrm rot="8073107">
            <a:off x="4478896" y="4397395"/>
            <a:ext cx="908330" cy="453092"/>
          </a:xfrm>
          <a:prstGeom prst="triangle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5000">
                <a:schemeClr val="accent2">
                  <a:lumMod val="0"/>
                  <a:lumOff val="100000"/>
                </a:schemeClr>
              </a:gs>
              <a:gs pos="87000">
                <a:schemeClr val="accent2">
                  <a:lumMod val="40000"/>
                  <a:lumOff val="6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Рівнобедрений трикутник 13"/>
          <p:cNvSpPr/>
          <p:nvPr/>
        </p:nvSpPr>
        <p:spPr>
          <a:xfrm rot="2698675">
            <a:off x="4444737" y="1907053"/>
            <a:ext cx="908331" cy="453092"/>
          </a:xfrm>
          <a:prstGeom prst="triangle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5000">
                <a:schemeClr val="accent2">
                  <a:lumMod val="0"/>
                  <a:lumOff val="100000"/>
                </a:schemeClr>
              </a:gs>
              <a:gs pos="87000">
                <a:schemeClr val="accent2">
                  <a:lumMod val="40000"/>
                  <a:lumOff val="6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Місце для вмісту 8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867" y="4641417"/>
            <a:ext cx="3461192" cy="239843"/>
          </a:xfr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Місце для вмісту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86671" y="3260080"/>
            <a:ext cx="2492795" cy="23984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Місце для вмісту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094" y="3279781"/>
            <a:ext cx="2453390" cy="23984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69850"/>
          </a:sp3d>
        </p:spPr>
      </p:pic>
      <p:pic>
        <p:nvPicPr>
          <p:cNvPr id="10" name="Місце для вмісту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867" y="1933164"/>
            <a:ext cx="3461192" cy="23984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38100"/>
          </a:sp3d>
        </p:spPr>
      </p:pic>
      <p:sp>
        <p:nvSpPr>
          <p:cNvPr id="15" name="Рівнобедрений трикутник 14"/>
          <p:cNvSpPr/>
          <p:nvPr/>
        </p:nvSpPr>
        <p:spPr>
          <a:xfrm rot="13494402">
            <a:off x="1406926" y="4426470"/>
            <a:ext cx="908331" cy="453092"/>
          </a:xfrm>
          <a:prstGeom prst="triangle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5000">
                <a:schemeClr val="accent2">
                  <a:lumMod val="0"/>
                  <a:lumOff val="100000"/>
                </a:schemeClr>
              </a:gs>
              <a:gs pos="87000">
                <a:schemeClr val="accent2">
                  <a:lumMod val="40000"/>
                  <a:lumOff val="6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6" name="Рівнобедрений трикутник 15"/>
          <p:cNvSpPr/>
          <p:nvPr/>
        </p:nvSpPr>
        <p:spPr>
          <a:xfrm rot="8039275">
            <a:off x="4449435" y="4512811"/>
            <a:ext cx="908330" cy="453092"/>
          </a:xfrm>
          <a:prstGeom prst="triangle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5000">
                <a:schemeClr val="accent2">
                  <a:lumMod val="0"/>
                  <a:lumOff val="100000"/>
                </a:schemeClr>
              </a:gs>
              <a:gs pos="87000">
                <a:schemeClr val="accent2">
                  <a:lumMod val="40000"/>
                  <a:lumOff val="6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7" name="Рівнобедрений трикутник 16"/>
          <p:cNvSpPr/>
          <p:nvPr/>
        </p:nvSpPr>
        <p:spPr>
          <a:xfrm rot="18906012">
            <a:off x="1328357" y="1856906"/>
            <a:ext cx="908331" cy="453092"/>
          </a:xfrm>
          <a:prstGeom prst="triangle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5000">
                <a:schemeClr val="accent2">
                  <a:lumMod val="0"/>
                  <a:lumOff val="100000"/>
                </a:schemeClr>
              </a:gs>
              <a:gs pos="87000">
                <a:schemeClr val="accent2">
                  <a:lumMod val="40000"/>
                  <a:lumOff val="6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24" name="Місце для вмісту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629" y="4983318"/>
            <a:ext cx="283799" cy="7819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38100"/>
          </a:sp3d>
        </p:spPr>
      </p:pic>
      <p:pic>
        <p:nvPicPr>
          <p:cNvPr id="25" name="Місце для вмісту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629" y="4898168"/>
            <a:ext cx="283799" cy="7819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38100"/>
          </a:sp3d>
        </p:spPr>
      </p:pic>
      <p:pic>
        <p:nvPicPr>
          <p:cNvPr id="26" name="Місце для вмісту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606" y="4986902"/>
            <a:ext cx="283799" cy="7819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38100"/>
          </a:sp3d>
        </p:spPr>
      </p:pic>
      <p:pic>
        <p:nvPicPr>
          <p:cNvPr id="27" name="Місце для вмісту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750" y="4896266"/>
            <a:ext cx="283799" cy="7819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38100"/>
          </a:sp3d>
        </p:spPr>
      </p:pic>
      <p:pic>
        <p:nvPicPr>
          <p:cNvPr id="28" name="Місце для вмісту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906" y="4904870"/>
            <a:ext cx="283799" cy="7819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38100"/>
          </a:sp3d>
        </p:spPr>
      </p:pic>
      <p:pic>
        <p:nvPicPr>
          <p:cNvPr id="29" name="Місце для вмісту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598" y="4976358"/>
            <a:ext cx="283799" cy="7819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38100"/>
          </a:sp3d>
        </p:spPr>
      </p:pic>
      <p:pic>
        <p:nvPicPr>
          <p:cNvPr id="30" name="Місце для вмісту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64681" y="4700489"/>
            <a:ext cx="283798" cy="7819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38100"/>
          </a:sp3d>
        </p:spPr>
      </p:pic>
      <p:pic>
        <p:nvPicPr>
          <p:cNvPr id="31" name="Місце для вмісту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10800" y="4700265"/>
            <a:ext cx="283798" cy="7819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38100"/>
          </a:sp3d>
        </p:spPr>
      </p:pic>
      <p:pic>
        <p:nvPicPr>
          <p:cNvPr id="32" name="Місце для вмісту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10800" y="2044320"/>
            <a:ext cx="283798" cy="7819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38100"/>
          </a:sp3d>
        </p:spPr>
      </p:pic>
      <p:pic>
        <p:nvPicPr>
          <p:cNvPr id="33" name="Місце для вмісту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70772" y="2043474"/>
            <a:ext cx="283798" cy="7819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38100"/>
          </a:sp3d>
        </p:spPr>
      </p:pic>
      <p:sp>
        <p:nvSpPr>
          <p:cNvPr id="18" name="Рівнобедрений трикутник 17"/>
          <p:cNvSpPr/>
          <p:nvPr/>
        </p:nvSpPr>
        <p:spPr>
          <a:xfrm rot="2698675">
            <a:off x="4480233" y="1857125"/>
            <a:ext cx="908331" cy="453092"/>
          </a:xfrm>
          <a:prstGeom prst="triangle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5000">
                <a:schemeClr val="accent2">
                  <a:lumMod val="0"/>
                  <a:lumOff val="100000"/>
                </a:schemeClr>
              </a:gs>
              <a:gs pos="87000">
                <a:schemeClr val="accent2">
                  <a:lumMod val="40000"/>
                  <a:lumOff val="6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8" name="Заголовок 3"/>
          <p:cNvSpPr txBox="1">
            <a:spLocks/>
          </p:cNvSpPr>
          <p:nvPr/>
        </p:nvSpPr>
        <p:spPr>
          <a:xfrm>
            <a:off x="1300906" y="24274"/>
            <a:ext cx="10695476" cy="618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Укріплення вікон (дверей) з метою використання цього проходу рятувальниками</a:t>
            </a:r>
          </a:p>
        </p:txBody>
      </p:sp>
      <p:grpSp>
        <p:nvGrpSpPr>
          <p:cNvPr id="3" name="Групувати 2"/>
          <p:cNvGrpSpPr/>
          <p:nvPr/>
        </p:nvGrpSpPr>
        <p:grpSpPr>
          <a:xfrm>
            <a:off x="8202335" y="5148010"/>
            <a:ext cx="3187700" cy="1162783"/>
            <a:chOff x="8212787" y="5134209"/>
            <a:chExt cx="3187700" cy="1162783"/>
          </a:xfrm>
        </p:grpSpPr>
        <p:pic>
          <p:nvPicPr>
            <p:cNvPr id="35" name="Місце для вмісту 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9474" y="5142170"/>
              <a:ext cx="3094326" cy="1028742"/>
            </a:xfrm>
            <a:prstGeom prst="rect">
              <a:avLst/>
            </a:prstGeom>
          </p:spPr>
        </p:pic>
        <p:pic>
          <p:nvPicPr>
            <p:cNvPr id="36" name="Місце для вмісту 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187486" y="5134209"/>
              <a:ext cx="466853" cy="48993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38100"/>
            </a:sp3d>
          </p:spPr>
        </p:pic>
        <p:sp>
          <p:nvSpPr>
            <p:cNvPr id="5" name="Прямокутник 4"/>
            <p:cNvSpPr/>
            <p:nvPr/>
          </p:nvSpPr>
          <p:spPr>
            <a:xfrm>
              <a:off x="8212787" y="6124254"/>
              <a:ext cx="3187700" cy="17273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13" name="Стрелка вниз 12"/>
          <p:cNvSpPr/>
          <p:nvPr/>
        </p:nvSpPr>
        <p:spPr>
          <a:xfrm rot="8480028" flipH="1">
            <a:off x="6658288" y="1533867"/>
            <a:ext cx="77333" cy="4722244"/>
          </a:xfrm>
          <a:prstGeom prst="downArrow">
            <a:avLst>
              <a:gd name="adj1" fmla="val 50000"/>
              <a:gd name="adj2" fmla="val 13242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вниз 43"/>
          <p:cNvSpPr/>
          <p:nvPr/>
        </p:nvSpPr>
        <p:spPr>
          <a:xfrm rot="6228029" flipH="1">
            <a:off x="6671398" y="3875390"/>
            <a:ext cx="67446" cy="3105183"/>
          </a:xfrm>
          <a:prstGeom prst="downArrow">
            <a:avLst>
              <a:gd name="adj1" fmla="val 50000"/>
              <a:gd name="adj2" fmla="val 16219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вниз 44"/>
          <p:cNvSpPr/>
          <p:nvPr/>
        </p:nvSpPr>
        <p:spPr>
          <a:xfrm rot="6480802" flipH="1">
            <a:off x="6663629" y="3667777"/>
            <a:ext cx="63816" cy="3173424"/>
          </a:xfrm>
          <a:prstGeom prst="downArrow">
            <a:avLst>
              <a:gd name="adj1" fmla="val 50000"/>
              <a:gd name="adj2" fmla="val 1931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низ 38"/>
          <p:cNvSpPr/>
          <p:nvPr/>
        </p:nvSpPr>
        <p:spPr>
          <a:xfrm rot="5997731" flipH="1">
            <a:off x="5831830" y="3029829"/>
            <a:ext cx="85853" cy="4724479"/>
          </a:xfrm>
          <a:prstGeom prst="downArrow">
            <a:avLst>
              <a:gd name="adj1" fmla="val 50000"/>
              <a:gd name="adj2" fmla="val 16219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низ 39"/>
          <p:cNvSpPr/>
          <p:nvPr/>
        </p:nvSpPr>
        <p:spPr>
          <a:xfrm rot="5825924" flipH="1">
            <a:off x="5020869" y="2228845"/>
            <a:ext cx="47833" cy="6369839"/>
          </a:xfrm>
          <a:prstGeom prst="downArrow">
            <a:avLst>
              <a:gd name="adj1" fmla="val 50000"/>
              <a:gd name="adj2" fmla="val 16219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69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0" grpId="0" animBg="1"/>
      <p:bldP spid="19" grpId="0" animBg="1"/>
      <p:bldP spid="2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38" grpId="0"/>
      <p:bldP spid="13" grpId="0" animBg="1"/>
      <p:bldP spid="44" grpId="0" animBg="1"/>
      <p:bldP spid="45" grpId="0" animBg="1"/>
      <p:bldP spid="39" grpId="0" animBg="1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Группа 77"/>
          <p:cNvGrpSpPr/>
          <p:nvPr/>
        </p:nvGrpSpPr>
        <p:grpSpPr>
          <a:xfrm>
            <a:off x="0" y="0"/>
            <a:ext cx="12192000" cy="666584"/>
            <a:chOff x="0" y="0"/>
            <a:chExt cx="12192000" cy="666584"/>
          </a:xfrm>
        </p:grpSpPr>
        <p:sp>
          <p:nvSpPr>
            <p:cNvPr id="79" name="Прямокутник 7">
              <a:extLst>
                <a:ext uri="{FF2B5EF4-FFF2-40B4-BE49-F238E27FC236}">
                  <a16:creationId xmlns:a16="http://schemas.microsoft.com/office/drawing/2014/main" id="{77DAE55C-0A91-76C6-78AC-8FC17D65BACC}"/>
                </a:ext>
              </a:extLst>
            </p:cNvPr>
            <p:cNvSpPr/>
            <p:nvPr/>
          </p:nvSpPr>
          <p:spPr>
            <a:xfrm>
              <a:off x="0" y="0"/>
              <a:ext cx="12192000" cy="66658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100000">
                  <a:srgbClr val="162746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id="{BF7596CE-65E4-4097-A099-70C9DC5032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210"/>
            <a:stretch/>
          </p:blipFill>
          <p:spPr>
            <a:xfrm>
              <a:off x="372216" y="24273"/>
              <a:ext cx="622397" cy="618037"/>
            </a:xfrm>
            <a:prstGeom prst="rect">
              <a:avLst/>
            </a:prstGeom>
          </p:spPr>
        </p:pic>
      </p:grpSp>
      <p:sp>
        <p:nvSpPr>
          <p:cNvPr id="15" name="Прямокутник 14"/>
          <p:cNvSpPr/>
          <p:nvPr/>
        </p:nvSpPr>
        <p:spPr>
          <a:xfrm>
            <a:off x="1653651" y="1885834"/>
            <a:ext cx="304800" cy="55086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Прямокутник 15"/>
          <p:cNvSpPr/>
          <p:nvPr/>
        </p:nvSpPr>
        <p:spPr>
          <a:xfrm>
            <a:off x="4772155" y="1910768"/>
            <a:ext cx="304800" cy="55086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Прямокутник 18"/>
          <p:cNvSpPr/>
          <p:nvPr/>
        </p:nvSpPr>
        <p:spPr>
          <a:xfrm>
            <a:off x="1668776" y="4283003"/>
            <a:ext cx="304800" cy="55086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Прямокутник 17"/>
          <p:cNvSpPr/>
          <p:nvPr/>
        </p:nvSpPr>
        <p:spPr>
          <a:xfrm>
            <a:off x="4789771" y="4289353"/>
            <a:ext cx="304800" cy="55086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Місце для вмісту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867" y="4641417"/>
            <a:ext cx="3461192" cy="239843"/>
          </a:xfr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Місце для вмісту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86671" y="3260080"/>
            <a:ext cx="2492795" cy="23984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Місце для вмісту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094" y="3279781"/>
            <a:ext cx="2453390" cy="23984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69850"/>
          </a:sp3d>
        </p:spPr>
      </p:pic>
      <p:pic>
        <p:nvPicPr>
          <p:cNvPr id="10" name="Місце для вмісту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867" y="1933164"/>
            <a:ext cx="3461192" cy="23984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38100"/>
          </a:sp3d>
        </p:spPr>
      </p:pic>
      <p:sp>
        <p:nvSpPr>
          <p:cNvPr id="12" name="Заголовок 3"/>
          <p:cNvSpPr txBox="1">
            <a:spLocks/>
          </p:cNvSpPr>
          <p:nvPr/>
        </p:nvSpPr>
        <p:spPr>
          <a:xfrm>
            <a:off x="1132764" y="24275"/>
            <a:ext cx="10863618" cy="618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Укріплення вікон (дверей) з метою використання цього проходу рятувальниками</a:t>
            </a:r>
          </a:p>
        </p:txBody>
      </p:sp>
      <p:grpSp>
        <p:nvGrpSpPr>
          <p:cNvPr id="4" name="Групувати 3"/>
          <p:cNvGrpSpPr/>
          <p:nvPr/>
        </p:nvGrpSpPr>
        <p:grpSpPr>
          <a:xfrm rot="10800000" flipH="1">
            <a:off x="1639408" y="4315384"/>
            <a:ext cx="301784" cy="550861"/>
            <a:chOff x="7041991" y="2877434"/>
            <a:chExt cx="304800" cy="550861"/>
          </a:xfrm>
        </p:grpSpPr>
        <p:sp>
          <p:nvSpPr>
            <p:cNvPr id="17" name="Прямокутник 16"/>
            <p:cNvSpPr/>
            <p:nvPr/>
          </p:nvSpPr>
          <p:spPr>
            <a:xfrm>
              <a:off x="7041991" y="2877434"/>
              <a:ext cx="304800" cy="55086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" name="Овал 2"/>
            <p:cNvSpPr/>
            <p:nvPr/>
          </p:nvSpPr>
          <p:spPr>
            <a:xfrm>
              <a:off x="7077075" y="310196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7077075" y="320727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7077075" y="335713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7267575" y="293819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7077075" y="294772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7277100" y="310012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7229475" y="320489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7239000" y="335729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27" name="Групувати 26"/>
          <p:cNvGrpSpPr/>
          <p:nvPr/>
        </p:nvGrpSpPr>
        <p:grpSpPr>
          <a:xfrm flipH="1">
            <a:off x="4741545" y="1947147"/>
            <a:ext cx="298291" cy="550861"/>
            <a:chOff x="7041991" y="2877434"/>
            <a:chExt cx="304800" cy="550861"/>
          </a:xfrm>
        </p:grpSpPr>
        <p:sp>
          <p:nvSpPr>
            <p:cNvPr id="28" name="Прямокутник 27"/>
            <p:cNvSpPr/>
            <p:nvPr/>
          </p:nvSpPr>
          <p:spPr>
            <a:xfrm>
              <a:off x="7041991" y="2877434"/>
              <a:ext cx="304800" cy="55086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7077075" y="310196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7077075" y="320727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7077075" y="335713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267575" y="293819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077075" y="294772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277100" y="310012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7229475" y="320489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7239000" y="335729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37" name="Групувати 36"/>
          <p:cNvGrpSpPr/>
          <p:nvPr/>
        </p:nvGrpSpPr>
        <p:grpSpPr>
          <a:xfrm rot="10800000">
            <a:off x="4748184" y="4366626"/>
            <a:ext cx="304800" cy="550861"/>
            <a:chOff x="7041991" y="2877434"/>
            <a:chExt cx="304800" cy="550861"/>
          </a:xfrm>
        </p:grpSpPr>
        <p:sp>
          <p:nvSpPr>
            <p:cNvPr id="38" name="Прямокутник 37"/>
            <p:cNvSpPr/>
            <p:nvPr/>
          </p:nvSpPr>
          <p:spPr>
            <a:xfrm>
              <a:off x="7041991" y="2877434"/>
              <a:ext cx="304800" cy="55086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7077075" y="310196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7077075" y="320727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7077075" y="335713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7267575" y="293819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7077075" y="294772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7277100" y="310012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7229475" y="320489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7239000" y="335729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47" name="Групувати 46"/>
          <p:cNvGrpSpPr/>
          <p:nvPr/>
        </p:nvGrpSpPr>
        <p:grpSpPr>
          <a:xfrm>
            <a:off x="1610833" y="1897185"/>
            <a:ext cx="304800" cy="550861"/>
            <a:chOff x="7041991" y="2877434"/>
            <a:chExt cx="304800" cy="550861"/>
          </a:xfrm>
        </p:grpSpPr>
        <p:sp>
          <p:nvSpPr>
            <p:cNvPr id="48" name="Прямокутник 47"/>
            <p:cNvSpPr/>
            <p:nvPr/>
          </p:nvSpPr>
          <p:spPr>
            <a:xfrm>
              <a:off x="7041991" y="2877434"/>
              <a:ext cx="304800" cy="55086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7077075" y="310196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7077075" y="320727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077075" y="335713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267575" y="293819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077075" y="294772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7277100" y="310012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7229475" y="320489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7239000" y="335729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1640415" y="4863554"/>
            <a:ext cx="300780" cy="165289"/>
            <a:chOff x="1640412" y="4863546"/>
            <a:chExt cx="300780" cy="165289"/>
          </a:xfrm>
        </p:grpSpPr>
        <p:pic>
          <p:nvPicPr>
            <p:cNvPr id="57" name="Місце для вмісту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7394" y="4863546"/>
              <a:ext cx="283798" cy="7819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38100"/>
            </a:sp3d>
          </p:spPr>
        </p:pic>
        <p:pic>
          <p:nvPicPr>
            <p:cNvPr id="58" name="Місце для вмісту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0412" y="4950645"/>
              <a:ext cx="283798" cy="7819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38100"/>
            </a:sp3d>
          </p:spPr>
        </p:pic>
      </p:grpSp>
      <p:grpSp>
        <p:nvGrpSpPr>
          <p:cNvPr id="14" name="Группа 13"/>
          <p:cNvGrpSpPr/>
          <p:nvPr/>
        </p:nvGrpSpPr>
        <p:grpSpPr>
          <a:xfrm>
            <a:off x="4789985" y="4918980"/>
            <a:ext cx="283799" cy="153971"/>
            <a:chOff x="4789980" y="4918972"/>
            <a:chExt cx="283798" cy="153971"/>
          </a:xfrm>
        </p:grpSpPr>
        <p:pic>
          <p:nvPicPr>
            <p:cNvPr id="59" name="Місце для вмісту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9980" y="4918972"/>
              <a:ext cx="283798" cy="7819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38100"/>
            </a:sp3d>
          </p:spPr>
        </p:pic>
        <p:pic>
          <p:nvPicPr>
            <p:cNvPr id="60" name="Місце для вмісту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9980" y="4994753"/>
              <a:ext cx="283798" cy="7819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38100"/>
            </a:sp3d>
          </p:spPr>
        </p:pic>
      </p:grpSp>
      <p:grpSp>
        <p:nvGrpSpPr>
          <p:cNvPr id="11" name="Группа 10"/>
          <p:cNvGrpSpPr/>
          <p:nvPr/>
        </p:nvGrpSpPr>
        <p:grpSpPr>
          <a:xfrm>
            <a:off x="5045926" y="1959921"/>
            <a:ext cx="164639" cy="294846"/>
            <a:chOff x="5045921" y="1959921"/>
            <a:chExt cx="164638" cy="294846"/>
          </a:xfrm>
        </p:grpSpPr>
        <p:pic>
          <p:nvPicPr>
            <p:cNvPr id="61" name="Місце для вмісту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943117" y="2073773"/>
              <a:ext cx="283798" cy="7819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38100"/>
            </a:sp3d>
          </p:spPr>
        </p:pic>
        <p:pic>
          <p:nvPicPr>
            <p:cNvPr id="62" name="Місце для вмісту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029565" y="2062725"/>
              <a:ext cx="283798" cy="7819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38100"/>
            </a:sp3d>
          </p:spPr>
        </p:pic>
      </p:grpSp>
      <p:grpSp>
        <p:nvGrpSpPr>
          <p:cNvPr id="13" name="Группа 12"/>
          <p:cNvGrpSpPr/>
          <p:nvPr/>
        </p:nvGrpSpPr>
        <p:grpSpPr>
          <a:xfrm>
            <a:off x="5066329" y="4617855"/>
            <a:ext cx="143307" cy="284786"/>
            <a:chOff x="5066327" y="4617855"/>
            <a:chExt cx="143306" cy="284786"/>
          </a:xfrm>
        </p:grpSpPr>
        <p:pic>
          <p:nvPicPr>
            <p:cNvPr id="63" name="Місце для вмісту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963523" y="4721647"/>
              <a:ext cx="283798" cy="7819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38100"/>
            </a:sp3d>
          </p:spPr>
        </p:pic>
        <p:pic>
          <p:nvPicPr>
            <p:cNvPr id="64" name="Місце для вмісту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028639" y="4720659"/>
              <a:ext cx="283798" cy="7819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38100"/>
            </a:sp3d>
          </p:spPr>
        </p:pic>
      </p:grpSp>
      <p:pic>
        <p:nvPicPr>
          <p:cNvPr id="84" name="Місце для вмісту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742" y="1498339"/>
            <a:ext cx="1057983" cy="1505957"/>
          </a:xfrm>
          <a:prstGeom prst="rect">
            <a:avLst/>
          </a:prstGeom>
        </p:spPr>
      </p:pic>
      <p:sp>
        <p:nvSpPr>
          <p:cNvPr id="85" name="TextBox 84"/>
          <p:cNvSpPr txBox="1"/>
          <p:nvPr/>
        </p:nvSpPr>
        <p:spPr>
          <a:xfrm>
            <a:off x="8372104" y="2910575"/>
            <a:ext cx="32182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Half Gusset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(фанера розміром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см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x 30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см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товщиною 2 см )</a:t>
            </a:r>
          </a:p>
          <a:p>
            <a:endParaRPr lang="ru-RU" dirty="0"/>
          </a:p>
          <a:p>
            <a:endParaRPr lang="uk-UA" dirty="0"/>
          </a:p>
        </p:txBody>
      </p:sp>
      <p:sp>
        <p:nvSpPr>
          <p:cNvPr id="86" name="Заголовок 3"/>
          <p:cNvSpPr txBox="1">
            <a:spLocks/>
          </p:cNvSpPr>
          <p:nvPr/>
        </p:nvSpPr>
        <p:spPr>
          <a:xfrm>
            <a:off x="1763233" y="695700"/>
            <a:ext cx="8924560" cy="9459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800" b="1" dirty="0">
                <a:solidFill>
                  <a:srgbClr val="14017E"/>
                </a:solidFill>
                <a:latin typeface="Times New Roman" pitchFamily="18" charset="0"/>
                <a:cs typeface="Times New Roman" pitchFamily="18" charset="0"/>
              </a:rPr>
              <a:t>Варіант укріплення вікон (дверей) за допомогою </a:t>
            </a:r>
          </a:p>
          <a:p>
            <a:pPr algn="ctr"/>
            <a:r>
              <a:rPr lang="uk-UA" sz="2800" b="1" dirty="0">
                <a:solidFill>
                  <a:srgbClr val="14017E"/>
                </a:solidFill>
                <a:latin typeface="Times New Roman" pitchFamily="18" charset="0"/>
                <a:cs typeface="Times New Roman" pitchFamily="18" charset="0"/>
              </a:rPr>
              <a:t>фанери прямокутної форми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8202332" y="5089845"/>
            <a:ext cx="3187701" cy="1323841"/>
            <a:chOff x="8202331" y="5089837"/>
            <a:chExt cx="3187701" cy="1323841"/>
          </a:xfrm>
        </p:grpSpPr>
        <p:sp>
          <p:nvSpPr>
            <p:cNvPr id="70" name="Прямоугольник 69"/>
            <p:cNvSpPr/>
            <p:nvPr/>
          </p:nvSpPr>
          <p:spPr>
            <a:xfrm>
              <a:off x="8202331" y="5089837"/>
              <a:ext cx="3187701" cy="132384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FF0000"/>
                  </a:solidFill>
                </a:ln>
              </a:endParaRPr>
            </a:p>
          </p:txBody>
        </p:sp>
        <p:grpSp>
          <p:nvGrpSpPr>
            <p:cNvPr id="71" name="Групувати 2"/>
            <p:cNvGrpSpPr/>
            <p:nvPr/>
          </p:nvGrpSpPr>
          <p:grpSpPr>
            <a:xfrm>
              <a:off x="8202332" y="5148002"/>
              <a:ext cx="3187700" cy="1162783"/>
              <a:chOff x="8212787" y="5134209"/>
              <a:chExt cx="3187700" cy="1162783"/>
            </a:xfrm>
          </p:grpSpPr>
          <p:pic>
            <p:nvPicPr>
              <p:cNvPr id="72" name="Місце для вмісту 4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59474" y="5142170"/>
                <a:ext cx="3094326" cy="1028742"/>
              </a:xfrm>
              <a:prstGeom prst="rect">
                <a:avLst/>
              </a:prstGeom>
            </p:spPr>
          </p:pic>
          <p:pic>
            <p:nvPicPr>
              <p:cNvPr id="73" name="Місце для вмісту 8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9187486" y="5134209"/>
                <a:ext cx="466853" cy="489935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38100"/>
              </a:sp3d>
            </p:spPr>
          </p:pic>
          <p:sp>
            <p:nvSpPr>
              <p:cNvPr id="74" name="Прямокутник 4"/>
              <p:cNvSpPr/>
              <p:nvPr/>
            </p:nvSpPr>
            <p:spPr>
              <a:xfrm>
                <a:off x="8212787" y="6124254"/>
                <a:ext cx="3187700" cy="1727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</p:grpSp>
      <p:sp>
        <p:nvSpPr>
          <p:cNvPr id="75" name="Стрелка вниз 74"/>
          <p:cNvSpPr/>
          <p:nvPr/>
        </p:nvSpPr>
        <p:spPr>
          <a:xfrm rot="8340459" flipH="1">
            <a:off x="6650454" y="1505952"/>
            <a:ext cx="45719" cy="4694123"/>
          </a:xfrm>
          <a:prstGeom prst="downArrow">
            <a:avLst>
              <a:gd name="adj1" fmla="val 50000"/>
              <a:gd name="adj2" fmla="val 13242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Стрелка вниз 86"/>
          <p:cNvSpPr/>
          <p:nvPr/>
        </p:nvSpPr>
        <p:spPr>
          <a:xfrm rot="5966872">
            <a:off x="6560250" y="3720600"/>
            <a:ext cx="101101" cy="3235875"/>
          </a:xfrm>
          <a:prstGeom prst="downArrow">
            <a:avLst>
              <a:gd name="adj1" fmla="val 50000"/>
              <a:gd name="adj2" fmla="val 16219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Стрелка вниз 87"/>
          <p:cNvSpPr/>
          <p:nvPr/>
        </p:nvSpPr>
        <p:spPr>
          <a:xfrm rot="6269270" flipH="1">
            <a:off x="6647356" y="3625900"/>
            <a:ext cx="91267" cy="3141420"/>
          </a:xfrm>
          <a:prstGeom prst="downArrow">
            <a:avLst>
              <a:gd name="adj1" fmla="val 50000"/>
              <a:gd name="adj2" fmla="val 1931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Стрелка вниз 76"/>
          <p:cNvSpPr/>
          <p:nvPr/>
        </p:nvSpPr>
        <p:spPr>
          <a:xfrm rot="5753932">
            <a:off x="5052335" y="2160930"/>
            <a:ext cx="63388" cy="6273520"/>
          </a:xfrm>
          <a:prstGeom prst="downArrow">
            <a:avLst>
              <a:gd name="adj1" fmla="val 50000"/>
              <a:gd name="adj2" fmla="val 16219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82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9" grpId="0" animBg="1"/>
      <p:bldP spid="18" grpId="0" animBg="1"/>
      <p:bldP spid="12" grpId="0"/>
      <p:bldP spid="85" grpId="0"/>
      <p:bldP spid="86" grpId="0"/>
      <p:bldP spid="75" grpId="0" animBg="1"/>
      <p:bldP spid="87" grpId="0" animBg="1"/>
      <p:bldP spid="88" grpId="0" animBg="1"/>
      <p:bldP spid="7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0"/>
            <a:ext cx="12192000" cy="666584"/>
            <a:chOff x="0" y="0"/>
            <a:chExt cx="12192000" cy="666584"/>
          </a:xfrm>
        </p:grpSpPr>
        <p:sp>
          <p:nvSpPr>
            <p:cNvPr id="8" name="Прямокутник 7">
              <a:extLst>
                <a:ext uri="{FF2B5EF4-FFF2-40B4-BE49-F238E27FC236}">
                  <a16:creationId xmlns:a16="http://schemas.microsoft.com/office/drawing/2014/main" id="{77DAE55C-0A91-76C6-78AC-8FC17D65BACC}"/>
                </a:ext>
              </a:extLst>
            </p:cNvPr>
            <p:cNvSpPr/>
            <p:nvPr/>
          </p:nvSpPr>
          <p:spPr>
            <a:xfrm>
              <a:off x="0" y="0"/>
              <a:ext cx="12192000" cy="66658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100000">
                  <a:srgbClr val="162746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BF7596CE-65E4-4097-A099-70C9DC5032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210"/>
            <a:stretch/>
          </p:blipFill>
          <p:spPr>
            <a:xfrm>
              <a:off x="372216" y="24273"/>
              <a:ext cx="622397" cy="618037"/>
            </a:xfrm>
            <a:prstGeom prst="rect">
              <a:avLst/>
            </a:prstGeom>
          </p:spPr>
        </p:pic>
      </p:grpSp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358" y="1600200"/>
            <a:ext cx="3395284" cy="4525963"/>
          </a:xfrm>
        </p:spPr>
      </p:pic>
      <p:sp>
        <p:nvSpPr>
          <p:cNvPr id="4" name="Заголовок 3"/>
          <p:cNvSpPr txBox="1">
            <a:spLocks/>
          </p:cNvSpPr>
          <p:nvPr/>
        </p:nvSpPr>
        <p:spPr>
          <a:xfrm>
            <a:off x="1269242" y="24274"/>
            <a:ext cx="10727140" cy="6423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Укріплення </a:t>
            </a:r>
            <a:r>
              <a:rPr lang="uk-UA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вікон (дверей) </a:t>
            </a:r>
            <a:r>
              <a:rPr lang="uk-UA" sz="2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 метою використання цього проходу рятувальниками</a:t>
            </a:r>
          </a:p>
        </p:txBody>
      </p:sp>
    </p:spTree>
    <p:extLst>
      <p:ext uri="{BB962C8B-B14F-4D97-AF65-F5344CB8AC3E}">
        <p14:creationId xmlns:p14="http://schemas.microsoft.com/office/powerpoint/2010/main" val="336211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1747</TotalTime>
  <Words>647</Words>
  <Application>Microsoft Office PowerPoint</Application>
  <PresentationFormat>Широкий екран</PresentationFormat>
  <Paragraphs>173</Paragraphs>
  <Slides>13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20" baseType="lpstr">
      <vt:lpstr>Arial</vt:lpstr>
      <vt:lpstr>Calibri</vt:lpstr>
      <vt:lpstr>Times New Roman</vt:lpstr>
      <vt:lpstr>Trebuchet MS</vt:lpstr>
      <vt:lpstr>Wingdings</vt:lpstr>
      <vt:lpstr>Wingdings 2</vt:lpstr>
      <vt:lpstr>Тема Office</vt:lpstr>
      <vt:lpstr>МОБІЛЬНИЙ РЯТУВАЛЬНИЙ ЦЕНТР ШВИДКОГО РЕАГУВАННЯ  ДСНС УКРАЇНИ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MRC</dc:creator>
  <cp:lastModifiedBy>misha.onofriichuk@gmail.com</cp:lastModifiedBy>
  <cp:revision>127</cp:revision>
  <dcterms:created xsi:type="dcterms:W3CDTF">2023-11-06T12:34:32Z</dcterms:created>
  <dcterms:modified xsi:type="dcterms:W3CDTF">2025-02-03T07:23:39Z</dcterms:modified>
</cp:coreProperties>
</file>