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45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2C7131-CF9A-193A-0E5E-9BC3140E3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EB9C93D-1BD1-FA2D-4D98-76FC61F79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1A2865-4943-550B-8A10-166DDF9B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63C-A4D1-4EBB-993F-D1672B33C07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C50F18-4791-E77F-F1F6-C590D73F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1F236B-8E40-2391-B0FA-8B78E4DA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DC65-A46D-4BFA-8594-05CE9577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5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8967CD-CC18-D2DA-F104-531D9062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68B0F07-2E8E-EA43-A3A7-F6E7659E5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45A6D2-ED22-8C89-6860-B76397BB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63C-A4D1-4EBB-993F-D1672B33C07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1E85D2-9382-78AB-C95B-2F30CB8B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C426B6-0FE8-99D9-E47D-305428D2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DC65-A46D-4BFA-8594-05CE9577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0AD9F24-4E40-89E8-2DAF-B4593917F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EA3CD15-D96C-5345-1A4A-CE4D261D6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4F060F-9DE7-65C4-FB7E-738B18DC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63C-A4D1-4EBB-993F-D1672B33C07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E5C3E2-99FC-E073-93D0-02171DE2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F8F2AC-64FC-3703-C837-976309BD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DC65-A46D-4BFA-8594-05CE9577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8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65E032-7A19-C4D6-820E-98C01B40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E6CCE4-8485-BCEC-C25D-E643885D5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4E3296-72BC-CD85-CA53-E931E81A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63C-A4D1-4EBB-993F-D1672B33C07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DC7CFA-8B2B-F0A3-A7EF-C387604C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DE239E-C2BA-0E83-0FAC-DA0AB6D9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DC65-A46D-4BFA-8594-05CE9577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7D01A5-6F30-AF51-5A0A-F3EA31268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E938941-316D-02D1-4FFB-98768EED2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4B3DFB-BC48-41F3-2337-BA212EB6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63C-A4D1-4EBB-993F-D1672B33C07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261DE8-0D84-969D-733C-693CA4734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753723-108C-4296-5AFE-5B0F10D1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DC65-A46D-4BFA-8594-05CE9577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767A95-092B-22CE-474A-3CB777BF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4C4302-11CC-521D-724A-7B5B5A4FD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F145FA6-DC08-95DF-A7D9-F6B7C07CD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AE7C444-5C6B-F0EB-F002-E369CDB0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63C-A4D1-4EBB-993F-D1672B33C07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CB03D4F-BE42-E1DF-D1C4-129A7EAB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9152989-3490-5BEB-8088-BEF11067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DC65-A46D-4BFA-8594-05CE9577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9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A23FA5-211C-309B-F80F-E7D11060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2480F1-1F12-17D8-7F44-E51CC8728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5CD95B-CC14-2F6A-0DF8-09B80276F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2FF8F81-3556-C65B-CD0C-C65E85DAD1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41A9826-6CEC-E850-A291-B4AD3924B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92186FA-2A1B-23C8-99AB-AB763DFB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63C-A4D1-4EBB-993F-D1672B33C07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5C46269-DB1C-E609-7F97-1257AD56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7EF8153-A4BC-780A-AA1D-C2D02875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DC65-A46D-4BFA-8594-05CE9577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1F1623-676C-ECF2-798E-112E8149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3489135-0AB8-D050-14FF-18EB586D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63C-A4D1-4EBB-993F-D1672B33C07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58FDDF-AD3D-8E19-ED4D-79C3809B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DA1F58-559F-7F55-9491-0CC272C4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DC65-A46D-4BFA-8594-05CE9577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8378BF0-BF93-0B11-E064-CB8702417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63C-A4D1-4EBB-993F-D1672B33C07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215AC59-C39A-06DA-04B4-3490459A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4FF8C4-835B-7BFC-7727-C56CE4C3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DC65-A46D-4BFA-8594-05CE9577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29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B4DB83-68FA-945F-B1CE-D93EED81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084621-02E6-FD10-B7BB-FBDBAA1FD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926725-8FAB-0112-3124-46D11953C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94DE350-F725-68B6-264E-4A41FCF7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63C-A4D1-4EBB-993F-D1672B33C07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6F95AE4-226F-CD3A-6DC8-65FC6323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F8A83F-D695-3D83-FCF2-760E7837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DC65-A46D-4BFA-8594-05CE9577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2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60B929-B985-16D9-691A-D6B8D239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D34599F-12FF-3470-7A8E-C01929559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1F1C46A-2590-B29C-0F8B-F0F83E579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7DC0E8-760D-98B8-32AB-9A4753B5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963C-A4D1-4EBB-993F-D1672B33C07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C4D65F5-09FE-0F0C-CF19-58B39F96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F2A257-E9F1-8995-EC1D-C9400362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DC65-A46D-4BFA-8594-05CE9577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6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3DA76B-A730-7B2C-125F-FECD0F8A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7F90F2-8FD3-1245-ED60-5DDEAC95D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01FDA4-3A2C-5652-8F1A-A88563E5E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2963C-A4D1-4EBB-993F-D1672B33C07B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0503B8-3ADD-EE2E-6D78-388359C37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CDEC4D-D63D-4A39-9A14-9A9FBA907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DC65-A46D-4BFA-8594-05CE95776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C4CA2A-9E39-A656-A289-39100F936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7090" y="4634577"/>
            <a:ext cx="1353429" cy="1292464"/>
          </a:xfrm>
          <a:prstGeom prst="rect">
            <a:avLst/>
          </a:prstGeom>
        </p:spPr>
      </p:pic>
      <p:pic>
        <p:nvPicPr>
          <p:cNvPr id="8" name="vodnyiy-potok-techenie-vodyi-2-32691">
            <a:hlinkClick r:id="" action="ppaction://media"/>
            <a:extLst>
              <a:ext uri="{FF2B5EF4-FFF2-40B4-BE49-F238E27FC236}">
                <a16:creationId xmlns:a16="http://schemas.microsoft.com/office/drawing/2014/main" xmlns="" id="{70AA403F-CCC9-4BB3-DF02-54A23629C4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8" y="4525645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E04470-717B-86B9-E5E6-9A12F193017F}"/>
              </a:ext>
            </a:extLst>
          </p:cNvPr>
          <p:cNvSpPr txBox="1"/>
          <p:nvPr/>
        </p:nvSpPr>
        <p:spPr>
          <a:xfrm>
            <a:off x="1592130" y="886617"/>
            <a:ext cx="92049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600" b="1" dirty="0"/>
              <a:t>Профільна підготовка </a:t>
            </a:r>
            <a:r>
              <a:rPr lang="uk-UA" sz="6600" b="1" dirty="0" smtClean="0"/>
              <a:t>на : Тему</a:t>
            </a:r>
            <a:endParaRPr lang="ru-RU" sz="6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E04470-717B-86B9-E5E6-9A12F193017F}"/>
              </a:ext>
            </a:extLst>
          </p:cNvPr>
          <p:cNvSpPr txBox="1"/>
          <p:nvPr/>
        </p:nvSpPr>
        <p:spPr>
          <a:xfrm>
            <a:off x="1422558" y="2926054"/>
            <a:ext cx="92049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600" dirty="0"/>
              <a:t>Водолазні спуски в особливих умовах Водолазні спуски на течії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74108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40111E6-676B-405D-261F-937770C9A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518" y="5378648"/>
            <a:ext cx="1353429" cy="1292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48C7B7-BFDF-146E-012A-8A5DCC478542}"/>
              </a:ext>
            </a:extLst>
          </p:cNvPr>
          <p:cNvSpPr txBox="1"/>
          <p:nvPr/>
        </p:nvSpPr>
        <p:spPr>
          <a:xfrm>
            <a:off x="3454400" y="1208038"/>
            <a:ext cx="6096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Особи,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забезпечують</a:t>
            </a:r>
            <a:r>
              <a:rPr lang="ru-RU" sz="2400" dirty="0"/>
              <a:t> спуск водолаза, </a:t>
            </a:r>
            <a:r>
              <a:rPr lang="ru-RU" sz="2400" dirty="0" err="1"/>
              <a:t>повинні</a:t>
            </a:r>
            <a:r>
              <a:rPr lang="ru-RU" sz="2400" dirty="0"/>
              <a:t> не </a:t>
            </a:r>
            <a:r>
              <a:rPr lang="ru-RU" sz="2400" dirty="0" err="1"/>
              <a:t>допускати</a:t>
            </a:r>
            <a:r>
              <a:rPr lang="ru-RU" sz="2400" dirty="0"/>
              <a:t> </a:t>
            </a:r>
            <a:r>
              <a:rPr lang="ru-RU" sz="2400" dirty="0" err="1"/>
              <a:t>зайвої</a:t>
            </a:r>
            <a:r>
              <a:rPr lang="ru-RU" sz="2400" dirty="0"/>
              <a:t> </a:t>
            </a:r>
            <a:r>
              <a:rPr lang="ru-RU" sz="2400" dirty="0" err="1"/>
              <a:t>слабини</a:t>
            </a:r>
            <a:r>
              <a:rPr lang="ru-RU" sz="2400" dirty="0"/>
              <a:t> сигнального </a:t>
            </a:r>
            <a:r>
              <a:rPr lang="ru-RU" sz="2400" dirty="0" err="1"/>
              <a:t>кінця</a:t>
            </a:r>
            <a:r>
              <a:rPr lang="ru-RU" sz="2400" dirty="0"/>
              <a:t>, а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роботи</a:t>
            </a:r>
            <a:r>
              <a:rPr lang="ru-RU" sz="2400" dirty="0"/>
              <a:t> водолаза в </a:t>
            </a:r>
            <a:r>
              <a:rPr lang="ru-RU" sz="2400" dirty="0" err="1"/>
              <a:t>захаращених</a:t>
            </a:r>
            <a:r>
              <a:rPr lang="ru-RU" sz="2400" dirty="0"/>
              <a:t> </a:t>
            </a:r>
            <a:r>
              <a:rPr lang="ru-RU" sz="2400" dirty="0" err="1"/>
              <a:t>місцях</a:t>
            </a:r>
            <a:r>
              <a:rPr lang="ru-RU" sz="2400" dirty="0"/>
              <a:t> </a:t>
            </a:r>
            <a:r>
              <a:rPr lang="ru-RU" sz="2400" dirty="0" err="1"/>
              <a:t>стежити</a:t>
            </a:r>
            <a:r>
              <a:rPr lang="ru-RU" sz="2400" dirty="0"/>
              <a:t> за </a:t>
            </a:r>
            <a:r>
              <a:rPr lang="ru-RU" sz="2400" dirty="0" err="1"/>
              <a:t>тим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течія</a:t>
            </a:r>
            <a:r>
              <a:rPr lang="ru-RU" sz="2400" dirty="0"/>
              <a:t> не занесла </a:t>
            </a:r>
            <a:r>
              <a:rPr lang="ru-RU" sz="2400" dirty="0" err="1"/>
              <a:t>сигнальний</a:t>
            </a:r>
            <a:r>
              <a:rPr lang="ru-RU" sz="2400" dirty="0"/>
              <a:t> </a:t>
            </a:r>
            <a:r>
              <a:rPr lang="ru-RU" sz="2400" dirty="0" err="1"/>
              <a:t>кінець</a:t>
            </a:r>
            <a:r>
              <a:rPr lang="ru-RU" sz="2400" dirty="0"/>
              <a:t> на </a:t>
            </a:r>
            <a:r>
              <a:rPr lang="ru-RU" sz="2400" dirty="0" err="1"/>
              <a:t>сторонні</a:t>
            </a:r>
            <a:r>
              <a:rPr lang="ru-RU" sz="2400" dirty="0"/>
              <a:t> </a:t>
            </a:r>
            <a:r>
              <a:rPr lang="ru-RU" sz="2400" dirty="0" err="1"/>
              <a:t>предмети</a:t>
            </a:r>
            <a:r>
              <a:rPr lang="ru-RU" sz="2400" dirty="0"/>
              <a:t>.</a:t>
            </a:r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У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спусків</a:t>
            </a:r>
            <a:r>
              <a:rPr lang="ru-RU" sz="2400" dirty="0"/>
              <a:t> з берега для </a:t>
            </a:r>
            <a:r>
              <a:rPr lang="ru-RU" sz="2400" dirty="0" err="1"/>
              <a:t>обстеження</a:t>
            </a:r>
            <a:r>
              <a:rPr lang="ru-RU" sz="2400" dirty="0"/>
              <a:t> дна </a:t>
            </a:r>
            <a:r>
              <a:rPr lang="ru-RU" sz="2400" dirty="0" err="1"/>
              <a:t>ріки</a:t>
            </a:r>
            <a:r>
              <a:rPr lang="ru-RU" sz="2400" dirty="0"/>
              <a:t> </a:t>
            </a:r>
            <a:r>
              <a:rPr lang="ru-RU" sz="2400" dirty="0" err="1"/>
              <a:t>завширшки</a:t>
            </a:r>
            <a:r>
              <a:rPr lang="ru-RU" sz="2400" dirty="0"/>
              <a:t> до 50 м </a:t>
            </a:r>
            <a:r>
              <a:rPr lang="ru-RU" sz="2400" dirty="0" err="1"/>
              <a:t>попередньо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прокласти</a:t>
            </a:r>
            <a:r>
              <a:rPr lang="ru-RU" sz="2400" dirty="0"/>
              <a:t> з одного берега на </a:t>
            </a:r>
            <a:r>
              <a:rPr lang="ru-RU" sz="2400" dirty="0" err="1"/>
              <a:t>інший</a:t>
            </a:r>
            <a:r>
              <a:rPr lang="ru-RU" sz="2400" dirty="0"/>
              <a:t> </a:t>
            </a:r>
            <a:r>
              <a:rPr lang="ru-RU" sz="2400" dirty="0" err="1"/>
              <a:t>тросовий</a:t>
            </a:r>
            <a:r>
              <a:rPr lang="ru-RU" sz="2400" dirty="0"/>
              <a:t> </a:t>
            </a:r>
            <a:r>
              <a:rPr lang="ru-RU" sz="2400" dirty="0" err="1"/>
              <a:t>провідник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полегшить</a:t>
            </a:r>
            <a:r>
              <a:rPr lang="ru-RU" sz="2400" dirty="0"/>
              <a:t> </a:t>
            </a:r>
            <a:r>
              <a:rPr lang="ru-RU" sz="2400" dirty="0" err="1"/>
              <a:t>пересування</a:t>
            </a:r>
            <a:r>
              <a:rPr lang="ru-RU" sz="2400" dirty="0"/>
              <a:t> водолаза.</a:t>
            </a:r>
          </a:p>
        </p:txBody>
      </p:sp>
    </p:spTree>
    <p:extLst>
      <p:ext uri="{BB962C8B-B14F-4D97-AF65-F5344CB8AC3E}">
        <p14:creationId xmlns:p14="http://schemas.microsoft.com/office/powerpoint/2010/main" val="17928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13AD13-9DF9-8D0E-81D0-0503C24BC84F}"/>
              </a:ext>
            </a:extLst>
          </p:cNvPr>
          <p:cNvSpPr txBox="1"/>
          <p:nvPr/>
        </p:nvSpPr>
        <p:spPr>
          <a:xfrm>
            <a:off x="3048000" y="3244334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dirty="0" err="1"/>
              <a:t>Дякую</a:t>
            </a:r>
            <a:r>
              <a:rPr lang="ru-RU" sz="6000" dirty="0"/>
              <a:t> за </a:t>
            </a:r>
            <a:r>
              <a:rPr lang="ru-RU" sz="6000" dirty="0" err="1"/>
              <a:t>увагу</a:t>
            </a:r>
            <a:endParaRPr lang="ru-RU" sz="6000" dirty="0"/>
          </a:p>
        </p:txBody>
      </p:sp>
      <p:pic>
        <p:nvPicPr>
          <p:cNvPr id="4" name="male_uk_says_thank_you_15280">
            <a:hlinkClick r:id="" action="ppaction://media"/>
            <a:extLst>
              <a:ext uri="{FF2B5EF4-FFF2-40B4-BE49-F238E27FC236}">
                <a16:creationId xmlns:a16="http://schemas.microsoft.com/office/drawing/2014/main" xmlns="" id="{C5D1C796-5BAD-196F-02A5-0CF86594C6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32805" y="445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BEA58BF-DC1E-5919-2530-8A66416EB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518" y="5378648"/>
            <a:ext cx="1353429" cy="1292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78030E-1E0A-BC7C-B738-E6A0C69C8B5E}"/>
              </a:ext>
            </a:extLst>
          </p:cNvPr>
          <p:cNvSpPr txBox="1"/>
          <p:nvPr/>
        </p:nvSpPr>
        <p:spPr>
          <a:xfrm>
            <a:off x="396240" y="651421"/>
            <a:ext cx="7548880" cy="5734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ctr">
              <a:spcAft>
                <a:spcPts val="75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водолазних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робіт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течії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швидкістю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понад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м/с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допускаються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підготовлені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водолази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85750" algn="ctr">
              <a:spcAft>
                <a:spcPts val="75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великих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перерв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роботі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(в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умовах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швидкої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течії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водолази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повинні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пройти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відповідне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тренування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(2-3 спуски)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керівництвом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керівника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водолазного спуску,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володіє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навичками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водолазних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робіт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течії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42B016-448C-41A3-CA03-1B5773624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074" y="943631"/>
            <a:ext cx="2986326" cy="41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3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F3CEC30-0FB9-29AD-EC04-12CD5CB32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518" y="5378648"/>
            <a:ext cx="1353429" cy="1292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F77C46-7CEE-2A19-27BB-BDFC30209E48}"/>
              </a:ext>
            </a:extLst>
          </p:cNvPr>
          <p:cNvSpPr txBox="1"/>
          <p:nvPr/>
        </p:nvSpPr>
        <p:spPr>
          <a:xfrm>
            <a:off x="2174240" y="623103"/>
            <a:ext cx="78435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spcAft>
                <a:spcPts val="750"/>
              </a:spcAft>
            </a:pP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Роботу </a:t>
            </a:r>
            <a:r>
              <a:rPr lang="ru-RU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водолазів</a:t>
            </a: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заборонено:</a:t>
            </a:r>
          </a:p>
          <a:p>
            <a:pPr indent="285750" algn="just">
              <a:spcAft>
                <a:spcPts val="750"/>
              </a:spcAft>
            </a:pP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Aft>
                <a:spcPts val="750"/>
              </a:spcAft>
            </a:pPr>
            <a:endParaRPr lang="ru-RU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spcAft>
                <a:spcPts val="750"/>
              </a:spcAft>
            </a:pPr>
            <a:endParaRPr lang="ru-RU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течії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швидкістю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понад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м/с;</a:t>
            </a:r>
          </a:p>
          <a:p>
            <a:pPr marL="285750" indent="-285750"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підводного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зв’язку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наявності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дрейфу судна (у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здійснення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спусків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судна).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DE6410-9519-6FE2-3539-C18617570B04}"/>
              </a:ext>
            </a:extLst>
          </p:cNvPr>
          <p:cNvSpPr txBox="1"/>
          <p:nvPr/>
        </p:nvSpPr>
        <p:spPr>
          <a:xfrm>
            <a:off x="345440" y="5516750"/>
            <a:ext cx="9946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За </a:t>
            </a:r>
            <a:r>
              <a:rPr lang="ru-RU" sz="2400" dirty="0" err="1"/>
              <a:t>швидкості</a:t>
            </a:r>
            <a:r>
              <a:rPr lang="ru-RU" sz="2400" dirty="0"/>
              <a:t> </a:t>
            </a:r>
            <a:r>
              <a:rPr lang="ru-RU" sz="2400" dirty="0" err="1"/>
              <a:t>течії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1 м/с спуск водолаза і </a:t>
            </a:r>
            <a:r>
              <a:rPr lang="ru-RU" sz="2400" dirty="0" err="1"/>
              <a:t>його</a:t>
            </a:r>
            <a:r>
              <a:rPr lang="ru-RU" sz="2400" dirty="0"/>
              <a:t> робота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проводитися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застосуванням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і </a:t>
            </a:r>
            <a:r>
              <a:rPr lang="ru-RU" sz="2400" dirty="0" err="1"/>
              <a:t>пристроїв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полегшують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та </a:t>
            </a:r>
            <a:r>
              <a:rPr lang="ru-RU" sz="2400" dirty="0" err="1"/>
              <a:t>забезпечують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безпеку</a:t>
            </a:r>
            <a:r>
              <a:rPr lang="ru-RU" sz="2400" dirty="0"/>
              <a:t> (</a:t>
            </a:r>
            <a:r>
              <a:rPr lang="ru-RU" sz="2400" dirty="0" err="1"/>
              <a:t>щити</a:t>
            </a:r>
            <a:r>
              <a:rPr lang="ru-RU" sz="2400" dirty="0"/>
              <a:t>, </a:t>
            </a:r>
            <a:r>
              <a:rPr lang="ru-RU" sz="2400" dirty="0" err="1"/>
              <a:t>водолазні</a:t>
            </a:r>
            <a:r>
              <a:rPr lang="ru-RU" sz="2400" dirty="0"/>
              <a:t> </a:t>
            </a:r>
            <a:r>
              <a:rPr lang="ru-RU" sz="2400" dirty="0" err="1"/>
              <a:t>альтанки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7044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FF85139-F7D6-5F02-6101-6A645FE4E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518" y="5378648"/>
            <a:ext cx="1353429" cy="1292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847259-11A8-9F66-91E4-B294B66B55A6}"/>
              </a:ext>
            </a:extLst>
          </p:cNvPr>
          <p:cNvSpPr txBox="1"/>
          <p:nvPr/>
        </p:nvSpPr>
        <p:spPr>
          <a:xfrm>
            <a:off x="487680" y="1245999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Перед початком </a:t>
            </a:r>
            <a:r>
              <a:rPr lang="ru-RU" sz="2400" b="1" dirty="0" err="1"/>
              <a:t>водолазних</a:t>
            </a:r>
            <a:r>
              <a:rPr lang="ru-RU" sz="2400" b="1" dirty="0"/>
              <a:t> </a:t>
            </a:r>
            <a:r>
              <a:rPr lang="ru-RU" sz="2400" b="1" dirty="0" err="1"/>
              <a:t>робіт</a:t>
            </a:r>
            <a:r>
              <a:rPr lang="ru-RU" sz="2400" b="1" dirty="0"/>
              <a:t> на </a:t>
            </a:r>
            <a:r>
              <a:rPr lang="ru-RU" sz="2400" b="1" dirty="0" err="1"/>
              <a:t>течії</a:t>
            </a:r>
            <a:r>
              <a:rPr lang="ru-RU" sz="2400" b="1" dirty="0"/>
              <a:t> </a:t>
            </a:r>
            <a:r>
              <a:rPr lang="ru-RU" sz="2400" b="1" dirty="0" err="1"/>
              <a:t>необхідно</a:t>
            </a:r>
            <a:r>
              <a:rPr lang="ru-RU" sz="2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ознайомитися</a:t>
            </a:r>
            <a:r>
              <a:rPr lang="ru-RU" sz="2400" dirty="0"/>
              <a:t> з </a:t>
            </a:r>
            <a:r>
              <a:rPr lang="ru-RU" sz="2400" dirty="0" err="1"/>
              <a:t>гідротехнічним</a:t>
            </a:r>
            <a:r>
              <a:rPr lang="ru-RU" sz="2400" dirty="0"/>
              <a:t> режимом на </a:t>
            </a:r>
            <a:r>
              <a:rPr lang="ru-RU" sz="2400" dirty="0" err="1"/>
              <a:t>місці</a:t>
            </a:r>
            <a:r>
              <a:rPr lang="ru-RU" sz="2400" dirty="0"/>
              <a:t>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робіт</a:t>
            </a:r>
            <a:r>
              <a:rPr lang="ru-RU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визначити</a:t>
            </a:r>
            <a:r>
              <a:rPr lang="ru-RU" sz="2400" dirty="0"/>
              <a:t> </a:t>
            </a:r>
            <a:r>
              <a:rPr lang="ru-RU" sz="2400" dirty="0" err="1"/>
              <a:t>швидкість</a:t>
            </a:r>
            <a:r>
              <a:rPr lang="ru-RU" sz="2400" dirty="0"/>
              <a:t> і </a:t>
            </a:r>
            <a:r>
              <a:rPr lang="ru-RU" sz="2400" dirty="0" err="1"/>
              <a:t>напрямок</a:t>
            </a:r>
            <a:r>
              <a:rPr lang="ru-RU" sz="2400" dirty="0"/>
              <a:t> </a:t>
            </a:r>
            <a:r>
              <a:rPr lang="ru-RU" sz="2400" dirty="0" err="1"/>
              <a:t>течії</a:t>
            </a:r>
            <a:r>
              <a:rPr lang="ru-RU" sz="2400" dirty="0"/>
              <a:t> на </a:t>
            </a:r>
            <a:r>
              <a:rPr lang="ru-RU" sz="2400" dirty="0" err="1"/>
              <a:t>поверхні</a:t>
            </a:r>
            <a:r>
              <a:rPr lang="ru-RU" sz="2400" dirty="0"/>
              <a:t> та на </a:t>
            </a:r>
            <a:r>
              <a:rPr lang="ru-RU" sz="2400" dirty="0" err="1"/>
              <a:t>глибині</a:t>
            </a:r>
            <a:r>
              <a:rPr lang="ru-RU" sz="2400" dirty="0"/>
              <a:t> спуску;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виміряти</a:t>
            </a:r>
            <a:r>
              <a:rPr lang="ru-RU" sz="2400" dirty="0"/>
              <a:t> </a:t>
            </a:r>
            <a:r>
              <a:rPr lang="ru-RU" sz="2400" dirty="0" err="1"/>
              <a:t>глибину</a:t>
            </a:r>
            <a:r>
              <a:rPr lang="ru-RU" sz="2400" dirty="0"/>
              <a:t> </a:t>
            </a:r>
            <a:r>
              <a:rPr lang="ru-RU" sz="2400" dirty="0" err="1"/>
              <a:t>майбутніх</a:t>
            </a:r>
            <a:r>
              <a:rPr lang="ru-RU" sz="2400" dirty="0"/>
              <a:t> </a:t>
            </a:r>
            <a:r>
              <a:rPr lang="ru-RU" sz="2400" dirty="0" err="1"/>
              <a:t>спусків</a:t>
            </a:r>
            <a:r>
              <a:rPr lang="ru-RU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за </a:t>
            </a:r>
            <a:r>
              <a:rPr lang="ru-RU" sz="2400" dirty="0" err="1"/>
              <a:t>наявності</a:t>
            </a:r>
            <a:r>
              <a:rPr lang="ru-RU" sz="2400" dirty="0"/>
              <a:t> </a:t>
            </a:r>
            <a:r>
              <a:rPr lang="ru-RU" sz="2400" dirty="0" err="1"/>
              <a:t>припливів</a:t>
            </a:r>
            <a:r>
              <a:rPr lang="ru-RU" sz="2400" dirty="0"/>
              <a:t> і </a:t>
            </a:r>
            <a:r>
              <a:rPr lang="ru-RU" sz="2400" dirty="0" err="1"/>
              <a:t>відпливів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мати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графік</a:t>
            </a:r>
            <a:r>
              <a:rPr lang="ru-RU" sz="2400" dirty="0"/>
              <a:t> на весь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водолазних</a:t>
            </a:r>
            <a:r>
              <a:rPr lang="ru-RU" sz="2400" dirty="0"/>
              <a:t> </a:t>
            </a:r>
            <a:r>
              <a:rPr lang="ru-RU" sz="2400" dirty="0" err="1"/>
              <a:t>робіт</a:t>
            </a:r>
            <a:r>
              <a:rPr lang="ru-RU" sz="2400" dirty="0"/>
              <a:t> і </a:t>
            </a:r>
            <a:r>
              <a:rPr lang="ru-RU" sz="2400" dirty="0" err="1"/>
              <a:t>встановити</a:t>
            </a:r>
            <a:r>
              <a:rPr lang="ru-RU" sz="2400" dirty="0"/>
              <a:t> </a:t>
            </a:r>
            <a:r>
              <a:rPr lang="ru-RU" sz="2400" dirty="0" err="1"/>
              <a:t>постійний</a:t>
            </a:r>
            <a:r>
              <a:rPr lang="ru-RU" sz="2400" dirty="0"/>
              <a:t> </a:t>
            </a:r>
            <a:r>
              <a:rPr lang="ru-RU" sz="2400" dirty="0" err="1"/>
              <a:t>зв’язок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найближчими</a:t>
            </a:r>
            <a:r>
              <a:rPr lang="ru-RU" sz="2400" dirty="0"/>
              <a:t> постами </a:t>
            </a:r>
            <a:r>
              <a:rPr lang="ru-RU" sz="2400" dirty="0" err="1"/>
              <a:t>гідрометеорологічної</a:t>
            </a:r>
            <a:r>
              <a:rPr lang="ru-RU" sz="2400" dirty="0"/>
              <a:t> </a:t>
            </a:r>
            <a:r>
              <a:rPr lang="ru-RU" sz="2400" dirty="0" err="1"/>
              <a:t>служби</a:t>
            </a:r>
            <a:r>
              <a:rPr lang="ru-RU" sz="24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BE945F5-E93C-D3A7-52CC-B1EF87AEB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690880"/>
            <a:ext cx="5307330" cy="35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BAC10C-FF48-CA5F-3231-ED2EB2F63CA3}"/>
              </a:ext>
            </a:extLst>
          </p:cNvPr>
          <p:cNvSpPr txBox="1"/>
          <p:nvPr/>
        </p:nvSpPr>
        <p:spPr>
          <a:xfrm>
            <a:off x="375920" y="690940"/>
            <a:ext cx="564896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водолазних</a:t>
            </a:r>
            <a:r>
              <a:rPr lang="ru-RU" sz="2400" dirty="0"/>
              <a:t> </a:t>
            </a:r>
            <a:r>
              <a:rPr lang="ru-RU" sz="2400" dirty="0" err="1"/>
              <a:t>спусків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плавзасобу</a:t>
            </a:r>
            <a:r>
              <a:rPr lang="ru-RU" sz="2400" dirty="0"/>
              <a:t> на </a:t>
            </a:r>
            <a:r>
              <a:rPr lang="ru-RU" sz="2400" dirty="0" err="1"/>
              <a:t>течії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встановити</a:t>
            </a:r>
            <a:r>
              <a:rPr lang="ru-RU" sz="2400" dirty="0"/>
              <a:t> за </a:t>
            </a:r>
            <a:r>
              <a:rPr lang="ru-RU" sz="2400" dirty="0" err="1"/>
              <a:t>течією</a:t>
            </a:r>
            <a:r>
              <a:rPr lang="ru-RU" sz="2400" dirty="0"/>
              <a:t> </a:t>
            </a:r>
            <a:r>
              <a:rPr lang="ru-RU" sz="2400" dirty="0" err="1"/>
              <a:t>вище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спуску так,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протравлювання</a:t>
            </a:r>
            <a:r>
              <a:rPr lang="ru-RU" sz="2400" dirty="0"/>
              <a:t> </a:t>
            </a:r>
            <a:r>
              <a:rPr lang="ru-RU" sz="2400" dirty="0" err="1"/>
              <a:t>якірного</a:t>
            </a:r>
            <a:r>
              <a:rPr lang="ru-RU" sz="2400" dirty="0"/>
              <a:t> </a:t>
            </a:r>
            <a:r>
              <a:rPr lang="ru-RU" sz="2400" dirty="0" err="1"/>
              <a:t>ланцюга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</a:t>
            </a:r>
            <a:r>
              <a:rPr lang="ru-RU" sz="2400" dirty="0" err="1"/>
              <a:t>робіт</a:t>
            </a:r>
            <a:r>
              <a:rPr lang="ru-RU" sz="2400" dirty="0"/>
              <a:t> водолаза на </a:t>
            </a:r>
            <a:r>
              <a:rPr lang="ru-RU" sz="2400" dirty="0" err="1"/>
              <a:t>ґрунті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нижче</a:t>
            </a:r>
            <a:r>
              <a:rPr lang="ru-RU" sz="2400" dirty="0"/>
              <a:t> за </a:t>
            </a:r>
            <a:r>
              <a:rPr lang="ru-RU" sz="2400" dirty="0" err="1"/>
              <a:t>течією</a:t>
            </a:r>
            <a:r>
              <a:rPr lang="ru-RU" sz="2400" dirty="0"/>
              <a:t> на </a:t>
            </a:r>
            <a:r>
              <a:rPr lang="ru-RU" sz="2400" dirty="0" err="1"/>
              <a:t>відстані</a:t>
            </a:r>
            <a:r>
              <a:rPr lang="ru-RU" sz="2400" dirty="0"/>
              <a:t> 5-10 м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спуску </a:t>
            </a: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течії</a:t>
            </a:r>
            <a:r>
              <a:rPr lang="ru-RU" sz="2400" dirty="0"/>
              <a:t> і </a:t>
            </a:r>
            <a:r>
              <a:rPr lang="ru-RU" sz="2400" dirty="0" err="1"/>
              <a:t>глибини</a:t>
            </a:r>
            <a:r>
              <a:rPr lang="ru-RU" sz="2400" dirty="0"/>
              <a:t> спуску. Спуск водолаза проводиться з корми.</a:t>
            </a:r>
          </a:p>
          <a:p>
            <a:r>
              <a:rPr lang="ru-RU" sz="2400" dirty="0"/>
              <a:t>У </a:t>
            </a:r>
            <a:r>
              <a:rPr lang="ru-RU" sz="2400" dirty="0" err="1"/>
              <a:t>носовій</a:t>
            </a:r>
            <a:r>
              <a:rPr lang="ru-RU" sz="2400" dirty="0"/>
              <a:t> </a:t>
            </a:r>
            <a:r>
              <a:rPr lang="ru-RU" sz="2400" dirty="0" err="1"/>
              <a:t>частині</a:t>
            </a:r>
            <a:r>
              <a:rPr lang="ru-RU" sz="2400" dirty="0"/>
              <a:t> </a:t>
            </a:r>
            <a:r>
              <a:rPr lang="ru-RU" sz="2400" dirty="0" err="1"/>
              <a:t>плавзасобу</a:t>
            </a:r>
            <a:r>
              <a:rPr lang="ru-RU" sz="2400" dirty="0"/>
              <a:t> </a:t>
            </a:r>
            <a:r>
              <a:rPr lang="ru-RU" sz="2400" dirty="0" err="1"/>
              <a:t>керівник</a:t>
            </a:r>
            <a:r>
              <a:rPr lang="ru-RU" sz="2400" dirty="0"/>
              <a:t> водолазного спуску </a:t>
            </a:r>
            <a:r>
              <a:rPr lang="ru-RU" sz="2400" dirty="0" err="1"/>
              <a:t>виставляє</a:t>
            </a:r>
            <a:r>
              <a:rPr lang="ru-RU" sz="2400" dirty="0"/>
              <a:t> вахтового з багром для </a:t>
            </a:r>
            <a:r>
              <a:rPr lang="ru-RU" sz="2400" dirty="0" err="1"/>
              <a:t>спостереження</a:t>
            </a:r>
            <a:r>
              <a:rPr lang="ru-RU" sz="2400" dirty="0"/>
              <a:t> за предметами,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плавають</a:t>
            </a:r>
            <a:r>
              <a:rPr lang="ru-RU" sz="2400" dirty="0"/>
              <a:t>, </a:t>
            </a:r>
            <a:r>
              <a:rPr lang="ru-RU" sz="2400" dirty="0" err="1"/>
              <a:t>затонулими</a:t>
            </a:r>
            <a:r>
              <a:rPr lang="ru-RU" sz="2400" dirty="0"/>
              <a:t> колодами </a:t>
            </a:r>
            <a:r>
              <a:rPr lang="ru-RU" sz="2400" dirty="0" err="1"/>
              <a:t>тощо</a:t>
            </a:r>
            <a:r>
              <a:rPr lang="ru-RU" sz="2400" dirty="0"/>
              <a:t>, за потреби - для </a:t>
            </a:r>
            <a:r>
              <a:rPr lang="ru-RU" sz="2400" dirty="0" err="1"/>
              <a:t>видалення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напрямку</a:t>
            </a:r>
            <a:r>
              <a:rPr lang="ru-RU" sz="2400" dirty="0"/>
              <a:t> руху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спуску водолаза.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164436-D6D4-20FC-CB6E-41EAC28CB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2" y="1756004"/>
            <a:ext cx="5835096" cy="3891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964DBE1-6809-91F0-E347-02429BD237FF}"/>
              </a:ext>
            </a:extLst>
          </p:cNvPr>
          <p:cNvSpPr txBox="1"/>
          <p:nvPr/>
        </p:nvSpPr>
        <p:spPr>
          <a:xfrm>
            <a:off x="7623258" y="555675"/>
            <a:ext cx="4378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У </a:t>
            </a:r>
            <a:r>
              <a:rPr lang="ru-RU" sz="2400" dirty="0" err="1"/>
              <a:t>місцях</a:t>
            </a:r>
            <a:r>
              <a:rPr lang="ru-RU" sz="2400" dirty="0"/>
              <a:t> спуску </a:t>
            </a:r>
            <a:r>
              <a:rPr lang="ru-RU" sz="2400" dirty="0" err="1"/>
              <a:t>водолазів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роботи</a:t>
            </a:r>
            <a:r>
              <a:rPr lang="ru-RU" sz="2400" dirty="0"/>
              <a:t> на </a:t>
            </a:r>
            <a:r>
              <a:rPr lang="ru-RU" sz="2400" dirty="0" err="1"/>
              <a:t>течії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бути </a:t>
            </a:r>
            <a:r>
              <a:rPr lang="ru-RU" sz="2400" dirty="0" err="1"/>
              <a:t>додатковий</a:t>
            </a:r>
            <a:r>
              <a:rPr lang="ru-RU" sz="2400" dirty="0"/>
              <a:t> </a:t>
            </a:r>
            <a:r>
              <a:rPr lang="ru-RU" sz="2400" dirty="0" err="1"/>
              <a:t>плавзасіб</a:t>
            </a:r>
            <a:r>
              <a:rPr lang="ru-RU" sz="2400" dirty="0"/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FA84A33-6A2A-4967-5E7C-93488AD4E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518" y="5378648"/>
            <a:ext cx="1353429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EB4267-CE0F-5BD9-0407-854C80D89F46}"/>
              </a:ext>
            </a:extLst>
          </p:cNvPr>
          <p:cNvSpPr txBox="1"/>
          <p:nvPr/>
        </p:nvSpPr>
        <p:spPr>
          <a:xfrm>
            <a:off x="589280" y="117693"/>
            <a:ext cx="6096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Для </a:t>
            </a:r>
            <a:r>
              <a:rPr lang="ru-RU" sz="3600" dirty="0" err="1"/>
              <a:t>запобігання</a:t>
            </a:r>
            <a:r>
              <a:rPr lang="ru-RU" sz="3600" dirty="0"/>
              <a:t> дрейфу судна </a:t>
            </a:r>
            <a:r>
              <a:rPr lang="ru-RU" sz="3600" dirty="0" err="1"/>
              <a:t>його</a:t>
            </a:r>
            <a:r>
              <a:rPr lang="ru-RU" sz="3600" dirty="0"/>
              <a:t> </a:t>
            </a:r>
            <a:r>
              <a:rPr lang="ru-RU" sz="3600" dirty="0" err="1"/>
              <a:t>необхідно</a:t>
            </a:r>
            <a:r>
              <a:rPr lang="ru-RU" sz="3600" dirty="0"/>
              <a:t> </a:t>
            </a:r>
            <a:r>
              <a:rPr lang="ru-RU" sz="3600" dirty="0" err="1"/>
              <a:t>ставити</a:t>
            </a:r>
            <a:r>
              <a:rPr lang="ru-RU" sz="3600" dirty="0"/>
              <a:t> на 2 </a:t>
            </a:r>
            <a:r>
              <a:rPr lang="ru-RU" sz="3600" dirty="0" err="1"/>
              <a:t>якорі</a:t>
            </a:r>
            <a:r>
              <a:rPr lang="ru-RU" sz="3600" dirty="0"/>
              <a:t>. </a:t>
            </a:r>
            <a:r>
              <a:rPr lang="ru-RU" sz="3600" dirty="0" err="1"/>
              <a:t>Надійність</a:t>
            </a:r>
            <a:r>
              <a:rPr lang="ru-RU" sz="3600" dirty="0"/>
              <a:t> стоянки судна </a:t>
            </a:r>
            <a:r>
              <a:rPr lang="ru-RU" sz="3600" dirty="0" err="1"/>
              <a:t>контролюється</a:t>
            </a:r>
            <a:r>
              <a:rPr lang="ru-RU" sz="3600" dirty="0"/>
              <a:t> </a:t>
            </a:r>
            <a:r>
              <a:rPr lang="ru-RU" sz="3600" dirty="0" err="1"/>
              <a:t>протягом</a:t>
            </a:r>
            <a:r>
              <a:rPr lang="ru-RU" sz="3600" dirty="0"/>
              <a:t> </a:t>
            </a:r>
            <a:r>
              <a:rPr lang="ru-RU" sz="3600" dirty="0" err="1"/>
              <a:t>усього</a:t>
            </a:r>
            <a:r>
              <a:rPr lang="ru-RU" sz="3600" dirty="0"/>
              <a:t> часу </a:t>
            </a:r>
            <a:r>
              <a:rPr lang="ru-RU" sz="3600" dirty="0" err="1"/>
              <a:t>перебування</a:t>
            </a:r>
            <a:r>
              <a:rPr lang="ru-RU" sz="3600" dirty="0"/>
              <a:t> водолаза </a:t>
            </a:r>
            <a:r>
              <a:rPr lang="ru-RU" sz="3600" dirty="0" err="1"/>
              <a:t>під</a:t>
            </a:r>
            <a:r>
              <a:rPr lang="ru-RU" sz="3600" dirty="0"/>
              <a:t> водою.</a:t>
            </a:r>
          </a:p>
          <a:p>
            <a:endParaRPr lang="ru-RU" sz="3600" dirty="0"/>
          </a:p>
          <a:p>
            <a:r>
              <a:rPr lang="ru-RU" sz="3600" dirty="0"/>
              <a:t>У </a:t>
            </a:r>
            <a:r>
              <a:rPr lang="ru-RU" sz="3600" dirty="0" err="1"/>
              <a:t>разі</a:t>
            </a:r>
            <a:r>
              <a:rPr lang="ru-RU" sz="3600" dirty="0"/>
              <a:t> </a:t>
            </a:r>
            <a:r>
              <a:rPr lang="ru-RU" sz="3600" dirty="0" err="1"/>
              <a:t>вітру</a:t>
            </a:r>
            <a:r>
              <a:rPr lang="ru-RU" sz="3600" dirty="0"/>
              <a:t>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течії</a:t>
            </a:r>
            <a:r>
              <a:rPr lang="ru-RU" sz="3600" dirty="0"/>
              <a:t> судно, з </a:t>
            </a:r>
            <a:r>
              <a:rPr lang="ru-RU" sz="3600" dirty="0" err="1"/>
              <a:t>якого</a:t>
            </a:r>
            <a:r>
              <a:rPr lang="ru-RU" sz="3600" dirty="0"/>
              <a:t> </a:t>
            </a:r>
            <a:r>
              <a:rPr lang="ru-RU" sz="3600" dirty="0" err="1"/>
              <a:t>проводяться</a:t>
            </a:r>
            <a:r>
              <a:rPr lang="ru-RU" sz="3600" dirty="0"/>
              <a:t> </a:t>
            </a:r>
            <a:r>
              <a:rPr lang="ru-RU" sz="3600" dirty="0" err="1"/>
              <a:t>водолазні</a:t>
            </a:r>
            <a:r>
              <a:rPr lang="ru-RU" sz="3600" dirty="0"/>
              <a:t> спуски, </a:t>
            </a:r>
            <a:r>
              <a:rPr lang="ru-RU" sz="3600" dirty="0" err="1"/>
              <a:t>установлюється</a:t>
            </a:r>
            <a:r>
              <a:rPr lang="ru-RU" sz="3600" dirty="0"/>
              <a:t> носом </a:t>
            </a:r>
            <a:r>
              <a:rPr lang="ru-RU" sz="3600" dirty="0" err="1"/>
              <a:t>проти</a:t>
            </a:r>
            <a:r>
              <a:rPr lang="ru-RU" sz="3600" dirty="0"/>
              <a:t> </a:t>
            </a:r>
            <a:r>
              <a:rPr lang="ru-RU" sz="3600" dirty="0" err="1"/>
              <a:t>вітру</a:t>
            </a:r>
            <a:r>
              <a:rPr lang="ru-RU" sz="3600" dirty="0"/>
              <a:t>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течії</a:t>
            </a:r>
            <a:r>
              <a:rPr lang="ru-RU" sz="3600" dirty="0"/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5A80EE-A195-EC7E-A085-341467875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80" y="912223"/>
            <a:ext cx="2425700" cy="43316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3CEBD3F-DBD0-EED1-A8B4-A61F60B7E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518" y="5378648"/>
            <a:ext cx="1353429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A3C7297-C537-5306-17BE-6C7816E1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518" y="5378648"/>
            <a:ext cx="1353429" cy="1292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558674-DA22-940F-F51E-1BAEB0CE9DDF}"/>
              </a:ext>
            </a:extLst>
          </p:cNvPr>
          <p:cNvSpPr txBox="1"/>
          <p:nvPr/>
        </p:nvSpPr>
        <p:spPr>
          <a:xfrm>
            <a:off x="833120" y="1808044"/>
            <a:ext cx="10322560" cy="351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ctr">
              <a:spcAft>
                <a:spcPts val="75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наявності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районі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робіт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припливів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відпливів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течії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перестановка судна проводиться до початку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припливу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відпливу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решті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випадків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перестановка судна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здійснюватися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негайно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зміною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напрямку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вітру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викликаної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ним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вітрової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течії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підйому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робочого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водолаза на борт судна.</a:t>
            </a:r>
          </a:p>
          <a:p>
            <a:pPr indent="285750" algn="ctr">
              <a:spcAft>
                <a:spcPts val="750"/>
              </a:spcAf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припливно-відпливних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течій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судно, з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ведуться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водолазні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бути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над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місцем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робіт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кормових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якорях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бочках. Спуск водолаза на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течії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проводиться 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важкій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водолазній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альтанці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спусковому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кінцю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916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7011919-FE9F-A9F0-2753-5110A0B55DBB}"/>
              </a:ext>
            </a:extLst>
          </p:cNvPr>
          <p:cNvSpPr txBox="1"/>
          <p:nvPr/>
        </p:nvSpPr>
        <p:spPr>
          <a:xfrm>
            <a:off x="345440" y="412949"/>
            <a:ext cx="6096000" cy="620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spcAft>
                <a:spcPts val="750"/>
              </a:spcAft>
            </a:pPr>
            <a:r>
              <a:rPr lang="ru-RU" sz="2400" dirty="0" err="1">
                <a:effectLst/>
                <a:ea typeface="Times New Roman" panose="02020603050405020304" pitchFamily="18" charset="0"/>
              </a:rPr>
              <a:t>Під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час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роботи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сильній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течії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водолаза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споряджають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додатковими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вантажами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indent="285750" algn="just">
              <a:spcAft>
                <a:spcPts val="750"/>
              </a:spcAft>
            </a:pPr>
            <a:r>
              <a:rPr lang="ru-RU" sz="2400" dirty="0" err="1">
                <a:effectLst/>
                <a:ea typeface="Times New Roman" panose="02020603050405020304" pitchFamily="18" charset="0"/>
              </a:rPr>
              <a:t>Залежно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від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швидкості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течії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з корми водолазного бота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опускають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спусковий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кінець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із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вантажем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масою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70-140 кг,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що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має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каніфас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-блок (скобу), через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який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пропускають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ходовий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кінець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завдовжки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не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менше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ніж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3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глибини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з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карабіном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кінці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indent="285750" algn="just">
              <a:spcAft>
                <a:spcPts val="75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На пояс водолаза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одягається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петлею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конопляний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кінець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для страховки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завдовжки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1-1,5 м з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металевим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кільцем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кінці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Карабін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ходового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кінця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кріпиться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до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кільця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конопляного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кінця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перед спуском водолаза. Водолаз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занурюється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по спусковому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кінцю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одночасно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вибирається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слабина ходового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кінця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A8C1D-E54C-3608-C635-0C48990D7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518" y="5378648"/>
            <a:ext cx="1353429" cy="12924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1BFC529-CB8D-0B81-2188-36B869197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480" y="2914332"/>
            <a:ext cx="3810000" cy="20859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FA7A33E-4BC6-6A1F-7A97-D50E81C2D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18" y="1018857"/>
            <a:ext cx="38100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69EDBE0-13C7-48C1-256C-3E3D563A6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518" y="5378648"/>
            <a:ext cx="1353429" cy="1292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D28EEC-EEEB-4799-77AA-595B3E9CE760}"/>
              </a:ext>
            </a:extLst>
          </p:cNvPr>
          <p:cNvSpPr txBox="1"/>
          <p:nvPr/>
        </p:nvSpPr>
        <p:spPr>
          <a:xfrm>
            <a:off x="894080" y="423248"/>
            <a:ext cx="682752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на </a:t>
            </a:r>
            <a:r>
              <a:rPr lang="ru-RU" sz="2000" dirty="0" err="1"/>
              <a:t>течії</a:t>
            </a:r>
            <a:r>
              <a:rPr lang="ru-RU" sz="2000" dirty="0"/>
              <a:t> водолаз </a:t>
            </a:r>
            <a:r>
              <a:rPr lang="ru-RU" sz="2000" dirty="0" err="1"/>
              <a:t>приймає</a:t>
            </a:r>
            <a:r>
              <a:rPr lang="ru-RU" sz="2000" dirty="0"/>
              <a:t> </a:t>
            </a:r>
            <a:r>
              <a:rPr lang="ru-RU" sz="2000" dirty="0" err="1"/>
              <a:t>положення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забезпечує</a:t>
            </a:r>
            <a:r>
              <a:rPr lang="ru-RU" sz="2000" dirty="0"/>
              <a:t> </a:t>
            </a:r>
            <a:r>
              <a:rPr lang="ru-RU" sz="2000" dirty="0" err="1"/>
              <a:t>мінімальний</a:t>
            </a:r>
            <a:r>
              <a:rPr lang="ru-RU" sz="2000" dirty="0"/>
              <a:t> </a:t>
            </a:r>
            <a:r>
              <a:rPr lang="ru-RU" sz="2000" dirty="0" err="1"/>
              <a:t>опір</a:t>
            </a:r>
            <a:r>
              <a:rPr lang="ru-RU" sz="2000" dirty="0"/>
              <a:t> потоку води і </a:t>
            </a:r>
            <a:r>
              <a:rPr lang="ru-RU" sz="2000" dirty="0" err="1"/>
              <a:t>запобігає</a:t>
            </a:r>
            <a:r>
              <a:rPr lang="ru-RU" sz="2000" dirty="0"/>
              <a:t> </a:t>
            </a:r>
            <a:r>
              <a:rPr lang="ru-RU" sz="2000" dirty="0" err="1"/>
              <a:t>спрацюванню</a:t>
            </a:r>
            <a:r>
              <a:rPr lang="ru-RU" sz="2000" dirty="0"/>
              <a:t> </a:t>
            </a:r>
            <a:r>
              <a:rPr lang="ru-RU" sz="2000" dirty="0" err="1"/>
              <a:t>легеневого</a:t>
            </a:r>
            <a:r>
              <a:rPr lang="ru-RU" sz="2000" dirty="0"/>
              <a:t> автомата </a:t>
            </a:r>
            <a:r>
              <a:rPr lang="ru-RU" sz="2000" dirty="0" err="1"/>
              <a:t>дихального</a:t>
            </a:r>
            <a:r>
              <a:rPr lang="ru-RU" sz="2000" dirty="0"/>
              <a:t> </a:t>
            </a:r>
            <a:r>
              <a:rPr lang="ru-RU" sz="2000" dirty="0" err="1"/>
              <a:t>апарату</a:t>
            </a:r>
            <a:r>
              <a:rPr lang="ru-RU" sz="2000" dirty="0"/>
              <a:t>.</a:t>
            </a:r>
          </a:p>
          <a:p>
            <a:r>
              <a:rPr lang="ru-RU" sz="2000" dirty="0"/>
              <a:t>Для </a:t>
            </a:r>
            <a:r>
              <a:rPr lang="ru-RU" sz="2000" dirty="0" err="1"/>
              <a:t>полегшення</a:t>
            </a:r>
            <a:r>
              <a:rPr lang="ru-RU" sz="2000" dirty="0"/>
              <a:t> </a:t>
            </a:r>
            <a:r>
              <a:rPr lang="ru-RU" sz="2000" dirty="0" err="1"/>
              <a:t>пересування</a:t>
            </a:r>
            <a:r>
              <a:rPr lang="ru-RU" sz="2000" dirty="0"/>
              <a:t> по </a:t>
            </a:r>
            <a:r>
              <a:rPr lang="ru-RU" sz="2000" dirty="0" err="1"/>
              <a:t>ґрунту</a:t>
            </a:r>
            <a:r>
              <a:rPr lang="ru-RU" sz="2000" dirty="0"/>
              <a:t> </a:t>
            </a:r>
            <a:r>
              <a:rPr lang="ru-RU" sz="2000" dirty="0" err="1"/>
              <a:t>проти</a:t>
            </a:r>
            <a:r>
              <a:rPr lang="ru-RU" sz="2000" dirty="0"/>
              <a:t> </a:t>
            </a:r>
            <a:r>
              <a:rPr lang="ru-RU" sz="2000" dirty="0" err="1"/>
              <a:t>течії</a:t>
            </a:r>
            <a:r>
              <a:rPr lang="ru-RU" sz="2000" dirty="0"/>
              <a:t> водолаз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металевий</a:t>
            </a:r>
            <a:r>
              <a:rPr lang="ru-RU" sz="2000" dirty="0"/>
              <a:t> </a:t>
            </a:r>
            <a:r>
              <a:rPr lang="ru-RU" sz="2000" dirty="0" err="1"/>
              <a:t>штир</a:t>
            </a:r>
            <a:r>
              <a:rPr lang="ru-RU" sz="2000" dirty="0"/>
              <a:t> (щуп).</a:t>
            </a:r>
          </a:p>
          <a:p>
            <a:r>
              <a:rPr lang="ru-RU" sz="2000" dirty="0"/>
              <a:t>У </a:t>
            </a:r>
            <a:r>
              <a:rPr lang="ru-RU" sz="2000" dirty="0" err="1"/>
              <a:t>разі</a:t>
            </a:r>
            <a:r>
              <a:rPr lang="ru-RU" sz="2000" dirty="0"/>
              <a:t> </a:t>
            </a:r>
            <a:r>
              <a:rPr lang="ru-RU" sz="2000" dirty="0" err="1"/>
              <a:t>викиду</a:t>
            </a:r>
            <a:r>
              <a:rPr lang="ru-RU" sz="2000" dirty="0"/>
              <a:t> водолаза на </a:t>
            </a:r>
            <a:r>
              <a:rPr lang="ru-RU" sz="2000" dirty="0" err="1"/>
              <a:t>поверхню</a:t>
            </a:r>
            <a:r>
              <a:rPr lang="ru-RU" sz="2000" dirty="0"/>
              <a:t> </a:t>
            </a:r>
            <a:r>
              <a:rPr lang="ru-RU" sz="2000" dirty="0" err="1"/>
              <a:t>течією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підтягти</a:t>
            </a:r>
            <a:r>
              <a:rPr lang="ru-RU" sz="2000" dirty="0"/>
              <a:t> на сигнальному </a:t>
            </a:r>
            <a:r>
              <a:rPr lang="ru-RU" sz="2000" dirty="0" err="1"/>
              <a:t>кінці</a:t>
            </a:r>
            <a:r>
              <a:rPr lang="ru-RU" sz="2000" dirty="0"/>
              <a:t> до водолазного трапа, </a:t>
            </a:r>
            <a:r>
              <a:rPr lang="ru-RU" sz="2000" dirty="0" err="1"/>
              <a:t>з’ясувати</a:t>
            </a:r>
            <a:r>
              <a:rPr lang="ru-RU" sz="2000" dirty="0"/>
              <a:t> </a:t>
            </a:r>
            <a:r>
              <a:rPr lang="ru-RU" sz="2000" dirty="0" err="1"/>
              <a:t>самопочуття</a:t>
            </a:r>
            <a:r>
              <a:rPr lang="ru-RU" sz="2000" dirty="0"/>
              <a:t>, </a:t>
            </a:r>
            <a:r>
              <a:rPr lang="ru-RU" sz="2000" dirty="0" err="1"/>
              <a:t>допомогти</a:t>
            </a:r>
            <a:r>
              <a:rPr lang="ru-RU" sz="2000" dirty="0"/>
              <a:t> </a:t>
            </a:r>
            <a:r>
              <a:rPr lang="ru-RU" sz="2000" dirty="0" err="1"/>
              <a:t>прийняти</a:t>
            </a:r>
            <a:r>
              <a:rPr lang="ru-RU" sz="2000" dirty="0"/>
              <a:t> </a:t>
            </a:r>
            <a:r>
              <a:rPr lang="ru-RU" sz="2000" dirty="0" err="1"/>
              <a:t>вертикальне</a:t>
            </a:r>
            <a:r>
              <a:rPr lang="ru-RU" sz="2000" dirty="0"/>
              <a:t> </a:t>
            </a:r>
            <a:r>
              <a:rPr lang="ru-RU" sz="2000" dirty="0" err="1"/>
              <a:t>положення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Повторний</a:t>
            </a:r>
            <a:r>
              <a:rPr lang="ru-RU" sz="2000" dirty="0"/>
              <a:t> спуск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підняття</a:t>
            </a:r>
            <a:r>
              <a:rPr lang="ru-RU" sz="2000" dirty="0"/>
              <a:t> на борт судна проводиться за </a:t>
            </a:r>
            <a:r>
              <a:rPr lang="ru-RU" sz="2000" dirty="0" err="1"/>
              <a:t>рішенням</a:t>
            </a:r>
            <a:r>
              <a:rPr lang="ru-RU" sz="2000" dirty="0"/>
              <a:t> </a:t>
            </a:r>
            <a:r>
              <a:rPr lang="ru-RU" sz="2000" dirty="0" err="1"/>
              <a:t>керівника</a:t>
            </a:r>
            <a:r>
              <a:rPr lang="ru-RU" sz="2000" dirty="0"/>
              <a:t> водолазного спуску.</a:t>
            </a:r>
          </a:p>
          <a:p>
            <a:r>
              <a:rPr lang="ru-RU" sz="2000" dirty="0" err="1"/>
              <a:t>Якщо</a:t>
            </a:r>
            <a:r>
              <a:rPr lang="ru-RU" sz="2000" dirty="0"/>
              <a:t> водолаз у </a:t>
            </a:r>
            <a:r>
              <a:rPr lang="ru-RU" sz="2000" dirty="0" err="1"/>
              <a:t>разі</a:t>
            </a:r>
            <a:r>
              <a:rPr lang="ru-RU" sz="2000" dirty="0"/>
              <a:t> </a:t>
            </a:r>
            <a:r>
              <a:rPr lang="ru-RU" sz="2000" dirty="0" err="1"/>
              <a:t>викидання</a:t>
            </a:r>
            <a:r>
              <a:rPr lang="ru-RU" sz="2000" dirty="0"/>
              <a:t> не </a:t>
            </a:r>
            <a:r>
              <a:rPr lang="ru-RU" sz="2000" dirty="0" err="1"/>
              <a:t>досягне</a:t>
            </a:r>
            <a:r>
              <a:rPr lang="ru-RU" sz="2000" dirty="0"/>
              <a:t> </a:t>
            </a:r>
            <a:r>
              <a:rPr lang="ru-RU" sz="2000" dirty="0" err="1"/>
              <a:t>поверхні</a:t>
            </a:r>
            <a:r>
              <a:rPr lang="ru-RU" sz="2000" dirty="0"/>
              <a:t> (</a:t>
            </a:r>
            <a:r>
              <a:rPr lang="ru-RU" sz="2000" dirty="0" err="1"/>
              <a:t>зачепиться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водою),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послабити</a:t>
            </a:r>
            <a:r>
              <a:rPr lang="ru-RU" sz="2000" dirty="0"/>
              <a:t> </a:t>
            </a:r>
            <a:r>
              <a:rPr lang="ru-RU" sz="2000" dirty="0" err="1"/>
              <a:t>сигнальний</a:t>
            </a:r>
            <a:r>
              <a:rPr lang="ru-RU" sz="2000" dirty="0"/>
              <a:t> </a:t>
            </a:r>
            <a:r>
              <a:rPr lang="ru-RU" sz="2000" dirty="0" err="1"/>
              <a:t>кінець</a:t>
            </a:r>
            <a:r>
              <a:rPr lang="ru-RU" sz="2000" dirty="0"/>
              <a:t>. З </a:t>
            </a:r>
            <a:r>
              <a:rPr lang="ru-RU" sz="2000" dirty="0" err="1"/>
              <a:t>появою</a:t>
            </a:r>
            <a:r>
              <a:rPr lang="ru-RU" sz="2000" dirty="0"/>
              <a:t> водолаза на </a:t>
            </a:r>
            <a:r>
              <a:rPr lang="ru-RU" sz="2000" dirty="0" err="1"/>
              <a:t>поверхні</a:t>
            </a:r>
            <a:r>
              <a:rPr lang="ru-RU" sz="2000" dirty="0"/>
              <a:t> </a:t>
            </a:r>
            <a:r>
              <a:rPr lang="ru-RU" sz="2000" dirty="0" err="1"/>
              <a:t>направити</a:t>
            </a:r>
            <a:r>
              <a:rPr lang="ru-RU" sz="2000" dirty="0"/>
              <a:t> до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плавзасіб</a:t>
            </a:r>
            <a:r>
              <a:rPr lang="ru-RU" sz="2000" dirty="0"/>
              <a:t>, </a:t>
            </a:r>
            <a:r>
              <a:rPr lang="ru-RU" sz="2000" dirty="0" err="1"/>
              <a:t>допомогти</a:t>
            </a:r>
            <a:r>
              <a:rPr lang="ru-RU" sz="2000" dirty="0"/>
              <a:t> </a:t>
            </a:r>
            <a:r>
              <a:rPr lang="ru-RU" sz="2000" dirty="0" err="1"/>
              <a:t>поставити</a:t>
            </a:r>
            <a:r>
              <a:rPr lang="ru-RU" sz="2000" dirty="0"/>
              <a:t> водолаза у </a:t>
            </a:r>
            <a:r>
              <a:rPr lang="ru-RU" sz="2000" dirty="0" err="1"/>
              <a:t>вертикальне</a:t>
            </a:r>
            <a:r>
              <a:rPr lang="ru-RU" sz="2000" dirty="0"/>
              <a:t> </a:t>
            </a:r>
            <a:r>
              <a:rPr lang="ru-RU" sz="2000" dirty="0" err="1"/>
              <a:t>положення</a:t>
            </a:r>
            <a:r>
              <a:rPr lang="ru-RU" sz="2000" dirty="0"/>
              <a:t>, </a:t>
            </a:r>
            <a:r>
              <a:rPr lang="ru-RU" sz="2000" dirty="0" err="1"/>
              <a:t>утримуючи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на </a:t>
            </a:r>
            <a:r>
              <a:rPr lang="ru-RU" sz="2000" dirty="0" err="1"/>
              <a:t>поверхні</a:t>
            </a:r>
            <a:r>
              <a:rPr lang="ru-RU" sz="2000" dirty="0"/>
              <a:t>,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чого</a:t>
            </a:r>
            <a:r>
              <a:rPr lang="ru-RU" sz="2000" dirty="0"/>
              <a:t> </a:t>
            </a:r>
            <a:r>
              <a:rPr lang="ru-RU" sz="2000" dirty="0" err="1"/>
              <a:t>протравлювати</a:t>
            </a:r>
            <a:r>
              <a:rPr lang="ru-RU" sz="2000" dirty="0"/>
              <a:t> </a:t>
            </a:r>
            <a:r>
              <a:rPr lang="ru-RU" sz="2000" dirty="0" err="1"/>
              <a:t>якірний</a:t>
            </a:r>
            <a:r>
              <a:rPr lang="ru-RU" sz="2000" dirty="0"/>
              <a:t> </a:t>
            </a:r>
            <a:r>
              <a:rPr lang="ru-RU" sz="2000" dirty="0" err="1"/>
              <a:t>ланцюг</a:t>
            </a:r>
            <a:r>
              <a:rPr lang="ru-RU" sz="2000" dirty="0"/>
              <a:t> і </a:t>
            </a:r>
            <a:r>
              <a:rPr lang="ru-RU" sz="2000" dirty="0" err="1"/>
              <a:t>спуститися</a:t>
            </a:r>
            <a:r>
              <a:rPr lang="ru-RU" sz="2000" dirty="0"/>
              <a:t> на </a:t>
            </a:r>
            <a:r>
              <a:rPr lang="ru-RU" sz="2000" dirty="0" err="1"/>
              <a:t>плавзасобі</a:t>
            </a:r>
            <a:r>
              <a:rPr lang="ru-RU" sz="2000" dirty="0"/>
              <a:t> за </a:t>
            </a:r>
            <a:r>
              <a:rPr lang="ru-RU" sz="2000" dirty="0" err="1"/>
              <a:t>течією</a:t>
            </a:r>
            <a:r>
              <a:rPr lang="ru-RU" sz="2000" dirty="0"/>
              <a:t> до водолаза, </a:t>
            </a:r>
            <a:r>
              <a:rPr lang="ru-RU" sz="2000" dirty="0" err="1"/>
              <a:t>підбираючи</a:t>
            </a:r>
            <a:r>
              <a:rPr lang="ru-RU" sz="2000" dirty="0"/>
              <a:t>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сигнальний</a:t>
            </a:r>
            <a:r>
              <a:rPr lang="ru-RU" sz="2000" dirty="0"/>
              <a:t> </a:t>
            </a:r>
            <a:r>
              <a:rPr lang="ru-RU" sz="2000" dirty="0" err="1"/>
              <a:t>кінець</a:t>
            </a:r>
            <a:r>
              <a:rPr lang="ru-RU" sz="20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CC91D4C-B33D-0021-5007-9FB124A94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64" y="502399"/>
            <a:ext cx="2695161" cy="457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8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717</Words>
  <Application>Microsoft Office PowerPoint</Application>
  <PresentationFormat>Произвольный</PresentationFormat>
  <Paragraphs>38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Kyivpirat</cp:lastModifiedBy>
  <cp:revision>3</cp:revision>
  <dcterms:created xsi:type="dcterms:W3CDTF">2023-02-24T08:36:19Z</dcterms:created>
  <dcterms:modified xsi:type="dcterms:W3CDTF">2023-11-08T17:02:37Z</dcterms:modified>
</cp:coreProperties>
</file>