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DCE600A4-0124-4153-A1C7-7A5EC4A5D5AF}">
          <p14:sldIdLst>
            <p14:sldId id="256"/>
            <p14:sldId id="257"/>
            <p14:sldId id="261"/>
          </p14:sldIdLst>
        </p14:section>
        <p14:section name="Раздел без заголовка" id="{32D0F27E-8B9A-46FA-8823-85715AE297A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1" d="100"/>
          <a:sy n="71" d="100"/>
        </p:scale>
        <p:origin x="-456" y="2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CE94F0D9-2C63-46DA-B65E-8212BE23582C}" type="datetimeFigureOut">
              <a:rPr lang="en-US" smtClean="0"/>
              <a:t>9/26/2023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B255BF71-50EF-41FF-88AF-DFCA07FE84F7}" type="slidenum">
              <a:rPr lang="en-US" smtClean="0"/>
              <a:t>‹#›</a:t>
            </a:fld>
            <a:endParaRPr lang="en-US"/>
          </a:p>
        </p:txBody>
      </p:sp>
    </p:spTree>
    <p:extLst>
      <p:ext uri="{BB962C8B-B14F-4D97-AF65-F5344CB8AC3E}">
        <p14:creationId xmlns:p14="http://schemas.microsoft.com/office/powerpoint/2010/main" val="797305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CE94F0D9-2C63-46DA-B65E-8212BE23582C}" type="datetimeFigureOut">
              <a:rPr lang="en-US" smtClean="0"/>
              <a:t>9/26/2023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B255BF71-50EF-41FF-88AF-DFCA07FE84F7}" type="slidenum">
              <a:rPr lang="en-US" smtClean="0"/>
              <a:t>‹#›</a:t>
            </a:fld>
            <a:endParaRPr lang="en-US"/>
          </a:p>
        </p:txBody>
      </p:sp>
    </p:spTree>
    <p:extLst>
      <p:ext uri="{BB962C8B-B14F-4D97-AF65-F5344CB8AC3E}">
        <p14:creationId xmlns:p14="http://schemas.microsoft.com/office/powerpoint/2010/main" val="449860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CE94F0D9-2C63-46DA-B65E-8212BE23582C}" type="datetimeFigureOut">
              <a:rPr lang="en-US" smtClean="0"/>
              <a:t>9/26/2023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B255BF71-50EF-41FF-88AF-DFCA07FE84F7}" type="slidenum">
              <a:rPr lang="en-US" smtClean="0"/>
              <a:t>‹#›</a:t>
            </a:fld>
            <a:endParaRPr lang="en-US"/>
          </a:p>
        </p:txBody>
      </p:sp>
    </p:spTree>
    <p:extLst>
      <p:ext uri="{BB962C8B-B14F-4D97-AF65-F5344CB8AC3E}">
        <p14:creationId xmlns:p14="http://schemas.microsoft.com/office/powerpoint/2010/main" val="3099453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CE94F0D9-2C63-46DA-B65E-8212BE23582C}" type="datetimeFigureOut">
              <a:rPr lang="en-US" smtClean="0"/>
              <a:t>9/26/2023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B255BF71-50EF-41FF-88AF-DFCA07FE84F7}" type="slidenum">
              <a:rPr lang="en-US" smtClean="0"/>
              <a:t>‹#›</a:t>
            </a:fld>
            <a:endParaRPr lang="en-US"/>
          </a:p>
        </p:txBody>
      </p:sp>
    </p:spTree>
    <p:extLst>
      <p:ext uri="{BB962C8B-B14F-4D97-AF65-F5344CB8AC3E}">
        <p14:creationId xmlns:p14="http://schemas.microsoft.com/office/powerpoint/2010/main" val="3088382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E94F0D9-2C63-46DA-B65E-8212BE23582C}" type="datetimeFigureOut">
              <a:rPr lang="en-US" smtClean="0"/>
              <a:t>9/26/2023</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B255BF71-50EF-41FF-88AF-DFCA07FE84F7}" type="slidenum">
              <a:rPr lang="en-US" smtClean="0"/>
              <a:t>‹#›</a:t>
            </a:fld>
            <a:endParaRPr lang="en-US"/>
          </a:p>
        </p:txBody>
      </p:sp>
    </p:spTree>
    <p:extLst>
      <p:ext uri="{BB962C8B-B14F-4D97-AF65-F5344CB8AC3E}">
        <p14:creationId xmlns:p14="http://schemas.microsoft.com/office/powerpoint/2010/main" val="3193149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CE94F0D9-2C63-46DA-B65E-8212BE23582C}" type="datetimeFigureOut">
              <a:rPr lang="en-US" smtClean="0"/>
              <a:t>9/26/2023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B255BF71-50EF-41FF-88AF-DFCA07FE84F7}" type="slidenum">
              <a:rPr lang="en-US" smtClean="0"/>
              <a:t>‹#›</a:t>
            </a:fld>
            <a:endParaRPr lang="en-US"/>
          </a:p>
        </p:txBody>
      </p:sp>
    </p:spTree>
    <p:extLst>
      <p:ext uri="{BB962C8B-B14F-4D97-AF65-F5344CB8AC3E}">
        <p14:creationId xmlns:p14="http://schemas.microsoft.com/office/powerpoint/2010/main" val="3679516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CE94F0D9-2C63-46DA-B65E-8212BE23582C}" type="datetimeFigureOut">
              <a:rPr lang="en-US" smtClean="0"/>
              <a:t>9/26/2023</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B255BF71-50EF-41FF-88AF-DFCA07FE84F7}" type="slidenum">
              <a:rPr lang="en-US" smtClean="0"/>
              <a:t>‹#›</a:t>
            </a:fld>
            <a:endParaRPr lang="en-US"/>
          </a:p>
        </p:txBody>
      </p:sp>
    </p:spTree>
    <p:extLst>
      <p:ext uri="{BB962C8B-B14F-4D97-AF65-F5344CB8AC3E}">
        <p14:creationId xmlns:p14="http://schemas.microsoft.com/office/powerpoint/2010/main" val="2915378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CE94F0D9-2C63-46DA-B65E-8212BE23582C}" type="datetimeFigureOut">
              <a:rPr lang="en-US" smtClean="0"/>
              <a:t>9/26/2023</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B255BF71-50EF-41FF-88AF-DFCA07FE84F7}" type="slidenum">
              <a:rPr lang="en-US" smtClean="0"/>
              <a:t>‹#›</a:t>
            </a:fld>
            <a:endParaRPr lang="en-US"/>
          </a:p>
        </p:txBody>
      </p:sp>
    </p:spTree>
    <p:extLst>
      <p:ext uri="{BB962C8B-B14F-4D97-AF65-F5344CB8AC3E}">
        <p14:creationId xmlns:p14="http://schemas.microsoft.com/office/powerpoint/2010/main" val="98940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E94F0D9-2C63-46DA-B65E-8212BE23582C}" type="datetimeFigureOut">
              <a:rPr lang="en-US" smtClean="0"/>
              <a:t>9/26/2023</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B255BF71-50EF-41FF-88AF-DFCA07FE84F7}" type="slidenum">
              <a:rPr lang="en-US" smtClean="0"/>
              <a:t>‹#›</a:t>
            </a:fld>
            <a:endParaRPr lang="en-US"/>
          </a:p>
        </p:txBody>
      </p:sp>
    </p:spTree>
    <p:extLst>
      <p:ext uri="{BB962C8B-B14F-4D97-AF65-F5344CB8AC3E}">
        <p14:creationId xmlns:p14="http://schemas.microsoft.com/office/powerpoint/2010/main" val="787654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E94F0D9-2C63-46DA-B65E-8212BE23582C}" type="datetimeFigureOut">
              <a:rPr lang="en-US" smtClean="0"/>
              <a:t>9/26/2023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B255BF71-50EF-41FF-88AF-DFCA07FE84F7}" type="slidenum">
              <a:rPr lang="en-US" smtClean="0"/>
              <a:t>‹#›</a:t>
            </a:fld>
            <a:endParaRPr lang="en-US"/>
          </a:p>
        </p:txBody>
      </p:sp>
    </p:spTree>
    <p:extLst>
      <p:ext uri="{BB962C8B-B14F-4D97-AF65-F5344CB8AC3E}">
        <p14:creationId xmlns:p14="http://schemas.microsoft.com/office/powerpoint/2010/main" val="4285302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E94F0D9-2C63-46DA-B65E-8212BE23582C}" type="datetimeFigureOut">
              <a:rPr lang="en-US" smtClean="0"/>
              <a:t>9/26/2023</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B255BF71-50EF-41FF-88AF-DFCA07FE84F7}" type="slidenum">
              <a:rPr lang="en-US" smtClean="0"/>
              <a:t>‹#›</a:t>
            </a:fld>
            <a:endParaRPr lang="en-US"/>
          </a:p>
        </p:txBody>
      </p:sp>
    </p:spTree>
    <p:extLst>
      <p:ext uri="{BB962C8B-B14F-4D97-AF65-F5344CB8AC3E}">
        <p14:creationId xmlns:p14="http://schemas.microsoft.com/office/powerpoint/2010/main" val="3405173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8000" b="-8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94F0D9-2C63-46DA-B65E-8212BE23582C}" type="datetimeFigureOut">
              <a:rPr lang="en-US" smtClean="0"/>
              <a:t>9/26/2023</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55BF71-50EF-41FF-88AF-DFCA07FE84F7}" type="slidenum">
              <a:rPr lang="en-US" smtClean="0"/>
              <a:t>‹#›</a:t>
            </a:fld>
            <a:endParaRPr lang="en-US"/>
          </a:p>
        </p:txBody>
      </p:sp>
    </p:spTree>
    <p:extLst>
      <p:ext uri="{BB962C8B-B14F-4D97-AF65-F5344CB8AC3E}">
        <p14:creationId xmlns:p14="http://schemas.microsoft.com/office/powerpoint/2010/main" val="18538252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dirty="0"/>
              <a:t>Надання допомоги аварійному водолазу</a:t>
            </a:r>
            <a:endParaRPr lang="en-US" b="1" dirty="0"/>
          </a:p>
        </p:txBody>
      </p:sp>
      <p:sp>
        <p:nvSpPr>
          <p:cNvPr id="3" name="Подзаголовок 2"/>
          <p:cNvSpPr>
            <a:spLocks noGrp="1"/>
          </p:cNvSpPr>
          <p:nvPr>
            <p:ph type="subTitle" idx="1"/>
          </p:nvPr>
        </p:nvSpPr>
        <p:spPr/>
        <p:txBody>
          <a:bodyPr/>
          <a:lstStyle/>
          <a:p>
            <a:r>
              <a:rPr lang="uk-UA" dirty="0" smtClean="0"/>
              <a:t>ЗАХОДИ БЕЗПЕКИ ПІД ЧАС </a:t>
            </a:r>
            <a:r>
              <a:rPr lang="uk-UA" dirty="0" smtClean="0"/>
              <a:t>ВОДОЛАЗНИХ РОБОТАХ</a:t>
            </a:r>
            <a:endParaRPr lang="en-US" dirty="0"/>
          </a:p>
        </p:txBody>
      </p:sp>
    </p:spTree>
    <p:extLst>
      <p:ext uri="{BB962C8B-B14F-4D97-AF65-F5344CB8AC3E}">
        <p14:creationId xmlns:p14="http://schemas.microsoft.com/office/powerpoint/2010/main" val="2364689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endParaRPr lang="en-US" dirty="0"/>
          </a:p>
        </p:txBody>
      </p:sp>
      <p:sp>
        <p:nvSpPr>
          <p:cNvPr id="5" name="Объект 4"/>
          <p:cNvSpPr>
            <a:spLocks noGrp="1"/>
          </p:cNvSpPr>
          <p:nvPr>
            <p:ph idx="1"/>
          </p:nvPr>
        </p:nvSpPr>
        <p:spPr/>
        <p:txBody>
          <a:bodyPr>
            <a:normAutofit fontScale="92500" lnSpcReduction="20000"/>
          </a:bodyPr>
          <a:lstStyle/>
          <a:p>
            <a:r>
              <a:rPr lang="x-none"/>
              <a:t>Страхувальний водолаз здійснює безпосереднє і швидке надання допомоги аварійному водолазу в разі настання аварійної ситуації. Страхувальний водолаз підпорядковується керівнику водолазного спуску.</a:t>
            </a:r>
            <a:endParaRPr lang="ru-RU" dirty="0"/>
          </a:p>
          <a:p>
            <a:r>
              <a:rPr lang="x-none"/>
              <a:t>2. Страхувальний водолаз зобов'язаний:</a:t>
            </a:r>
            <a:endParaRPr lang="ru-RU" dirty="0"/>
          </a:p>
          <a:p>
            <a:r>
              <a:rPr lang="x-none"/>
              <a:t>знати прийоми надання допомоги аварійному водолазу та порядок власних дій у разі порушення нормальної роботи водолазного спорядження та засобів забезпечення під час спуску під воду;</a:t>
            </a:r>
            <a:endParaRPr lang="ru-RU" dirty="0"/>
          </a:p>
          <a:p>
            <a:r>
              <a:rPr lang="x-none"/>
              <a:t>провести робочу перевірку другого комплекту водолазного спорядження, зробивши відповідний запис у журналі водолазних робіт за своїм підписом, та доповісти керівнику водолазного спуску. Перевірка спорядження здійснюється першим страхувальним водолазом один раз на початку водолазних спусків;</a:t>
            </a:r>
            <a:endParaRPr lang="ru-RU" dirty="0"/>
          </a:p>
          <a:p>
            <a:endParaRPr lang="ru-RU" dirty="0"/>
          </a:p>
        </p:txBody>
      </p:sp>
    </p:spTree>
    <p:extLst>
      <p:ext uri="{BB962C8B-B14F-4D97-AF65-F5344CB8AC3E}">
        <p14:creationId xmlns:p14="http://schemas.microsoft.com/office/powerpoint/2010/main" val="1013568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93858" y="868637"/>
            <a:ext cx="4866861" cy="2655513"/>
          </a:xfrm>
        </p:spPr>
        <p:txBody>
          <a:bodyPr>
            <a:noAutofit/>
          </a:bodyPr>
          <a:lstStyle/>
          <a:p>
            <a:r>
              <a:rPr lang="x-none" sz="2000"/>
              <a:t>бути в готовності до спуску під воду для надання допомоги аварійному водолазу;</a:t>
            </a:r>
            <a:r>
              <a:rPr lang="ru-RU" sz="2000" dirty="0"/>
              <a:t/>
            </a:r>
            <a:br>
              <a:rPr lang="ru-RU" sz="2000" dirty="0"/>
            </a:br>
            <a:r>
              <a:rPr lang="x-none" sz="2000"/>
              <a:t>стежити за дотриманням часу перебування робочого водолаза під водою залежно від глибини спуску і не пізніше ніж через 5 хвилин доповідати про це керівникові водолазного спуску;</a:t>
            </a:r>
            <a:r>
              <a:rPr lang="ru-RU" sz="2000" dirty="0"/>
              <a:t/>
            </a:r>
            <a:br>
              <a:rPr lang="ru-RU" sz="2000" dirty="0"/>
            </a:br>
            <a:endParaRPr lang="ru-RU" sz="2000" dirty="0"/>
          </a:p>
        </p:txBody>
      </p:sp>
      <p:sp>
        <p:nvSpPr>
          <p:cNvPr id="3" name="Текст 2"/>
          <p:cNvSpPr>
            <a:spLocks noGrp="1"/>
          </p:cNvSpPr>
          <p:nvPr>
            <p:ph type="body" idx="1"/>
          </p:nvPr>
        </p:nvSpPr>
        <p:spPr/>
        <p:txBody>
          <a:bodyPr>
            <a:noAutofit/>
          </a:bodyPr>
          <a:lstStyle/>
          <a:p>
            <a:r>
              <a:rPr lang="x-none" sz="2000">
                <a:solidFill>
                  <a:schemeClr val="tx1"/>
                </a:solidFill>
              </a:rPr>
              <a:t>брати участь в одяганні і роздяганні водолаза після виходу його на поверхню, змивати водою забруднене спорядження і за потреби обробляти його дезінфікувальним засобом;</a:t>
            </a:r>
            <a:r>
              <a:rPr lang="ru-RU" sz="2000" dirty="0">
                <a:solidFill>
                  <a:schemeClr val="tx1"/>
                </a:solidFill>
              </a:rPr>
              <a:t/>
            </a:r>
            <a:br>
              <a:rPr lang="ru-RU" sz="2000" dirty="0">
                <a:solidFill>
                  <a:schemeClr val="tx1"/>
                </a:solidFill>
              </a:rPr>
            </a:br>
            <a:r>
              <a:rPr lang="uk-UA" sz="2000" dirty="0">
                <a:solidFill>
                  <a:schemeClr val="tx1"/>
                </a:solidFill>
              </a:rPr>
              <a:t>у разі отримання аварійного сигналу від робочого водолаза за наказом керівника водолазних спусків спускатися під воду для надання допомоги аварійному водолазу. Залежно від характеру аварійної ситуації, як правило, спускатися необхідно вздовж сигнального кінця або кабель-сигналу аварійного водолаза, не перешкоджаючи проходженню сигналів між аварійним водолазом та забезпечувальним водолазом.</a:t>
            </a:r>
            <a:endParaRPr lang="en-US" sz="2000" dirty="0">
              <a:solidFill>
                <a:schemeClr val="tx1"/>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1850" y="387526"/>
            <a:ext cx="5721626" cy="3617737"/>
          </a:xfrm>
          <a:prstGeom prst="rect">
            <a:avLst/>
          </a:prstGeom>
        </p:spPr>
      </p:pic>
    </p:spTree>
    <p:extLst>
      <p:ext uri="{BB962C8B-B14F-4D97-AF65-F5344CB8AC3E}">
        <p14:creationId xmlns:p14="http://schemas.microsoft.com/office/powerpoint/2010/main" val="305340808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141</Words>
  <Application>Microsoft Office PowerPoint</Application>
  <PresentationFormat>Произвольный</PresentationFormat>
  <Paragraphs>8</Paragraphs>
  <Slides>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Тема Office</vt:lpstr>
      <vt:lpstr>Надання допомоги аварійному водолазу</vt:lpstr>
      <vt:lpstr>Презентация PowerPoint</vt:lpstr>
      <vt:lpstr>бути в готовності до спуску під воду для надання допомоги аварійному водолазу; стежити за дотриманням часу перебування робочого водолаза під водою залежно від глибини спуску і не пізніше ніж через 5 хвилин доповідати про це керівникові водолазного спуску;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ВОДОЛАЗНІ ПІДРИВНІ РОБОТИ.</dc:title>
  <dc:creator>user 0268</dc:creator>
  <cp:lastModifiedBy>Kyivpirat</cp:lastModifiedBy>
  <cp:revision>7</cp:revision>
  <dcterms:created xsi:type="dcterms:W3CDTF">2022-12-01T09:16:18Z</dcterms:created>
  <dcterms:modified xsi:type="dcterms:W3CDTF">2023-09-26T13:51:28Z</dcterms:modified>
</cp:coreProperties>
</file>