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62" r:id="rId4"/>
    <p:sldId id="263" r:id="rId5"/>
    <p:sldId id="265" r:id="rId6"/>
    <p:sldId id="264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кола Золотоніг" initials="МЗ" lastIdx="1" clrIdx="0">
    <p:extLst>
      <p:ext uri="{19B8F6BF-5375-455C-9EA6-DF929625EA0E}">
        <p15:presenceInfo xmlns:p15="http://schemas.microsoft.com/office/powerpoint/2012/main" userId="5909f5995d4210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BD413-5460-4384-A987-25D36ED43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24DF37-E06A-4BC4-8813-173DF395F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9D5B40-B588-4FDE-BDEF-05FCDD47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10.03.2024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843D34-1EDC-4C88-9DA9-D7CCD9D6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78E6C-EDD6-483C-9460-CAC8B5C7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4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5B16A-A37D-41B5-AB66-60E090B2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9E6B298-F55F-48BF-B87E-5CAEFA86E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3353D8-B635-492E-B2A6-F44BF338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10.03.2024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FC6F45B-B241-4464-B38E-8C4199E0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E1FD37-1BE6-4A04-B619-4A2760D8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066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B17DE47-1A13-483F-8A9D-9FACA343C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591B06-5D76-4C5D-B842-8EB14008B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CF94A1A-A162-4389-96B8-80EC557C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10.03.2024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AAEF1B-48AE-4B55-93C1-19D9C7E2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AE8421F-3D87-4398-8734-1CE00B29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644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AC05B-DED5-4630-B22A-212CDBA4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6195EF-1E2D-47B9-8610-C5D1AE1D8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C97A31-BFFA-477A-BA40-8B7A5C9B2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10.03.2024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328A03-75AF-4D5F-9E83-778C88CC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767B30-21A5-48A0-A160-4ABCF8E6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814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64850-B65D-41BC-A9CE-90916EE0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5E69626-7928-49E9-A5A0-756F0F9E9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C65CF8-0449-4094-AE26-95586A5E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10.03.2024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30971F-B365-4F72-A30C-501E7696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E8D7DB-2190-405B-B2FF-DD0B1B42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289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825E5-846F-4FE5-BE84-BF0DA2F0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53F3E6-C45D-45FA-98DF-451327192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8EF9AA0-20BB-4D27-BDE6-FC95E31A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38A1AD5-5DD5-4B35-8335-1EAB5C63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10.03.2024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AF775F-9E48-4454-80E5-C83BC55D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B49DEA5-B784-4B06-A3B7-6310A0252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218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08619-50F8-42CF-8A32-46725619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A01CD56-CA72-45F1-87B2-487F706E6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A4F303B-278E-45D7-9A87-19E062998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1504B43-C0DC-4C20-BA7A-57EDF5273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BC74351-82BA-4943-868B-D48B02FD6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640585C-E3B1-4B20-8200-0B341901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10.03.2024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DD7456B-E9F0-482B-BAFB-BB37B2E7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B695EB2-A4FC-4F72-94D7-73CFE008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22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04D95-4248-4D06-A7C7-C4B409A9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D575E8C-88DE-4DBC-9DF2-7A60F135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10.03.2024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A151452-943E-4198-B09D-B7FE5460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2A526D7-622A-4EEC-AE7B-D6823B61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96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648234E-534F-4DB7-A53C-1A5022C3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10.03.2024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016B930-6C6E-4BEC-ADA7-33301130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F458108-291F-49F4-8B4D-F609ED14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307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96338-E2BF-417D-B510-4543E13D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9E8925-08FA-4314-9896-E8734328B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8AD87D6-A08E-46B9-9664-6CCC5B068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4921063-ED5F-4424-A0DD-008EA455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10.03.2024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689B41-79C9-4432-A935-74D29924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BF001DB-65A5-4F1F-8267-EE2C82C46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63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CF924-D7B7-4BBB-9C14-7E2A2E86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8428142-589E-4D0B-AD0B-55E982529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28709A2-E061-4534-B849-136C654BE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B1FB69A-3205-4FA5-8693-65D2E9AF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525C-7889-49EC-AF4B-F1FF18CA70D0}" type="datetimeFigureOut">
              <a:rPr lang="uk-UA" smtClean="0"/>
              <a:t>10.03.2024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15F4E7-EC27-4234-8A32-58F0765A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0E473C-140C-4EDE-87B9-7E5C04BB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53BF-2D13-4272-806B-DA246356D9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647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6532611-E387-4ADF-893D-CA835026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FE3B339-B502-41E0-AD14-7223F4D7C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B290E2-E7E2-49D3-B970-738D79AFC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525C-7889-49EC-AF4B-F1FF18CA70D0}" type="datetimeFigureOut">
              <a:rPr lang="uk-UA" smtClean="0"/>
              <a:t>10.03.2024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93F06B-0C7B-4B3E-B25F-AC4657F12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ED68A7-A6CB-4295-9834-3A45CCA73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53BF-2D13-4272-806B-DA246356D9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334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DA8898-C9E9-4E85-8F6B-C7989E633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BC2298D-AB6F-47C4-9FC6-585038F4E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84362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</a:t>
            </a:r>
            <a:r>
              <a:rPr lang="uk-UA" b="1" i="1" dirty="0" smtClean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ЗАБЕЗПЕЧЕННЯ АВАРІЙНО-РЯТУВАЛЬНИХ РОБІТ</a:t>
            </a:r>
            <a:endParaRPr lang="uk-UA" b="1" i="1" dirty="0">
              <a:solidFill>
                <a:schemeClr val="bg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r>
              <a:rPr lang="uk-UA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</a:t>
            </a:r>
            <a:r>
              <a:rPr lang="uk-UA" b="1" i="1" dirty="0" smtClean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uk-UA" b="1" i="1" dirty="0">
              <a:solidFill>
                <a:schemeClr val="bg1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C1787-29BC-4C84-AA4F-987611A313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>
                <a:solidFill>
                  <a:schemeClr val="lt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МОБІЛЬНИЙ РЯТУВАЛЬНИЙ ЦЕНТР ШВИДКОГО РЕАГУВАННЯ ДЕРЖАВНОЇ СЛУЖБИ УКРІЇНИ З НАДЗВИЧАЙНИХ СИТУАЦІЙ</a:t>
            </a:r>
            <a:endParaRPr lang="uk-UA" sz="2800" b="1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6BC4D1-352D-43CD-A3C3-E97B395EC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81" y="121707"/>
            <a:ext cx="1909238" cy="19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DE136-8482-4766-8041-EBA2280A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17" y="1696065"/>
            <a:ext cx="10854812" cy="209427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підготовки, перепідготовки та підвищення кваліфікації особового складу ДСНС</a:t>
            </a:r>
            <a: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9B4CA452-2802-4BCA-ACC8-A7372977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90D401-5982-4FEE-9356-0BCC6BDE8C40}"/>
              </a:ext>
            </a:extLst>
          </p:cNvPr>
          <p:cNvSpPr txBox="1"/>
          <p:nvPr/>
        </p:nvSpPr>
        <p:spPr>
          <a:xfrm>
            <a:off x="2513724" y="474159"/>
            <a:ext cx="7603670" cy="720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ПІДГОТОВКА: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20442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5A1D40-8F3C-4EC9-B6E2-769DC4C2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690"/>
            <a:ext cx="10515600" cy="5631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перепідготовки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рядового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начальницького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Порядок)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МВС від 26.05.2020 №412.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 наказ складається з 6 розділів: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положення; 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 Професійна (професійно-технічна) освіта; 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ІІІ. Фахова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передвища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освіта;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фахівців з вищою освітою;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Післядипломна освіта;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 професійної підготовки.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 МВС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26.05.2020 №412.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64527F17-DE4C-4D57-848F-AA78F6338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044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5A1D40-8F3C-4EC9-B6E2-769DC4C2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6787"/>
            <a:ext cx="10326329" cy="4230176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підготовка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організований, безперервний і цілеспрямований процес формування і розвитку в осіб рядового і начальницького складу професійних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необхідних для професійної діяльності за певною професією (спеціальністю) та успішного виконання посадових обов’язків у відповідній галузі, а також їх своєчасного оновлення та вдосконалення. </a:t>
            </a:r>
            <a:endParaRPr lang="uk-UA" sz="240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72CB65C6-5FC7-485D-B185-EDF995B9F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1D9DED2-06A3-438D-8536-22A6EFDE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підготовка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8AA42E-CE12-44D2-A15B-63C74542E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86986"/>
            <a:ext cx="3937819" cy="22008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5A1598-D630-4EF5-BB3E-6FBF9D31C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88" y="4286986"/>
            <a:ext cx="4531948" cy="220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4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39DFD3-CF0C-47AC-B022-D6E902F39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2168"/>
            <a:ext cx="10515600" cy="5424795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і зміст підготовки, перепідготовки та підвищення кваліфікації (далі - професійна підготовка) осіб рядового і начальницького складу визначаються цим Порядком, іншими нормативно-правовими актами і знаходять безпосереднє відображення в освітніх програмах. </a:t>
            </a:r>
          </a:p>
        </p:txBody>
      </p:sp>
      <p:pic>
        <p:nvPicPr>
          <p:cNvPr id="4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D18693D6-D132-43FA-AF60-528EC3EA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25B604-0DD5-4200-8F08-E31EA2434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89" y="2355645"/>
            <a:ext cx="3078111" cy="41041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EA8629-FFBD-4B5B-A772-54E29C2E8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45" y="2355645"/>
            <a:ext cx="3078112" cy="41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9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B6069-BC2C-4398-9B26-6764A6954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</a:t>
            </a:r>
            <a:r>
              <a:rPr lang="uk-UA" sz="36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A6835BC-354E-4B6B-BD48-E4727FFC2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774"/>
            <a:ext cx="10515600" cy="3805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</a:t>
            </a:r>
            <a:r>
              <a:rPr lang="uk-UA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це форма післядипломної освіти, яка передбачає набуття особами рядового і начальницького складу нових та/або вдосконалення раніше набутих </a:t>
            </a:r>
            <a:r>
              <a:rPr lang="uk-UA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професійної діяльності або галузі знань.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истратор\Desktop\Емблема_ДСНС_(2016).png">
            <a:extLst>
              <a:ext uri="{FF2B5EF4-FFF2-40B4-BE49-F238E27FC236}">
                <a16:creationId xmlns:a16="http://schemas.microsoft.com/office/drawing/2014/main" id="{6EA0F7E8-843E-467D-9E55-E39B665A4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613" y="5538647"/>
            <a:ext cx="1071570" cy="1071570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F123F6-E06A-4A99-87D7-6ACE06BFD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39025"/>
            <a:ext cx="4903742" cy="23354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D2D7A1-AC04-497E-BBD1-607CF7EDFB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19" y="3654268"/>
            <a:ext cx="3052916" cy="250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37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200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МОБІЛЬНИЙ РЯТУВАЛЬНИЙ ЦЕНТР ШВИДКОГО РЕАГУВАННЯ ДЕРЖАВНОЇ СЛУЖБИ УКРІЇНИ З НАДЗВИЧАЙНИХ СИТУАЦІЙ</vt:lpstr>
      <vt:lpstr>     Тема: Порядок підготовки, перепідготовки та підвищення кваліфікації особового складу ДСНС.         </vt:lpstr>
      <vt:lpstr>Презентация PowerPoint</vt:lpstr>
      <vt:lpstr>Професійна підготовка </vt:lpstr>
      <vt:lpstr>Презентация PowerPoint</vt:lpstr>
      <vt:lpstr>Підвищення кваліфікації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ДЕРЖАВНОЇ СЛУЖБИ УКРІЇНИ З НАДЗВИЧАЙНИХ СИТУАЦІЙ</dc:title>
  <dc:creator>Микола Золотоніг</dc:creator>
  <cp:lastModifiedBy>Эдуард</cp:lastModifiedBy>
  <cp:revision>16</cp:revision>
  <dcterms:created xsi:type="dcterms:W3CDTF">2023-11-16T07:19:52Z</dcterms:created>
  <dcterms:modified xsi:type="dcterms:W3CDTF">2024-03-10T09:42:31Z</dcterms:modified>
</cp:coreProperties>
</file>