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91532"/>
            <a:ext cx="12192000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783771" y="2404579"/>
            <a:ext cx="10664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D2A9-72AA-C66D-4949-23C83944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30D6F-85BC-36B3-D9CB-1BC73A923E5D}"/>
              </a:ext>
            </a:extLst>
          </p:cNvPr>
          <p:cNvSpPr txBox="1"/>
          <p:nvPr/>
        </p:nvSpPr>
        <p:spPr>
          <a:xfrm>
            <a:off x="690465" y="570828"/>
            <a:ext cx="10879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C000"/>
                </a:solidFill>
              </a:rPr>
              <a:t>Основним</a:t>
            </a:r>
            <a:r>
              <a:rPr lang="ru-RU" b="1" dirty="0">
                <a:solidFill>
                  <a:srgbClr val="FFC000"/>
                </a:solidFill>
              </a:rPr>
              <a:t> документом для </a:t>
            </a:r>
            <a:r>
              <a:rPr lang="ru-RU" b="1" dirty="0" err="1">
                <a:solidFill>
                  <a:srgbClr val="FFC000"/>
                </a:solidFill>
              </a:rPr>
              <a:t>організації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технічного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діагностування</a:t>
            </a:r>
            <a:r>
              <a:rPr lang="ru-RU" b="1" dirty="0">
                <a:solidFill>
                  <a:srgbClr val="FFC000"/>
                </a:solidFill>
              </a:rPr>
              <a:t> при </a:t>
            </a:r>
            <a:r>
              <a:rPr lang="ru-RU" b="1" dirty="0" err="1">
                <a:solidFill>
                  <a:srgbClr val="FFC000"/>
                </a:solidFill>
              </a:rPr>
              <a:t>експлуатації</a:t>
            </a:r>
            <a:r>
              <a:rPr lang="ru-RU" b="1" dirty="0">
                <a:solidFill>
                  <a:srgbClr val="FFC000"/>
                </a:solidFill>
              </a:rPr>
              <a:t> і </a:t>
            </a:r>
            <a:r>
              <a:rPr lang="ru-RU" b="1" dirty="0" err="1">
                <a:solidFill>
                  <a:srgbClr val="FFC000"/>
                </a:solidFill>
              </a:rPr>
              <a:t>ремонті</a:t>
            </a:r>
            <a:r>
              <a:rPr lang="ru-RU" b="1" dirty="0">
                <a:solidFill>
                  <a:srgbClr val="FFC000"/>
                </a:solidFill>
              </a:rPr>
              <a:t> ТЗ є </a:t>
            </a:r>
            <a:r>
              <a:rPr lang="ru-RU" b="1" dirty="0" err="1">
                <a:solidFill>
                  <a:srgbClr val="FFC000"/>
                </a:solidFill>
              </a:rPr>
              <a:t>ця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Настанова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ru-RU" b="1" dirty="0" err="1">
                <a:solidFill>
                  <a:srgbClr val="FFC000"/>
                </a:solidFill>
              </a:rPr>
              <a:t>інструкція</a:t>
            </a:r>
            <a:r>
              <a:rPr lang="ru-RU" b="1" dirty="0">
                <a:solidFill>
                  <a:srgbClr val="FFC000"/>
                </a:solidFill>
              </a:rPr>
              <a:t> з </a:t>
            </a:r>
            <a:r>
              <a:rPr lang="ru-RU" b="1" dirty="0" err="1">
                <a:solidFill>
                  <a:srgbClr val="FFC000"/>
                </a:solidFill>
              </a:rPr>
              <a:t>експлуатації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або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інструкція</a:t>
            </a:r>
            <a:r>
              <a:rPr lang="ru-RU" b="1" dirty="0">
                <a:solidFill>
                  <a:srgbClr val="FFC000"/>
                </a:solidFill>
              </a:rPr>
              <a:t> для ТО ТЗ.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EB2E3-54DB-800D-9CEB-58BF0A52028E}"/>
              </a:ext>
            </a:extLst>
          </p:cNvPr>
          <p:cNvSpPr txBox="1"/>
          <p:nvPr/>
        </p:nvSpPr>
        <p:spPr>
          <a:xfrm>
            <a:off x="656253" y="1584372"/>
            <a:ext cx="108794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</a:rPr>
              <a:t>Завдання діагностування: </a:t>
            </a:r>
            <a:r>
              <a:rPr lang="uk-UA" dirty="0">
                <a:solidFill>
                  <a:srgbClr val="FFC000"/>
                </a:solidFill>
              </a:rPr>
              <a:t>перевірка справності і працездатності ТЗ в цілому і (або) його складових частин із установленою ймовірністю правильності діагностування; пошук дефектів, що порушили справність і (або) працездатність ТЗ; збирання вихідних даних для прогнозування залишкового ресурсу або ймовірності безвідмовності роботи ТЗ у </a:t>
            </a:r>
            <a:r>
              <a:rPr lang="uk-UA" dirty="0" err="1">
                <a:solidFill>
                  <a:srgbClr val="FFC000"/>
                </a:solidFill>
              </a:rPr>
              <a:t>міжконтрольний</a:t>
            </a:r>
            <a:r>
              <a:rPr lang="uk-UA" dirty="0">
                <a:solidFill>
                  <a:srgbClr val="FFC000"/>
                </a:solidFill>
              </a:rPr>
              <a:t> період.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368CF-669D-9336-7D28-D1B0601DE3A1}"/>
              </a:ext>
            </a:extLst>
          </p:cNvPr>
          <p:cNvSpPr txBox="1"/>
          <p:nvPr/>
        </p:nvSpPr>
        <p:spPr>
          <a:xfrm>
            <a:off x="656253" y="3149970"/>
            <a:ext cx="10845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>Комплекс </a:t>
            </a:r>
            <a:r>
              <a:rPr lang="ru-RU" dirty="0" err="1">
                <a:solidFill>
                  <a:srgbClr val="FFC000"/>
                </a:solidFill>
              </a:rPr>
              <a:t>діагностичних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робіт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виконується</a:t>
            </a:r>
            <a:r>
              <a:rPr lang="ru-RU" dirty="0">
                <a:solidFill>
                  <a:srgbClr val="FFC000"/>
                </a:solidFill>
              </a:rPr>
              <a:t> при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перед ТО-1, служить для </a:t>
            </a:r>
            <a:r>
              <a:rPr lang="ru-RU" dirty="0" err="1">
                <a:solidFill>
                  <a:srgbClr val="FFC000"/>
                </a:solidFill>
              </a:rPr>
              <a:t>діагностування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механізмів</a:t>
            </a:r>
            <a:r>
              <a:rPr lang="ru-RU" dirty="0">
                <a:solidFill>
                  <a:srgbClr val="FFC000"/>
                </a:solidFill>
              </a:rPr>
              <a:t> і систем ТЗ,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забезпечують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безпеку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дорожнього</a:t>
            </a:r>
            <a:r>
              <a:rPr lang="ru-RU" dirty="0">
                <a:solidFill>
                  <a:srgbClr val="FFC000"/>
                </a:solidFill>
              </a:rPr>
              <a:t> руху ТЗ.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24A4E-F8D7-F10F-A974-6EB3FC9AA431}"/>
              </a:ext>
            </a:extLst>
          </p:cNvPr>
          <p:cNvSpPr txBox="1"/>
          <p:nvPr/>
        </p:nvSpPr>
        <p:spPr>
          <a:xfrm>
            <a:off x="656252" y="3980966"/>
            <a:ext cx="108452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Поглиблену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застосовують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технологічними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процесами</a:t>
            </a:r>
            <a:r>
              <a:rPr lang="ru-RU" dirty="0">
                <a:solidFill>
                  <a:srgbClr val="FFC000"/>
                </a:solidFill>
              </a:rPr>
              <a:t> ТО і ремонту. </a:t>
            </a:r>
            <a:r>
              <a:rPr lang="ru-RU" dirty="0" err="1">
                <a:solidFill>
                  <a:srgbClr val="FFC000"/>
                </a:solidFill>
              </a:rPr>
              <a:t>Таку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проводять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переважно</a:t>
            </a:r>
            <a:r>
              <a:rPr lang="ru-RU" dirty="0">
                <a:solidFill>
                  <a:srgbClr val="FFC000"/>
                </a:solidFill>
              </a:rPr>
              <a:t> для контролю </a:t>
            </a:r>
            <a:r>
              <a:rPr lang="ru-RU" dirty="0" err="1">
                <a:solidFill>
                  <a:srgbClr val="FFC000"/>
                </a:solidFill>
              </a:rPr>
              <a:t>технічного</a:t>
            </a:r>
            <a:r>
              <a:rPr lang="ru-RU" dirty="0">
                <a:solidFill>
                  <a:srgbClr val="FFC000"/>
                </a:solidFill>
              </a:rPr>
              <a:t> стану ТЗ і для </a:t>
            </a:r>
            <a:r>
              <a:rPr lang="ru-RU" dirty="0" err="1">
                <a:solidFill>
                  <a:srgbClr val="FFC000"/>
                </a:solidFill>
              </a:rPr>
              <a:t>забезпечення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безпеки</a:t>
            </a:r>
            <a:r>
              <a:rPr lang="ru-RU" dirty="0">
                <a:solidFill>
                  <a:srgbClr val="FFC000"/>
                </a:solidFill>
              </a:rPr>
              <a:t> руху за </a:t>
            </a:r>
            <a:r>
              <a:rPr lang="ru-RU" dirty="0" err="1">
                <a:solidFill>
                  <a:srgbClr val="FFC000"/>
                </a:solidFill>
              </a:rPr>
              <a:t>узагальненими</a:t>
            </a:r>
            <a:r>
              <a:rPr lang="ru-RU" dirty="0">
                <a:solidFill>
                  <a:srgbClr val="FFC000"/>
                </a:solidFill>
              </a:rPr>
              <a:t> параметрами. Комплекс </a:t>
            </a:r>
            <a:r>
              <a:rPr lang="ru-RU" dirty="0" err="1">
                <a:solidFill>
                  <a:srgbClr val="FFC000"/>
                </a:solidFill>
              </a:rPr>
              <a:t>діагностичного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обладнання</a:t>
            </a:r>
            <a:r>
              <a:rPr lang="ru-RU" dirty="0">
                <a:solidFill>
                  <a:srgbClr val="FFC000"/>
                </a:solidFill>
              </a:rPr>
              <a:t> (</a:t>
            </a:r>
            <a:r>
              <a:rPr lang="ru-RU" dirty="0" err="1">
                <a:solidFill>
                  <a:srgbClr val="FFC000"/>
                </a:solidFill>
              </a:rPr>
              <a:t>вимірювальних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приладів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пристроїв</a:t>
            </a:r>
            <a:r>
              <a:rPr lang="ru-RU" dirty="0">
                <a:solidFill>
                  <a:srgbClr val="FFC000"/>
                </a:solidFill>
              </a:rPr>
              <a:t>) в </a:t>
            </a:r>
            <a:r>
              <a:rPr lang="ru-RU" dirty="0" err="1">
                <a:solidFill>
                  <a:srgbClr val="FFC000"/>
                </a:solidFill>
              </a:rPr>
              <a:t>цьому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випадку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розташовують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окремо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постів</a:t>
            </a:r>
            <a:r>
              <a:rPr lang="ru-RU" dirty="0">
                <a:solidFill>
                  <a:srgbClr val="FFC000"/>
                </a:solidFill>
              </a:rPr>
              <a:t> ТО і ремонту.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A6C76-09FE-2803-EC47-CB3FEB8C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B55B-9F12-5215-A6A9-91927A38DC16}"/>
              </a:ext>
            </a:extLst>
          </p:cNvPr>
          <p:cNvSpPr txBox="1"/>
          <p:nvPr/>
        </p:nvSpPr>
        <p:spPr>
          <a:xfrm>
            <a:off x="678802" y="440199"/>
            <a:ext cx="10788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Суміщену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застосовують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обсягами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якістю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операцій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обслуговування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Діагностичне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обладнання</a:t>
            </a:r>
            <a:r>
              <a:rPr lang="ru-RU" dirty="0">
                <a:solidFill>
                  <a:srgbClr val="FFC000"/>
                </a:solidFill>
              </a:rPr>
              <a:t> при </a:t>
            </a:r>
            <a:r>
              <a:rPr lang="ru-RU" dirty="0" err="1">
                <a:solidFill>
                  <a:srgbClr val="FFC000"/>
                </a:solidFill>
              </a:rPr>
              <a:t>цьому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розміщують</a:t>
            </a:r>
            <a:r>
              <a:rPr lang="ru-RU" dirty="0">
                <a:solidFill>
                  <a:srgbClr val="FFC000"/>
                </a:solidFill>
              </a:rPr>
              <a:t> на постах ТО і ремонту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6158E-3D7D-7CC0-9C0C-4B19087EB520}"/>
              </a:ext>
            </a:extLst>
          </p:cNvPr>
          <p:cNvSpPr txBox="1"/>
          <p:nvPr/>
        </p:nvSpPr>
        <p:spPr>
          <a:xfrm>
            <a:off x="678801" y="1287825"/>
            <a:ext cx="10788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>За </a:t>
            </a:r>
            <a:r>
              <a:rPr lang="ru-RU" dirty="0" err="1">
                <a:solidFill>
                  <a:srgbClr val="FFC000"/>
                </a:solidFill>
              </a:rPr>
              <a:t>призначенням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періодичністю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трудомісткістю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місцем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технологічному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процесі</a:t>
            </a:r>
            <a:r>
              <a:rPr lang="ru-RU" dirty="0">
                <a:solidFill>
                  <a:srgbClr val="FFC000"/>
                </a:solidFill>
              </a:rPr>
              <a:t> ТО і ПР </a:t>
            </a:r>
            <a:r>
              <a:rPr lang="ru-RU" dirty="0" err="1">
                <a:solidFill>
                  <a:srgbClr val="FFC000"/>
                </a:solidFill>
              </a:rPr>
              <a:t>діагностика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ділиться</a:t>
            </a:r>
            <a:r>
              <a:rPr lang="ru-RU" dirty="0">
                <a:solidFill>
                  <a:srgbClr val="FFC000"/>
                </a:solidFill>
              </a:rPr>
              <a:t> на Д-1 і Д-2.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67562-9952-74CD-06BD-04980DFF84D0}"/>
              </a:ext>
            </a:extLst>
          </p:cNvPr>
          <p:cNvSpPr txBox="1"/>
          <p:nvPr/>
        </p:nvSpPr>
        <p:spPr>
          <a:xfrm>
            <a:off x="678801" y="2135451"/>
            <a:ext cx="107885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Діагностика</a:t>
            </a:r>
            <a:r>
              <a:rPr lang="ru-RU" dirty="0">
                <a:solidFill>
                  <a:srgbClr val="FFC000"/>
                </a:solidFill>
              </a:rPr>
              <a:t> Д-1 служить для </a:t>
            </a:r>
            <a:r>
              <a:rPr lang="ru-RU" dirty="0" err="1">
                <a:solidFill>
                  <a:srgbClr val="FFC000"/>
                </a:solidFill>
              </a:rPr>
              <a:t>визначення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технічного</a:t>
            </a:r>
            <a:r>
              <a:rPr lang="ru-RU" dirty="0">
                <a:solidFill>
                  <a:srgbClr val="FFC000"/>
                </a:solidFill>
              </a:rPr>
              <a:t> стану систем </a:t>
            </a:r>
            <a:r>
              <a:rPr lang="ru-RU" dirty="0" err="1">
                <a:solidFill>
                  <a:srgbClr val="FFC000"/>
                </a:solidFill>
              </a:rPr>
              <a:t>забезпечення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безпеки</a:t>
            </a:r>
            <a:r>
              <a:rPr lang="ru-RU" dirty="0">
                <a:solidFill>
                  <a:srgbClr val="FFC000"/>
                </a:solidFill>
              </a:rPr>
              <a:t> руху, </a:t>
            </a:r>
            <a:r>
              <a:rPr lang="ru-RU" dirty="0" err="1">
                <a:solidFill>
                  <a:srgbClr val="FFC000"/>
                </a:solidFill>
              </a:rPr>
              <a:t>рівня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токсичності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відпрацьованих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газів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економії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Доводжу</a:t>
            </a:r>
            <a:r>
              <a:rPr lang="ru-RU" dirty="0">
                <a:solidFill>
                  <a:srgbClr val="FFC000"/>
                </a:solidFill>
              </a:rPr>
              <a:t> на слух 30 </a:t>
            </a:r>
            <a:r>
              <a:rPr lang="ru-RU" dirty="0" err="1">
                <a:solidFill>
                  <a:srgbClr val="FFC000"/>
                </a:solidFill>
              </a:rPr>
              <a:t>пального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Здійснюється</a:t>
            </a:r>
            <a:r>
              <a:rPr lang="ru-RU" dirty="0">
                <a:solidFill>
                  <a:srgbClr val="FFC000"/>
                </a:solidFill>
              </a:rPr>
              <a:t> Д-1 при </a:t>
            </a:r>
            <a:r>
              <a:rPr lang="ru-RU" dirty="0" err="1">
                <a:solidFill>
                  <a:srgbClr val="FFC000"/>
                </a:solidFill>
              </a:rPr>
              <a:t>проведенні</a:t>
            </a:r>
            <a:r>
              <a:rPr lang="ru-RU" dirty="0">
                <a:solidFill>
                  <a:srgbClr val="FFC000"/>
                </a:solidFill>
              </a:rPr>
              <a:t> ТО-1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перед ним. </a:t>
            </a:r>
            <a:r>
              <a:rPr lang="ru-RU" dirty="0" err="1">
                <a:solidFill>
                  <a:srgbClr val="FFC000"/>
                </a:solidFill>
              </a:rPr>
              <a:t>Крім</a:t>
            </a:r>
            <a:r>
              <a:rPr lang="ru-RU" dirty="0">
                <a:solidFill>
                  <a:srgbClr val="FFC000"/>
                </a:solidFill>
              </a:rPr>
              <a:t> того, </a:t>
            </a:r>
            <a:r>
              <a:rPr lang="ru-RU" dirty="0" err="1">
                <a:solidFill>
                  <a:srgbClr val="FFC000"/>
                </a:solidFill>
              </a:rPr>
              <a:t>може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проводитися</a:t>
            </a:r>
            <a:r>
              <a:rPr lang="ru-RU" dirty="0">
                <a:solidFill>
                  <a:srgbClr val="FFC000"/>
                </a:solidFill>
              </a:rPr>
              <a:t> експрес-Д-1 </a:t>
            </a:r>
            <a:r>
              <a:rPr lang="ru-RU" dirty="0" err="1">
                <a:solidFill>
                  <a:srgbClr val="FFC000"/>
                </a:solidFill>
              </a:rPr>
              <a:t>після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повернення</a:t>
            </a:r>
            <a:r>
              <a:rPr lang="ru-RU" dirty="0">
                <a:solidFill>
                  <a:srgbClr val="FFC000"/>
                </a:solidFill>
              </a:rPr>
              <a:t> ТЗ з </a:t>
            </a:r>
            <a:r>
              <a:rPr lang="ru-RU" dirty="0" err="1">
                <a:solidFill>
                  <a:srgbClr val="FFC000"/>
                </a:solidFill>
              </a:rPr>
              <a:t>ліквідації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наслідків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надзвичайної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ситуації</a:t>
            </a:r>
            <a:r>
              <a:rPr lang="ru-RU" dirty="0">
                <a:solidFill>
                  <a:srgbClr val="FFC000"/>
                </a:solidFill>
              </a:rPr>
              <a:t> і при </a:t>
            </a:r>
            <a:r>
              <a:rPr lang="ru-RU" dirty="0" err="1">
                <a:solidFill>
                  <a:srgbClr val="FFC000"/>
                </a:solidFill>
              </a:rPr>
              <a:t>щоденному</a:t>
            </a:r>
            <a:r>
              <a:rPr lang="ru-RU" dirty="0">
                <a:solidFill>
                  <a:srgbClr val="FFC000"/>
                </a:solidFill>
              </a:rPr>
              <a:t> ТО.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983A3-0D82-7AAC-794C-7ADE615B428B}"/>
              </a:ext>
            </a:extLst>
          </p:cNvPr>
          <p:cNvSpPr txBox="1"/>
          <p:nvPr/>
        </p:nvSpPr>
        <p:spPr>
          <a:xfrm>
            <a:off x="678800" y="3814074"/>
            <a:ext cx="10788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Поглиблена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діагностика</a:t>
            </a:r>
            <a:r>
              <a:rPr lang="ru-RU" dirty="0">
                <a:solidFill>
                  <a:srgbClr val="FFC000"/>
                </a:solidFill>
              </a:rPr>
              <a:t> Д-2 </a:t>
            </a:r>
            <a:r>
              <a:rPr lang="ru-RU" dirty="0" err="1">
                <a:solidFill>
                  <a:srgbClr val="FFC000"/>
                </a:solidFill>
              </a:rPr>
              <a:t>призначається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діагностики</a:t>
            </a:r>
            <a:r>
              <a:rPr lang="ru-RU" dirty="0">
                <a:solidFill>
                  <a:srgbClr val="FFC000"/>
                </a:solidFill>
              </a:rPr>
              <a:t> ТЗ в </a:t>
            </a:r>
            <a:r>
              <a:rPr lang="ru-RU" dirty="0" err="1">
                <a:solidFill>
                  <a:srgbClr val="FFC000"/>
                </a:solidFill>
              </a:rPr>
              <a:t>цілому</a:t>
            </a:r>
            <a:r>
              <a:rPr lang="ru-RU" dirty="0">
                <a:solidFill>
                  <a:srgbClr val="FFC000"/>
                </a:solidFill>
              </a:rPr>
              <a:t> перед ТО-2 для </a:t>
            </a:r>
            <a:r>
              <a:rPr lang="ru-RU" dirty="0" err="1">
                <a:solidFill>
                  <a:srgbClr val="FFC000"/>
                </a:solidFill>
              </a:rPr>
              <a:t>виявлення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несправностей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агрегатів</a:t>
            </a:r>
            <a:r>
              <a:rPr lang="ru-RU" dirty="0">
                <a:solidFill>
                  <a:srgbClr val="FFC000"/>
                </a:solidFill>
              </a:rPr>
              <a:t> і систем та </a:t>
            </a:r>
            <a:r>
              <a:rPr lang="ru-RU" dirty="0" err="1">
                <a:solidFill>
                  <a:srgbClr val="FFC000"/>
                </a:solidFill>
              </a:rPr>
              <a:t>визначення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необхідного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обсягу</a:t>
            </a:r>
            <a:r>
              <a:rPr lang="ru-RU" dirty="0">
                <a:solidFill>
                  <a:srgbClr val="FFC000"/>
                </a:solidFill>
              </a:rPr>
              <a:t> ремонту.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7F2DE-A67E-AABE-AF3E-CDE37BCCC955}"/>
              </a:ext>
            </a:extLst>
          </p:cNvPr>
          <p:cNvSpPr txBox="1"/>
          <p:nvPr/>
        </p:nvSpPr>
        <p:spPr>
          <a:xfrm>
            <a:off x="678800" y="4661700"/>
            <a:ext cx="10788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Вибір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варіантів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проведення</a:t>
            </a:r>
            <a:r>
              <a:rPr lang="ru-RU" dirty="0">
                <a:solidFill>
                  <a:srgbClr val="FFC000"/>
                </a:solidFill>
              </a:rPr>
              <a:t> Д-1 і Д-2 </a:t>
            </a:r>
            <a:r>
              <a:rPr lang="ru-RU" dirty="0" err="1">
                <a:solidFill>
                  <a:srgbClr val="FFC000"/>
                </a:solidFill>
              </a:rPr>
              <a:t>обумовлений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конкретними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можливостями</a:t>
            </a:r>
            <a:r>
              <a:rPr lang="ru-RU" dirty="0">
                <a:solidFill>
                  <a:srgbClr val="FFC000"/>
                </a:solidFill>
              </a:rPr>
              <a:t> зон ТО та </a:t>
            </a:r>
            <a:r>
              <a:rPr lang="ru-RU" dirty="0" err="1">
                <a:solidFill>
                  <a:srgbClr val="FFC000"/>
                </a:solidFill>
              </a:rPr>
              <a:t>економічними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міркуваннями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DF677-F283-9E29-4857-DEAC547E6D28}"/>
              </a:ext>
            </a:extLst>
          </p:cNvPr>
          <p:cNvSpPr txBox="1"/>
          <p:nvPr/>
        </p:nvSpPr>
        <p:spPr>
          <a:xfrm>
            <a:off x="678800" y="5509326"/>
            <a:ext cx="10788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>Для </a:t>
            </a:r>
            <a:r>
              <a:rPr lang="ru-RU" dirty="0" err="1">
                <a:solidFill>
                  <a:srgbClr val="FFC000"/>
                </a:solidFill>
              </a:rPr>
              <a:t>діагностування</a:t>
            </a:r>
            <a:r>
              <a:rPr lang="ru-RU" dirty="0">
                <a:solidFill>
                  <a:srgbClr val="FFC000"/>
                </a:solidFill>
              </a:rPr>
              <a:t> ТЗ </a:t>
            </a:r>
            <a:r>
              <a:rPr lang="ru-RU" dirty="0" err="1">
                <a:solidFill>
                  <a:srgbClr val="FFC000"/>
                </a:solidFill>
              </a:rPr>
              <a:t>слід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застосовувати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діагностичні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ознаки</a:t>
            </a:r>
            <a:r>
              <a:rPr lang="ru-RU" dirty="0">
                <a:solidFill>
                  <a:srgbClr val="FFC000"/>
                </a:solidFill>
              </a:rPr>
              <a:t>: </a:t>
            </a:r>
            <a:r>
              <a:rPr lang="ru-RU" dirty="0" err="1">
                <a:solidFill>
                  <a:srgbClr val="FFC000"/>
                </a:solidFill>
              </a:rPr>
              <a:t>ефективність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механізму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коливальні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процеси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тепловий</a:t>
            </a:r>
            <a:r>
              <a:rPr lang="ru-RU" dirty="0">
                <a:solidFill>
                  <a:srgbClr val="FFC000"/>
                </a:solidFill>
              </a:rPr>
              <a:t> стан, </a:t>
            </a:r>
            <a:r>
              <a:rPr lang="ru-RU" dirty="0" err="1">
                <a:solidFill>
                  <a:srgbClr val="FFC000"/>
                </a:solidFill>
              </a:rPr>
              <a:t>герметичність</a:t>
            </a:r>
            <a:r>
              <a:rPr lang="ru-RU" dirty="0">
                <a:solidFill>
                  <a:srgbClr val="FFC000"/>
                </a:solidFill>
              </a:rPr>
              <a:t>, склад </a:t>
            </a:r>
            <a:r>
              <a:rPr lang="ru-RU" dirty="0" err="1">
                <a:solidFill>
                  <a:srgbClr val="FFC000"/>
                </a:solidFill>
              </a:rPr>
              <a:t>оливи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мастила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тощо</a:t>
            </a:r>
            <a:r>
              <a:rPr lang="ru-RU" dirty="0">
                <a:solidFill>
                  <a:srgbClr val="FFC000"/>
                </a:solidFill>
              </a:rPr>
              <a:t>.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224C-4C37-5349-9183-ED5EE40F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A5842-094E-3D1E-F7A4-81A61144E33F}"/>
              </a:ext>
            </a:extLst>
          </p:cNvPr>
          <p:cNvSpPr txBox="1"/>
          <p:nvPr/>
        </p:nvSpPr>
        <p:spPr>
          <a:xfrm>
            <a:off x="566834" y="466160"/>
            <a:ext cx="10984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Під час діагностування вимірюється фактичне значення окремого параметра технічного стану ТЗ або агрегату, зіставляється з допустимим або граничним значенням параметра і робиться висновок про необхідність того або іншого виду ТО чи ремонту механізму ТЗ. Регулювальні роботи, що не потребують значних трудовитрат, виконуються під час діагностування згідно з переліком робіт (додаток 27).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84E00-BD76-EABB-3A97-5E6E98B31F15}"/>
              </a:ext>
            </a:extLst>
          </p:cNvPr>
          <p:cNvSpPr txBox="1"/>
          <p:nvPr/>
        </p:nvSpPr>
        <p:spPr>
          <a:xfrm>
            <a:off x="566834" y="2129040"/>
            <a:ext cx="109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Діагностування</a:t>
            </a:r>
            <a:r>
              <a:rPr lang="ru-RU" dirty="0">
                <a:solidFill>
                  <a:srgbClr val="FFC000"/>
                </a:solidFill>
              </a:rPr>
              <a:t> ТЗ і </a:t>
            </a:r>
            <a:r>
              <a:rPr lang="ru-RU" dirty="0" err="1">
                <a:solidFill>
                  <a:srgbClr val="FFC000"/>
                </a:solidFill>
              </a:rPr>
              <a:t>обладнання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здійснюється</a:t>
            </a:r>
            <a:r>
              <a:rPr lang="ru-RU" dirty="0">
                <a:solidFill>
                  <a:srgbClr val="FFC000"/>
                </a:solidFill>
              </a:rPr>
              <a:t> на посту </a:t>
            </a:r>
            <a:r>
              <a:rPr lang="ru-RU" dirty="0" err="1">
                <a:solidFill>
                  <a:srgbClr val="FFC000"/>
                </a:solidFill>
              </a:rPr>
              <a:t>технічної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діагностики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технічному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підрозділі</a:t>
            </a:r>
            <a:r>
              <a:rPr lang="ru-RU" dirty="0">
                <a:solidFill>
                  <a:srgbClr val="FFC000"/>
                </a:solidFill>
              </a:rPr>
              <a:t>, на постах ТО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підрозділах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застосуванням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пересувних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діагностичних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лабораторій</a:t>
            </a:r>
            <a:r>
              <a:rPr lang="ru-RU" dirty="0">
                <a:solidFill>
                  <a:srgbClr val="FFC000"/>
                </a:solidFill>
              </a:rPr>
              <a:t>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86A7A-9147-368D-04DF-FC413DFF816B}"/>
              </a:ext>
            </a:extLst>
          </p:cNvPr>
          <p:cNvSpPr txBox="1"/>
          <p:nvPr/>
        </p:nvSpPr>
        <p:spPr>
          <a:xfrm>
            <a:off x="566833" y="3237922"/>
            <a:ext cx="109844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Для діагностування ТЗ застосовують суб'єктивні і об'єктивні методи. </a:t>
            </a:r>
          </a:p>
          <a:p>
            <a:pPr algn="just"/>
            <a:endParaRPr lang="uk-UA" dirty="0">
              <a:solidFill>
                <a:srgbClr val="FFC000"/>
              </a:solidFill>
            </a:endParaRPr>
          </a:p>
          <a:p>
            <a:pPr algn="just"/>
            <a:r>
              <a:rPr lang="uk-UA" dirty="0">
                <a:solidFill>
                  <a:srgbClr val="FFC000"/>
                </a:solidFill>
              </a:rPr>
              <a:t>До об'єктивних методів належать діагностування: за структурними параметрами, герметичністю робочих об'ємів, вихідними параметрами робочих процесів, зміною </a:t>
            </a:r>
            <a:r>
              <a:rPr lang="uk-UA" dirty="0" err="1">
                <a:solidFill>
                  <a:srgbClr val="FFC000"/>
                </a:solidFill>
              </a:rPr>
              <a:t>віброакустичних</a:t>
            </a:r>
            <a:r>
              <a:rPr lang="uk-UA" dirty="0">
                <a:solidFill>
                  <a:srgbClr val="FFC000"/>
                </a:solidFill>
              </a:rPr>
              <a:t> параметрів, параметрами процесів або циклів, що періодично повторюються, складом картерної оливи і відпрацьованих газів систем та основних вузлів ТЗ.</a:t>
            </a:r>
          </a:p>
          <a:p>
            <a:pPr algn="just"/>
            <a:endParaRPr lang="uk-UA" dirty="0">
              <a:solidFill>
                <a:srgbClr val="FFC000"/>
              </a:solidFill>
            </a:endParaRPr>
          </a:p>
          <a:p>
            <a:pPr algn="just"/>
            <a:r>
              <a:rPr lang="ru-RU" dirty="0" err="1">
                <a:solidFill>
                  <a:srgbClr val="FFC000"/>
                </a:solidFill>
              </a:rPr>
              <a:t>Суб'єктивні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методи</a:t>
            </a:r>
            <a:r>
              <a:rPr lang="ru-RU" dirty="0">
                <a:solidFill>
                  <a:srgbClr val="FFC000"/>
                </a:solidFill>
              </a:rPr>
              <a:t> - </a:t>
            </a:r>
            <a:r>
              <a:rPr lang="ru-RU" dirty="0" err="1">
                <a:solidFill>
                  <a:srgbClr val="FFC000"/>
                </a:solidFill>
              </a:rPr>
              <a:t>визначення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технічного</a:t>
            </a:r>
            <a:r>
              <a:rPr lang="ru-RU" dirty="0">
                <a:solidFill>
                  <a:srgbClr val="FFC000"/>
                </a:solidFill>
              </a:rPr>
              <a:t> стану ТЗ за </a:t>
            </a:r>
            <a:r>
              <a:rPr lang="ru-RU" dirty="0" err="1">
                <a:solidFill>
                  <a:srgbClr val="FFC000"/>
                </a:solidFill>
              </a:rPr>
              <a:t>вихідними</a:t>
            </a:r>
            <a:r>
              <a:rPr lang="ru-RU" dirty="0">
                <a:solidFill>
                  <a:srgbClr val="FFC000"/>
                </a:solidFill>
              </a:rPr>
              <a:t> параметрами </a:t>
            </a:r>
            <a:r>
              <a:rPr lang="ru-RU" dirty="0" err="1">
                <a:solidFill>
                  <a:srgbClr val="FFC000"/>
                </a:solidFill>
              </a:rPr>
              <a:t>динамічних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процесів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відбуваються</a:t>
            </a:r>
            <a:r>
              <a:rPr lang="ru-RU" dirty="0">
                <a:solidFill>
                  <a:srgbClr val="FFC000"/>
                </a:solidFill>
              </a:rPr>
              <a:t> у системах та </a:t>
            </a:r>
            <a:r>
              <a:rPr lang="ru-RU" dirty="0" err="1">
                <a:solidFill>
                  <a:srgbClr val="FFC000"/>
                </a:solidFill>
              </a:rPr>
              <a:t>вузлах</a:t>
            </a:r>
            <a:r>
              <a:rPr lang="ru-RU" dirty="0">
                <a:solidFill>
                  <a:srgbClr val="FFC000"/>
                </a:solidFill>
              </a:rPr>
              <a:t> ТЗ.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80872-D3FF-5D10-D771-791D68FD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262F3-9906-1E5F-97CA-46651C47D633}"/>
              </a:ext>
            </a:extLst>
          </p:cNvPr>
          <p:cNvSpPr txBox="1"/>
          <p:nvPr/>
        </p:nvSpPr>
        <p:spPr>
          <a:xfrm>
            <a:off x="632927" y="452765"/>
            <a:ext cx="109261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За результатами діагностування заповнюється діагностична картка (додаток 28) і накопичувальна карта діагностування Д-2 (додаток 29). Діагностична карта призначена для реєстрації результатів діагностування в усіх випадках діагностування і прийняття рішення про необхідні роботи при ТО і ремонті ТЗ. Накопичувальна карта діагностування Д-2 призначена для накопичення інформації про зміни діагностичних параметрів у процесі експлуатації ТЗ, збирання вихідних даних для прогнозування залишкового ресурсу і ймовірності безвідмовної роботи в межах </a:t>
            </a:r>
            <a:r>
              <a:rPr lang="uk-UA" dirty="0" err="1">
                <a:solidFill>
                  <a:srgbClr val="FFC000"/>
                </a:solidFill>
              </a:rPr>
              <a:t>міжконтрольного</a:t>
            </a:r>
            <a:r>
              <a:rPr lang="uk-UA" dirty="0">
                <a:solidFill>
                  <a:srgbClr val="FFC000"/>
                </a:solidFill>
              </a:rPr>
              <a:t> періоду. Накопичувальна карта діагностування Д-2 ведеться на кожен ТЗ протягом усього терміну його експлуатації. За результатами діагностування приймають рішення про можливість подальшої експлуатації ТЗ з визначеним ресурсом після проведення ТО або про потребу ремонту.</a:t>
            </a:r>
          </a:p>
        </p:txBody>
      </p:sp>
      <p:pic>
        <p:nvPicPr>
          <p:cNvPr id="1026" name="Picture 2" descr="Діагностика автомобіля | Київ | Ціна 2024 | Перевірка авто на СТО  «AUTOMAXSERVICE»">
            <a:extLst>
              <a:ext uri="{FF2B5EF4-FFF2-40B4-BE49-F238E27FC236}">
                <a16:creationId xmlns:a16="http://schemas.microsoft.com/office/drawing/2014/main" id="{A5025BAB-4A2B-A726-20CA-B3698893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3542914"/>
            <a:ext cx="5310673" cy="27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39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614</Words>
  <Application>Microsoft Office PowerPoint</Application>
  <PresentationFormat>Широкий екран</PresentationFormat>
  <Paragraphs>24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51</cp:revision>
  <dcterms:created xsi:type="dcterms:W3CDTF">2023-02-14T07:31:01Z</dcterms:created>
  <dcterms:modified xsi:type="dcterms:W3CDTF">2024-02-15T13:05:46Z</dcterms:modified>
</cp:coreProperties>
</file>