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20"/>
  </p:notesMasterIdLst>
  <p:sldIdLst>
    <p:sldId id="334" r:id="rId2"/>
    <p:sldId id="438" r:id="rId3"/>
    <p:sldId id="421" r:id="rId4"/>
    <p:sldId id="425" r:id="rId5"/>
    <p:sldId id="426" r:id="rId6"/>
    <p:sldId id="428" r:id="rId7"/>
    <p:sldId id="424" r:id="rId8"/>
    <p:sldId id="430" r:id="rId9"/>
    <p:sldId id="431" r:id="rId10"/>
    <p:sldId id="432" r:id="rId11"/>
    <p:sldId id="433" r:id="rId12"/>
    <p:sldId id="435" r:id="rId13"/>
    <p:sldId id="434" r:id="rId14"/>
    <p:sldId id="437" r:id="rId15"/>
    <p:sldId id="436" r:id="rId16"/>
    <p:sldId id="427" r:id="rId17"/>
    <p:sldId id="360" r:id="rId18"/>
    <p:sldId id="329" r:id="rId19"/>
  </p:sldIdLst>
  <p:sldSz cx="9906000" cy="6858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промовчанням" id="{1357892B-4C44-443C-B6FC-569EBDF6274F}">
          <p14:sldIdLst>
            <p14:sldId id="334"/>
            <p14:sldId id="438"/>
            <p14:sldId id="421"/>
            <p14:sldId id="425"/>
            <p14:sldId id="426"/>
            <p14:sldId id="428"/>
            <p14:sldId id="424"/>
            <p14:sldId id="430"/>
            <p14:sldId id="431"/>
            <p14:sldId id="432"/>
            <p14:sldId id="433"/>
            <p14:sldId id="435"/>
            <p14:sldId id="434"/>
            <p14:sldId id="437"/>
            <p14:sldId id="436"/>
          </p14:sldIdLst>
        </p14:section>
        <p14:section name="Розділ без заголовка" id="{8024BC03-54BE-4A0D-ACDD-67DD6C274034}">
          <p14:sldIdLst>
            <p14:sldId id="427"/>
            <p14:sldId id="360"/>
            <p14:sldId id="3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140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02" autoAdjust="0"/>
    <p:restoredTop sz="94660"/>
  </p:normalViewPr>
  <p:slideViewPr>
    <p:cSldViewPr snapToGrid="0">
      <p:cViewPr varScale="1">
        <p:scale>
          <a:sx n="73" d="100"/>
          <a:sy n="73" d="100"/>
        </p:scale>
        <p:origin x="954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2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7044A3D-DA5A-4FB0-A258-F6275A382383}" type="datetimeFigureOut">
              <a:rPr lang="uk-UA" smtClean="0"/>
              <a:pPr/>
              <a:t>07.11.2023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1252538"/>
            <a:ext cx="488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0E5ADB9-59E9-48EC-9F4E-8B407C1E0E0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7045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AA0A223-5AA1-4EE9-9138-EEE9205AEB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18" y="189048"/>
            <a:ext cx="720000" cy="720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7" name="Номер слайда 2"/>
          <p:cNvSpPr txBox="1">
            <a:spLocks/>
          </p:cNvSpPr>
          <p:nvPr userDrawn="1"/>
        </p:nvSpPr>
        <p:spPr>
          <a:xfrm>
            <a:off x="9469496" y="6494410"/>
            <a:ext cx="432000" cy="360000"/>
          </a:xfrm>
          <a:prstGeom prst="rect">
            <a:avLst/>
          </a:prstGeom>
          <a:solidFill>
            <a:srgbClr val="14017E"/>
          </a:solidFill>
          <a:ln>
            <a:noFill/>
          </a:ln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006A27-AB4E-4B1C-8D64-02A9239DDA8F}" type="slidenum">
              <a:rPr lang="ru-RU" sz="1200" b="1" smtClean="0">
                <a:solidFill>
                  <a:schemeClr val="bg1"/>
                </a:solidFill>
                <a:latin typeface="Trebuchet MS" panose="020B0603020202020204" pitchFamily="34" charset="0"/>
              </a:rPr>
              <a:pPr algn="ctr"/>
              <a:t>‹№›</a:t>
            </a:fld>
            <a:endParaRPr lang="ru-RU" sz="12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81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66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51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02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22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036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2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87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166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43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90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32D0F-DEDE-4636-83CB-C294888CC609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06A27-AB4E-4B1C-8D64-02A9239DDA8F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2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95478" y="229688"/>
            <a:ext cx="9334094" cy="1519868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14017E"/>
                </a:solidFill>
              </a:rPr>
              <a:t>МОБІЛЬНИЙ РЯТУВАЛЬНИЙ ЦЕНТР</a:t>
            </a:r>
            <a:br>
              <a:rPr lang="ru-RU" sz="2800" b="1" dirty="0">
                <a:solidFill>
                  <a:srgbClr val="14017E"/>
                </a:solidFill>
              </a:rPr>
            </a:br>
            <a:r>
              <a:rPr lang="ru-RU" sz="2800" b="1" dirty="0">
                <a:solidFill>
                  <a:srgbClr val="14017E"/>
                </a:solidFill>
              </a:rPr>
              <a:t>ШВИДКОГО РЕАГУВАННЯ </a:t>
            </a:r>
            <a:br>
              <a:rPr lang="ru-RU" sz="2800" b="1" dirty="0">
                <a:solidFill>
                  <a:srgbClr val="14017E"/>
                </a:solidFill>
              </a:rPr>
            </a:br>
            <a:r>
              <a:rPr lang="ru-RU" sz="2800" b="1" dirty="0">
                <a:solidFill>
                  <a:srgbClr val="14017E"/>
                </a:solidFill>
              </a:rPr>
              <a:t>ДСНС УКРАЇНИ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1080000" cy="1080000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725783" y="3186197"/>
            <a:ext cx="8794734" cy="15198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b="1" dirty="0" smtClean="0">
                <a:solidFill>
                  <a:srgbClr val="FF0000"/>
                </a:solidFill>
              </a:rPr>
              <a:t>ТЕМА:  </a:t>
            </a:r>
            <a:r>
              <a:rPr lang="uk-UA" sz="3600" b="1" dirty="0" smtClean="0">
                <a:solidFill>
                  <a:srgbClr val="14017E"/>
                </a:solidFill>
              </a:rPr>
              <a:t>Рівні оцінки пошуково-рятувальних робіт за системою </a:t>
            </a:r>
            <a:r>
              <a:rPr lang="en-US" sz="3600" b="1" dirty="0" smtClean="0">
                <a:solidFill>
                  <a:srgbClr val="14017E"/>
                </a:solidFill>
              </a:rPr>
              <a:t>INSARAG</a:t>
            </a:r>
            <a:r>
              <a:rPr lang="uk-UA" sz="3600" b="1" dirty="0" smtClean="0">
                <a:solidFill>
                  <a:srgbClr val="14017E"/>
                </a:solidFill>
              </a:rPr>
              <a:t>. </a:t>
            </a:r>
            <a:endParaRPr lang="uk-UA" sz="3600" b="1" dirty="0">
              <a:solidFill>
                <a:srgbClr val="14017E"/>
              </a:solidFill>
            </a:endParaRPr>
          </a:p>
          <a:p>
            <a:endParaRPr lang="en-US" sz="3600" b="1" dirty="0" smtClean="0">
              <a:solidFill>
                <a:srgbClr val="14017E"/>
              </a:solidFill>
            </a:endParaRPr>
          </a:p>
          <a:p>
            <a:r>
              <a:rPr lang="en-US" sz="3600" b="1" dirty="0" smtClean="0"/>
              <a:t>ASR  Level (Assessment And Rescue Level)</a:t>
            </a:r>
            <a:endParaRPr lang="ru-RU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ECD7B7-F7D1-4D56-AB92-3DAA8C7C1D6B}"/>
              </a:ext>
            </a:extLst>
          </p:cNvPr>
          <p:cNvSpPr txBox="1"/>
          <p:nvPr/>
        </p:nvSpPr>
        <p:spPr>
          <a:xfrm>
            <a:off x="4953000" y="6142706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dirty="0" smtClean="0">
                <a:latin typeface="Trebuchet MS" panose="020B0603020202020204" pitchFamily="34" charset="0"/>
              </a:rPr>
              <a:t>Відділення інформаційно-аналітичного забезпечення заходів з ліквідації наслідків надзвичайних ситуацій</a:t>
            </a:r>
            <a:endParaRPr lang="uk-UA" sz="1400" dirty="0">
              <a:latin typeface="Trebuchet MS" panose="020B0603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ECD7B7-F7D1-4D56-AB92-3DAA8C7C1D6B}"/>
              </a:ext>
            </a:extLst>
          </p:cNvPr>
          <p:cNvSpPr txBox="1"/>
          <p:nvPr/>
        </p:nvSpPr>
        <p:spPr>
          <a:xfrm>
            <a:off x="4360033" y="5197257"/>
            <a:ext cx="4953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 smtClean="0">
                <a:latin typeface="Trebuchet MS" panose="020B0603020202020204" pitchFamily="34" charset="0"/>
              </a:rPr>
              <a:t>2023 рік</a:t>
            </a:r>
            <a:endParaRPr lang="uk-UA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67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43691"/>
            <a:ext cx="8420100" cy="84514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002060"/>
                </a:solidFill>
              </a:rPr>
              <a:t>Оцінка, пошук та порятунок (</a:t>
            </a:r>
            <a:r>
              <a:rPr lang="en-US" sz="2800" b="1" dirty="0">
                <a:solidFill>
                  <a:srgbClr val="002060"/>
                </a:solidFill>
              </a:rPr>
              <a:t>ASR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r>
              <a:rPr lang="uk-UA" sz="2800" b="1" dirty="0">
                <a:solidFill>
                  <a:srgbClr val="002060"/>
                </a:solidFill>
              </a:rPr>
              <a:t/>
            </a:r>
            <a:br>
              <a:rPr lang="uk-UA" sz="28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rgbClr val="FF0000"/>
                </a:solidFill>
              </a:rPr>
              <a:t>Рівень 3</a:t>
            </a:r>
            <a:r>
              <a:rPr lang="uk-UA" sz="2800" b="1" dirty="0" smtClean="0">
                <a:solidFill>
                  <a:srgbClr val="002060"/>
                </a:solidFill>
              </a:rPr>
              <a:t>: Швидкий пошук та порятунок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3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524189" y="896498"/>
            <a:ext cx="241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ea typeface="Arial" panose="020B0604020202020204" pitchFamily="34" charset="0"/>
              </a:rPr>
              <a:t>Визначення та ціль</a:t>
            </a:r>
            <a:endParaRPr lang="uk-UA" dirty="0"/>
          </a:p>
        </p:txBody>
      </p:sp>
      <p:sp>
        <p:nvSpPr>
          <p:cNvPr id="14" name="Підзаголовок 7"/>
          <p:cNvSpPr txBox="1">
            <a:spLocks/>
          </p:cNvSpPr>
          <p:nvPr/>
        </p:nvSpPr>
        <p:spPr>
          <a:xfrm>
            <a:off x="3197079" y="5392192"/>
            <a:ext cx="3067699" cy="3416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Коли та ким виконується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742950" y="1189648"/>
            <a:ext cx="84201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Зазвичай застосовується на ранніх початкових стадіях масштабної події, коли доступна відносно невелика кількість команд порівняно з кількістю точок, які потребують проведення пошуково-рятувальних робіт. 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Необхідний досить швидкий прогрес, щоб забезпечити, що у призначених  будівлях буде проведений відносно швидкий пошук з метою максимізації можливостей для порятунку життів.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Відносно незначними діями на кожній робочій точці є: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200" spc="-10" dirty="0" smtClean="0">
                <a:latin typeface="Arial" panose="020B0604020202020204" pitchFamily="34" charset="0"/>
                <a:ea typeface="Courier New" panose="02070309020205020404" pitchFamily="49" charset="0"/>
              </a:rPr>
              <a:t>Використання методів фізичного, кінологічного чи технічного пошуку.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200" spc="-10" dirty="0" smtClean="0">
                <a:latin typeface="Arial" panose="020B0604020202020204" pitchFamily="34" charset="0"/>
                <a:ea typeface="Courier New" panose="02070309020205020404" pitchFamily="49" charset="0"/>
              </a:rPr>
              <a:t>Рятувальні операції з розчищенням завалів, укріпленням, пробиванням чи розбиванням.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200" spc="-10" dirty="0" smtClean="0">
                <a:latin typeface="Arial" panose="020B0604020202020204" pitchFamily="34" charset="0"/>
                <a:ea typeface="Courier New" panose="02070309020205020404" pitchFamily="49" charset="0"/>
              </a:rPr>
              <a:t>Обмеження проникнення до будівлі/завалу. 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Пошукові та/або рятувальні роботи зазвичай можна завершити протягом одного операційного періоду, напр. за кілька годин.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Зазвичай команда не проводитиме довготривалих операцій (більше ніж один операційний період), щоб проникнути глибоко у будівлю, якщо немає явних ознак наявності живих постраждалих.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Постраждалі, які знаходяться глибоко під завалами, не можуть бути віднайдені на цьому етапі.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На цьому рівні команди повинні визначити ті будівлі або робочі точки, де варто проводити пошук </a:t>
            </a:r>
            <a:r>
              <a:rPr lang="en-US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ASR</a:t>
            </a: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4.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Якщо було ідентифіковано живого постраждалого, який знаходиться глибоко в завалах, команда може перейти до операцій рівня </a:t>
            </a:r>
            <a:r>
              <a:rPr lang="en-US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ASR</a:t>
            </a: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4, якщо дозволяють обмеження або вони отримають дозвіл від координатора сектору. Але вони повинні переконатися, що роботи рівня </a:t>
            </a:r>
            <a:r>
              <a:rPr lang="en-US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ASR</a:t>
            </a: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3 завершені для решти призначених їм робочих точок. У випадку, якщо вони не можуть завершити або ще не завершили порятунок, вони повинні попросити додаткові ресурси.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Якщо у будь-який час будуть виявлені додаткові місця для проведення порятунку, повинен бути створений новий ідентифікатор (ID) робочої точки.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200" dirty="0" smtClean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SCC/UCC повинен відстежувати усі призначення для виконання ASR3 та повторно призначати на робочі точки для проведення ASR4, за винятком тих робочих точок, які не потребують проведення ASR4.</a:t>
            </a:r>
            <a:endParaRPr lang="uk-UA" sz="1200" dirty="0">
              <a:effectLst/>
              <a:latin typeface="Arial" panose="020B0604020202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742950" y="5666255"/>
            <a:ext cx="894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Зазвичай це робиться спочатку, коли USAR команди розподіляються по секторам.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Завжди має проводитися на визначених робочих точках.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Проводиться USAR командами легкого, середнього чи важкого класу.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Робота також може бути виконана національними командами LEMA.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З огляду на обмежені зобов’язання одна USAR команда може проводити операцію одночасно на кількох робочих точках відповідно до поставлених задач.</a:t>
            </a:r>
            <a:endParaRPr lang="uk-UA" sz="1200" spc="-1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1843" y="4354908"/>
            <a:ext cx="7429500" cy="1655762"/>
          </a:xfrm>
        </p:spPr>
        <p:txBody>
          <a:bodyPr>
            <a:normAutofit/>
          </a:bodyPr>
          <a:lstStyle/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Worksite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(«Звіт щодо роботи на точці»).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Маркування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робочих точок.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Victim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Extrication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(«Вилучення постраждалого»).</a:t>
            </a:r>
          </a:p>
          <a:p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3500485" y="1122363"/>
            <a:ext cx="2717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Інструменти INSARAG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865324" y="3898299"/>
            <a:ext cx="146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42950" y="143691"/>
            <a:ext cx="8420100" cy="6106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FF0000"/>
                </a:solidFill>
              </a:rPr>
              <a:t>Рівень 3</a:t>
            </a:r>
            <a:r>
              <a:rPr lang="uk-UA" sz="2800" b="1" dirty="0" smtClean="0">
                <a:solidFill>
                  <a:srgbClr val="002060"/>
                </a:solidFill>
              </a:rPr>
              <a:t>: Швидкий пошук та порятунок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3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2085654" y="2079444"/>
            <a:ext cx="763823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Triage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(«Сортування робочої точки</a:t>
            </a: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»).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endParaRPr lang="uk-UA" sz="1000" spc="-1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2.   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Система 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маркування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робочих точок</a:t>
            </a:r>
            <a:endParaRPr lang="uk-UA" sz="10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endParaRPr lang="uk-UA" sz="14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3.    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Victim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Extrication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(«Вилучення постраждалого»).</a:t>
            </a:r>
          </a:p>
          <a:p>
            <a:pPr marR="71755" lvl="0">
              <a:spcAft>
                <a:spcPts val="0"/>
              </a:spcAft>
              <a:buSzPts val="1200"/>
            </a:pPr>
            <a:endParaRPr lang="uk-UA" sz="10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4.   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Report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(«Звіт щодо роботи на точці»).</a:t>
            </a:r>
          </a:p>
          <a:p>
            <a:pPr marR="71755" lvl="0">
              <a:spcAft>
                <a:spcPts val="0"/>
              </a:spcAft>
              <a:buSzPts val="1200"/>
            </a:pPr>
            <a:endParaRPr lang="uk-UA" sz="1400" spc="-1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43691"/>
            <a:ext cx="8420100" cy="84514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002060"/>
                </a:solidFill>
              </a:rPr>
              <a:t>Оцінка, пошук та порятунок (</a:t>
            </a:r>
            <a:r>
              <a:rPr lang="en-US" sz="2800" b="1" dirty="0">
                <a:solidFill>
                  <a:srgbClr val="002060"/>
                </a:solidFill>
              </a:rPr>
              <a:t>ASR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r>
              <a:rPr lang="uk-UA" sz="2800" b="1" dirty="0">
                <a:solidFill>
                  <a:srgbClr val="002060"/>
                </a:solidFill>
              </a:rPr>
              <a:t/>
            </a:r>
            <a:br>
              <a:rPr lang="uk-UA" sz="28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rgbClr val="FF0000"/>
                </a:solidFill>
              </a:rPr>
              <a:t>Рівень </a:t>
            </a:r>
            <a:r>
              <a:rPr lang="uk-UA" sz="2800" b="1" dirty="0" smtClean="0">
                <a:solidFill>
                  <a:srgbClr val="FF0000"/>
                </a:solidFill>
              </a:rPr>
              <a:t>4</a:t>
            </a:r>
            <a:r>
              <a:rPr lang="uk-UA" sz="2800" b="1" dirty="0" smtClean="0">
                <a:solidFill>
                  <a:srgbClr val="002060"/>
                </a:solidFill>
              </a:rPr>
              <a:t>: Повний пошук та порятунок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4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524189" y="896498"/>
            <a:ext cx="241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ea typeface="Arial" panose="020B0604020202020204" pitchFamily="34" charset="0"/>
              </a:rPr>
              <a:t>Визначення та ціль</a:t>
            </a:r>
            <a:endParaRPr lang="uk-UA" dirty="0"/>
          </a:p>
        </p:txBody>
      </p:sp>
      <p:sp>
        <p:nvSpPr>
          <p:cNvPr id="14" name="Підзаголовок 7"/>
          <p:cNvSpPr txBox="1">
            <a:spLocks/>
          </p:cNvSpPr>
          <p:nvPr/>
        </p:nvSpPr>
        <p:spPr>
          <a:xfrm>
            <a:off x="3197079" y="4903898"/>
            <a:ext cx="3067699" cy="3416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Коли та ким виконується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742950" y="1620851"/>
            <a:ext cx="84201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Це пошуково-рятувальні роботи, у ході яких повинні виявити, знайти та врятувати невелику кількість людей, які знаходяться в пастці чи поховані під завалами, до яких місцеві рятувальники, перші реагуючі, ресурси LEMA або під час проведення ASR3 дістатися не змогли.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Команди будуть проникати у більшість або всі пустоти, де можуть бути  живі постраждалі.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Ймовірно, це будуть більш довготривалі (більш ніж один операційний період), які потребуватимуть використання більш широкого спектру USAR навичок, напр.: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Усі можливі методи пошуку та обладнання які часто повторюються, доки не буде отримано доступ.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Можливе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обширне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укріплення (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шорінг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) для забезпечення безпеки конструкції або шляхів доступу.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Важке та багаторазове пробивання та розбивання повного спектру елементів конструкції.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Підняття та/або переміщення великих елементів.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На цьому рівні може відбутися деяка затримка, якщо потрібен доступ до виявленого потенційно живого постраждалого.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Робота в обмеженому просторі, інколи глибоко в середині 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На одній робочій точці може бути залучено кілька команд.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Необхідні повне управління та контроль на робочій точці.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742950" y="5666255"/>
            <a:ext cx="89409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    Зазвичай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цей рівень виконується після чи у поєднанні з ASR3 – швидкий пошук та порятунок.</a:t>
            </a:r>
          </a:p>
          <a:p>
            <a:pPr lvl="0"/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2.    Якщо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LEMA уже виявила конкретні робочі точки, команда може переходити безпосередньо до операцій рівня ASR4 як свого першого завдання.</a:t>
            </a:r>
          </a:p>
          <a:p>
            <a:pPr lvl="0"/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3.    Проводиться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USAR командами середнього чи важкого класу.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9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1843" y="4354908"/>
            <a:ext cx="7429500" cy="1655762"/>
          </a:xfrm>
        </p:spPr>
        <p:txBody>
          <a:bodyPr>
            <a:normAutofit/>
          </a:bodyPr>
          <a:lstStyle/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Worksite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(«Звіт щодо роботи на точці»).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Маркування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робочих точок.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Victim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Extrication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(«Вилучення постраждалого»).</a:t>
            </a:r>
          </a:p>
          <a:p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3500485" y="1122363"/>
            <a:ext cx="2717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Інструменти INSARAG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865324" y="3898299"/>
            <a:ext cx="146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42950" y="143691"/>
            <a:ext cx="8420100" cy="6106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FF0000"/>
                </a:solidFill>
              </a:rPr>
              <a:t>Рівень 4</a:t>
            </a:r>
            <a:r>
              <a:rPr lang="uk-UA" sz="2800" b="1" dirty="0" smtClean="0">
                <a:solidFill>
                  <a:srgbClr val="002060"/>
                </a:solidFill>
              </a:rPr>
              <a:t>: Повний пошук та порятунок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4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2085654" y="2079444"/>
            <a:ext cx="763823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Triage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(«Сортування робочої точки</a:t>
            </a: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»).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endParaRPr lang="uk-UA" sz="1000" spc="-15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2.   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Система 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маркування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робочих точок</a:t>
            </a:r>
            <a:endParaRPr lang="uk-UA" sz="10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endParaRPr lang="uk-UA" sz="14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3.    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Victim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Extrication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(«Вилучення постраждалого»).</a:t>
            </a:r>
          </a:p>
          <a:p>
            <a:pPr marR="71755" lvl="0">
              <a:spcAft>
                <a:spcPts val="0"/>
              </a:spcAft>
              <a:buSzPts val="1200"/>
            </a:pPr>
            <a:endParaRPr lang="uk-UA" sz="10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4.   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Report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(«Звіт щодо роботи на точці»).</a:t>
            </a:r>
          </a:p>
          <a:p>
            <a:pPr marR="71755" lvl="0">
              <a:spcAft>
                <a:spcPts val="0"/>
              </a:spcAft>
              <a:buSzPts val="1200"/>
            </a:pPr>
            <a:endParaRPr lang="uk-UA" sz="1400" spc="-1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5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43691"/>
            <a:ext cx="8420100" cy="84514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002060"/>
                </a:solidFill>
              </a:rPr>
              <a:t>Оцінка, пошук та порятунок (</a:t>
            </a:r>
            <a:r>
              <a:rPr lang="en-US" sz="2800" b="1" dirty="0">
                <a:solidFill>
                  <a:srgbClr val="002060"/>
                </a:solidFill>
              </a:rPr>
              <a:t>ASR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r>
              <a:rPr lang="uk-UA" sz="2800" b="1" dirty="0">
                <a:solidFill>
                  <a:srgbClr val="002060"/>
                </a:solidFill>
              </a:rPr>
              <a:t/>
            </a:r>
            <a:br>
              <a:rPr lang="uk-UA" sz="28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rgbClr val="FF0000"/>
                </a:solidFill>
              </a:rPr>
              <a:t>Рівень 5</a:t>
            </a:r>
            <a:r>
              <a:rPr lang="uk-UA" sz="2800" b="1" dirty="0" smtClean="0">
                <a:solidFill>
                  <a:srgbClr val="002060"/>
                </a:solidFill>
              </a:rPr>
              <a:t>: Всеохоплюючий пошук та відновлення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5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432747" y="1133489"/>
            <a:ext cx="241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ea typeface="Arial" panose="020B0604020202020204" pitchFamily="34" charset="0"/>
              </a:rPr>
              <a:t>Визначення та ціль</a:t>
            </a:r>
            <a:endParaRPr lang="uk-UA" dirty="0"/>
          </a:p>
        </p:txBody>
      </p:sp>
      <p:sp>
        <p:nvSpPr>
          <p:cNvPr id="14" name="Підзаголовок 7"/>
          <p:cNvSpPr txBox="1">
            <a:spLocks/>
          </p:cNvSpPr>
          <p:nvPr/>
        </p:nvSpPr>
        <p:spPr>
          <a:xfrm>
            <a:off x="3001136" y="3876389"/>
            <a:ext cx="3067699" cy="3416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Коли та ким виконується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742950" y="1620851"/>
            <a:ext cx="84201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Зазвичай це означає операції, що проводяться на робочій точці з метою вилучення загиблих.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Можливо, це ще є фазою порятунку, якщо координаційний орган вважає за необхідне.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Може статися «дивовижне» виявлення живого постраждалого, до якого стає можливим  дістатися коли розбирають будівлю (по шарах або конструкціях).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Якщо робота на робочій точці пов’язана зі зруйнованими конструкціями або купою уламків будівлі, вона може включати: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Пошук чи створення доступу до усіх можливих пустот.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Усі USAR навички, перелічені в описі рівня ASR4.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Розбирання великих елементів для забезпечення доступу до усіх частин будівлі чи під купою уламків будівлі.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Робота з важкою технікою, напр., крани та обладнанням для демонтажу/розбирання, щоб досягти цього доступу.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Необхідні повне управління та контроль на робочій точці.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742950" y="4218021"/>
            <a:ext cx="894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AutoNum type="arabicPeriod"/>
            </a:pP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Проводиться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, як правило, після фази порятунку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lvl="0" indent="-228600">
              <a:buAutoNum type="arabicPeriod"/>
            </a:pP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Цей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рівень зазвичай не виконується міжнародними USAR командами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lvl="0" indent="-228600">
              <a:buAutoNum type="arabicPeriod"/>
            </a:pP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Зазвичай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виконується ресурсами LEMA з метою вилучення тіл загиблих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lvl="0" indent="-228600">
              <a:buAutoNum type="arabicPeriod"/>
            </a:pP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міжнародних USAR команд можуть звернутися з проханням виконати це завдання там, де очистка території та вилучення тіл загиблих є пріоритетним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lvl="0" indent="-228600">
              <a:buAutoNum type="arabicPeriod"/>
            </a:pP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Деякі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міжнародні команди можуть це робити, а деякі – ні. </a:t>
            </a:r>
            <a:r>
              <a:rPr lang="uk-UA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Кожна 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команда приймає власне рішення.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3001136" y="5374073"/>
            <a:ext cx="2717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Інструменти INSARAG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1616256" y="5888783"/>
            <a:ext cx="763823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Triage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(«Сортування робочої точки</a:t>
            </a: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»).</a:t>
            </a: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2.   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Система 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маркування </a:t>
            </a:r>
            <a:r>
              <a:rPr lang="uk-UA" sz="1400" b="1" spc="-15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робочих точок</a:t>
            </a:r>
            <a:endParaRPr lang="uk-UA" sz="1000" spc="-15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>
              <a:spcAft>
                <a:spcPts val="0"/>
              </a:spcAft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3.    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Victim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Extrication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(«Вилучення постраждалого»).</a:t>
            </a:r>
          </a:p>
          <a:p>
            <a:pPr marR="71755">
              <a:buSzPts val="1200"/>
            </a:pPr>
            <a:r>
              <a:rPr lang="uk-UA" sz="1400" spc="-15" dirty="0" smtClean="0">
                <a:latin typeface="Arial" panose="020B0604020202020204" pitchFamily="34" charset="0"/>
                <a:ea typeface="Arial" panose="020B0604020202020204" pitchFamily="34" charset="0"/>
              </a:rPr>
              <a:t>4.   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Форма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Report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4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400" spc="-15" dirty="0">
                <a:latin typeface="Arial" panose="020B0604020202020204" pitchFamily="34" charset="0"/>
                <a:ea typeface="Arial" panose="020B0604020202020204" pitchFamily="34" charset="0"/>
              </a:rPr>
              <a:t>(«Звіт щодо роботи на точці»).</a:t>
            </a:r>
          </a:p>
          <a:p>
            <a:pPr marR="71755" lvl="0">
              <a:spcAft>
                <a:spcPts val="0"/>
              </a:spcAft>
              <a:buSzPts val="1200"/>
            </a:pPr>
            <a:endParaRPr lang="uk-UA" sz="1400" spc="-15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26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657350" y="1123637"/>
            <a:ext cx="7429500" cy="1655762"/>
          </a:xfrm>
        </p:spPr>
        <p:txBody>
          <a:bodyPr>
            <a:normAutofit/>
          </a:bodyPr>
          <a:lstStyle/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Worksite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(«Звіт щодо роботи на точці»).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2. Маркування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робочих точок.</a:t>
            </a:r>
          </a:p>
          <a:p>
            <a:pPr lvl="0" algn="l"/>
            <a:r>
              <a:rPr lang="uk-UA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 Заповнені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форми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Victim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Extrication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latin typeface="Arial" panose="020B0604020202020204" pitchFamily="34" charset="0"/>
                <a:cs typeface="Arial" panose="020B0604020202020204" pitchFamily="34" charset="0"/>
              </a:rPr>
              <a:t>(«Вилучення постраждалого»).</a:t>
            </a:r>
          </a:p>
          <a:p>
            <a:endParaRPr lang="uk-UA" dirty="0"/>
          </a:p>
        </p:txBody>
      </p:sp>
      <p:sp>
        <p:nvSpPr>
          <p:cNvPr id="7" name="Прямокутник 6"/>
          <p:cNvSpPr/>
          <p:nvPr/>
        </p:nvSpPr>
        <p:spPr>
          <a:xfrm>
            <a:off x="3995952" y="754305"/>
            <a:ext cx="146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42950" y="143691"/>
            <a:ext cx="8420100" cy="6106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FF0000"/>
                </a:solidFill>
              </a:rPr>
              <a:t>Рівень 5</a:t>
            </a:r>
            <a:r>
              <a:rPr lang="uk-UA" sz="2800" b="1" dirty="0" smtClean="0">
                <a:solidFill>
                  <a:srgbClr val="002060"/>
                </a:solidFill>
              </a:rPr>
              <a:t>: Повний пошук та порятунок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5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706684" y="2171440"/>
            <a:ext cx="3858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Очистка території на рівні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ASR5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888274" y="2779399"/>
            <a:ext cx="827477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4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Цей рівень може застосовуватись на територіях, де руйнування будівель менше або взагалі відсутні, але USAR навички необхідні для доступу або безпеки, щоб забезпечити повне очищення від усіх можливих постраждалих. У такому випадку операція включатиме: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Систематичний пошук в кожному приміщенні кожної споруди на визначеній території операції.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В рамках цієї операції має бути швидко </a:t>
            </a:r>
            <a:r>
              <a:rPr lang="uk-UA" sz="1400" spc="-15" dirty="0" smtClean="0">
                <a:latin typeface="Arial" panose="020B0604020202020204" pitchFamily="34" charset="0"/>
                <a:ea typeface="Courier New" panose="02070309020205020404" pitchFamily="49" charset="0"/>
              </a:rPr>
              <a:t>переві</a:t>
            </a: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р</a:t>
            </a:r>
            <a:r>
              <a:rPr lang="uk-UA" sz="1400" spc="-15" dirty="0" smtClean="0">
                <a:latin typeface="Arial" panose="020B0604020202020204" pitchFamily="34" charset="0"/>
                <a:ea typeface="Courier New" panose="02070309020205020404" pitchFamily="49" charset="0"/>
              </a:rPr>
              <a:t>ена </a:t>
            </a: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відносно велика територію.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Можливе використання силового входу для забезпечення доступу до всіх територія.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400" spc="-15" dirty="0">
                <a:latin typeface="Arial" panose="020B0604020202020204" pitchFamily="34" charset="0"/>
                <a:ea typeface="Courier New" panose="02070309020205020404" pitchFamily="49" charset="0"/>
              </a:rPr>
              <a:t>Інколи може знадобитися важка техніка для розчищення невеликих завалів.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4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Може бути застосовано спеціально для визначення/відновлення місця розташування загиблих.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4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Правила призначення (брифінгу) повинні детально визначити, що робити команді, якщо вони знайшли живого постраждалого чи загиблого, напр., викликати інші команди або залишатися та розбиратися самим.</a:t>
            </a:r>
          </a:p>
          <a:p>
            <a:pPr marL="342900" marR="71755" lvl="0" indent="-342900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4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Необхідні повний контроль та координація разом з детальним описом командами конкретних територій, які вони очистили.</a:t>
            </a:r>
            <a:endParaRPr lang="uk-UA" sz="1400" dirty="0">
              <a:effectLst/>
              <a:latin typeface="Arial" panose="020B0604020202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3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grpSp>
        <p:nvGrpSpPr>
          <p:cNvPr id="4" name="Групувати 3"/>
          <p:cNvGrpSpPr/>
          <p:nvPr/>
        </p:nvGrpSpPr>
        <p:grpSpPr>
          <a:xfrm>
            <a:off x="2921000" y="1397000"/>
            <a:ext cx="4064000" cy="4064000"/>
            <a:chOff x="1016000" y="0"/>
            <a:chExt cx="4064000" cy="4064000"/>
          </a:xfrm>
        </p:grpSpPr>
        <p:sp>
          <p:nvSpPr>
            <p:cNvPr id="5" name="Овал 4"/>
            <p:cNvSpPr/>
            <p:nvPr/>
          </p:nvSpPr>
          <p:spPr>
            <a:xfrm>
              <a:off x="1016000" y="0"/>
              <a:ext cx="4064000" cy="4064000"/>
            </a:xfrm>
            <a:prstGeom prst="ellipse">
              <a:avLst/>
            </a:prstGeom>
            <a:solidFill>
              <a:srgbClr val="00B0F0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6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Овал 4"/>
            <p:cNvSpPr txBox="1"/>
            <p:nvPr/>
          </p:nvSpPr>
          <p:spPr>
            <a:xfrm>
              <a:off x="2479852" y="203199"/>
              <a:ext cx="1136294" cy="609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6896" tIns="56896" rIns="56896" bIns="56896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000" kern="1200" dirty="0"/>
                <a:t>ASR 1 – </a:t>
              </a:r>
              <a:r>
                <a:rPr lang="uk-UA" sz="1000" kern="1200" dirty="0" smtClean="0"/>
                <a:t>Загальна оцінка ураженої території</a:t>
              </a:r>
              <a:endParaRPr lang="pl-PL" sz="1000" kern="1200" dirty="0"/>
            </a:p>
          </p:txBody>
        </p:sp>
      </p:grpSp>
      <p:grpSp>
        <p:nvGrpSpPr>
          <p:cNvPr id="7" name="Групувати 6"/>
          <p:cNvGrpSpPr/>
          <p:nvPr/>
        </p:nvGrpSpPr>
        <p:grpSpPr>
          <a:xfrm>
            <a:off x="3327399" y="2209800"/>
            <a:ext cx="3251200" cy="3251200"/>
            <a:chOff x="1422400" y="812799"/>
            <a:chExt cx="3251200" cy="3251200"/>
          </a:xfrm>
        </p:grpSpPr>
        <p:sp>
          <p:nvSpPr>
            <p:cNvPr id="8" name="Овал 7"/>
            <p:cNvSpPr/>
            <p:nvPr/>
          </p:nvSpPr>
          <p:spPr>
            <a:xfrm>
              <a:off x="1422400" y="812799"/>
              <a:ext cx="3251200" cy="325120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6">
                <a:shade val="50000"/>
                <a:hueOff val="-250588"/>
                <a:satOff val="-14115"/>
                <a:lumOff val="246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Овал 4"/>
            <p:cNvSpPr txBox="1"/>
            <p:nvPr/>
          </p:nvSpPr>
          <p:spPr>
            <a:xfrm>
              <a:off x="2479852" y="1007871"/>
              <a:ext cx="1136294" cy="5852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6896" tIns="56896" rIns="56896" bIns="56896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000" kern="1200" dirty="0"/>
                <a:t>ASR 2 – </a:t>
              </a:r>
              <a:r>
                <a:rPr lang="uk-UA" sz="1000" kern="1200" dirty="0" smtClean="0"/>
                <a:t>Оцінка сектору (</a:t>
              </a:r>
              <a:r>
                <a:rPr lang="uk-UA" sz="1000" kern="1200" dirty="0" err="1" smtClean="0"/>
                <a:t>секторизація</a:t>
              </a:r>
              <a:r>
                <a:rPr lang="uk-UA" sz="1000" kern="1200" dirty="0" smtClean="0"/>
                <a:t>) та сортування робочих точок</a:t>
              </a:r>
              <a:endParaRPr lang="pl-PL" sz="1000" kern="1200" dirty="0"/>
            </a:p>
          </p:txBody>
        </p:sp>
      </p:grpSp>
      <p:grpSp>
        <p:nvGrpSpPr>
          <p:cNvPr id="10" name="Групувати 9"/>
          <p:cNvGrpSpPr/>
          <p:nvPr/>
        </p:nvGrpSpPr>
        <p:grpSpPr>
          <a:xfrm>
            <a:off x="3733798" y="3025911"/>
            <a:ext cx="2438400" cy="2438400"/>
            <a:chOff x="1828800" y="1625599"/>
            <a:chExt cx="2438400" cy="2438400"/>
          </a:xfrm>
        </p:grpSpPr>
        <p:sp>
          <p:nvSpPr>
            <p:cNvPr id="11" name="Овал 10"/>
            <p:cNvSpPr/>
            <p:nvPr/>
          </p:nvSpPr>
          <p:spPr>
            <a:xfrm>
              <a:off x="1828800" y="1625599"/>
              <a:ext cx="2438400" cy="2438400"/>
            </a:xfrm>
            <a:prstGeom prst="ellipse">
              <a:avLst/>
            </a:prstGeom>
            <a:solidFill>
              <a:srgbClr val="FFD005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6">
                <a:shade val="50000"/>
                <a:hueOff val="-501177"/>
                <a:satOff val="-28230"/>
                <a:lumOff val="4922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Овал 4"/>
            <p:cNvSpPr txBox="1"/>
            <p:nvPr/>
          </p:nvSpPr>
          <p:spPr>
            <a:xfrm>
              <a:off x="2479852" y="1808479"/>
              <a:ext cx="1136294" cy="5486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6896" tIns="56896" rIns="56896" bIns="56896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000" kern="1200" dirty="0">
                  <a:solidFill>
                    <a:schemeClr val="tx1"/>
                  </a:solidFill>
                </a:rPr>
                <a:t>ASR 3 – </a:t>
              </a:r>
              <a:r>
                <a:rPr lang="uk-UA" sz="1000" kern="1200" dirty="0" smtClean="0">
                  <a:solidFill>
                    <a:schemeClr val="tx1"/>
                  </a:solidFill>
                </a:rPr>
                <a:t>Швидкий ошук та порятунок</a:t>
              </a:r>
              <a:endParaRPr lang="pl-PL" sz="10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Групувати 12"/>
          <p:cNvGrpSpPr/>
          <p:nvPr/>
        </p:nvGrpSpPr>
        <p:grpSpPr>
          <a:xfrm>
            <a:off x="4140197" y="3871223"/>
            <a:ext cx="1625600" cy="1625600"/>
            <a:chOff x="2235200" y="2438399"/>
            <a:chExt cx="1625600" cy="1625600"/>
          </a:xfrm>
        </p:grpSpPr>
        <p:sp>
          <p:nvSpPr>
            <p:cNvPr id="14" name="Овал 13"/>
            <p:cNvSpPr/>
            <p:nvPr/>
          </p:nvSpPr>
          <p:spPr>
            <a:xfrm>
              <a:off x="2235200" y="2438399"/>
              <a:ext cx="1625600" cy="1625600"/>
            </a:xfrm>
            <a:prstGeom prst="ellipse">
              <a:avLst/>
            </a:prstGeom>
            <a:solidFill>
              <a:srgbClr val="FE860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6">
                <a:shade val="50000"/>
                <a:hueOff val="-250588"/>
                <a:satOff val="-14115"/>
                <a:lumOff val="2461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Овал 4"/>
            <p:cNvSpPr txBox="1"/>
            <p:nvPr/>
          </p:nvSpPr>
          <p:spPr>
            <a:xfrm>
              <a:off x="2473263" y="2844799"/>
              <a:ext cx="1149472" cy="8128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6896" tIns="56896" rIns="56896" bIns="56896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000" kern="1200" dirty="0">
                  <a:solidFill>
                    <a:schemeClr val="tx1"/>
                  </a:solidFill>
                </a:rPr>
                <a:t>ASR 4/ ASR 5 – </a:t>
              </a:r>
              <a:r>
                <a:rPr lang="uk-UA" sz="1000" kern="1200" dirty="0" smtClean="0">
                  <a:solidFill>
                    <a:schemeClr val="tx1"/>
                  </a:solidFill>
                </a:rPr>
                <a:t>Повний пошук та порятунок. Всеохоплюючий пошук та відновлення</a:t>
              </a:r>
              <a:endParaRPr lang="pl-PL" sz="10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pole tekstowe 2"/>
          <p:cNvSpPr txBox="1">
            <a:spLocks noChangeArrowheads="1"/>
          </p:cNvSpPr>
          <p:nvPr/>
        </p:nvSpPr>
        <p:spPr bwMode="auto">
          <a:xfrm>
            <a:off x="971550" y="692150"/>
            <a:ext cx="71993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l-PL" altLang="uk-UA" dirty="0"/>
              <a:t>ASR </a:t>
            </a:r>
            <a:r>
              <a:rPr lang="uk-UA" altLang="uk-UA" dirty="0"/>
              <a:t>(оцінка, пошук та порятунок)</a:t>
            </a:r>
            <a:r>
              <a:rPr lang="pl-PL" altLang="uk-UA"/>
              <a:t> </a:t>
            </a:r>
            <a:r>
              <a:rPr lang="pl-PL" altLang="uk-UA" smtClean="0"/>
              <a:t>– </a:t>
            </a:r>
            <a:r>
              <a:rPr lang="uk-UA" altLang="uk-UA" dirty="0"/>
              <a:t>територія</a:t>
            </a:r>
            <a:endParaRPr lang="pl-PL" altLang="uk-UA" dirty="0"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2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1185863" y="276226"/>
            <a:ext cx="8243887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uk-UA" sz="3000" b="1" dirty="0">
                <a:solidFill>
                  <a:srgbClr val="14017E"/>
                </a:solidFill>
              </a:rPr>
              <a:t>ПИТАННЯ</a:t>
            </a:r>
            <a:endParaRPr lang="ru-RU" sz="3000" b="1" dirty="0">
              <a:solidFill>
                <a:srgbClr val="14017E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2062162"/>
            <a:ext cx="2857500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0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A8186194-9B36-43BE-88C4-E5EFF9C04A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600" y="5165411"/>
            <a:ext cx="1274400" cy="1274400"/>
          </a:xfrm>
          <a:prstGeom prst="rect">
            <a:avLst/>
          </a:prstGeom>
        </p:spPr>
      </p:pic>
      <p:sp>
        <p:nvSpPr>
          <p:cNvPr id="16" name="Заголовок 3"/>
          <p:cNvSpPr txBox="1">
            <a:spLocks/>
          </p:cNvSpPr>
          <p:nvPr/>
        </p:nvSpPr>
        <p:spPr>
          <a:xfrm>
            <a:off x="371678" y="2046513"/>
            <a:ext cx="9334094" cy="12044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600" b="1" dirty="0" smtClean="0">
                <a:solidFill>
                  <a:srgbClr val="14017E"/>
                </a:solidFill>
              </a:rPr>
              <a:t>ДЯКУЮ ЗА УВАГУ</a:t>
            </a:r>
            <a:endParaRPr lang="ru-RU" sz="5600" b="1" dirty="0">
              <a:solidFill>
                <a:srgbClr val="14017E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1080000" cy="1080000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6284160" y="5000151"/>
            <a:ext cx="3062240" cy="1421002"/>
            <a:chOff x="4610314" y="4163687"/>
            <a:chExt cx="3062240" cy="1421002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4610314" y="4163687"/>
              <a:ext cx="3005471" cy="584775"/>
              <a:chOff x="2844569" y="3711742"/>
              <a:chExt cx="3005471" cy="584775"/>
            </a:xfrm>
          </p:grpSpPr>
          <p:sp>
            <p:nvSpPr>
              <p:cNvPr id="4" name="Прямоугольник 3"/>
              <p:cNvSpPr/>
              <p:nvPr/>
            </p:nvSpPr>
            <p:spPr>
              <a:xfrm>
                <a:off x="3256060" y="3711742"/>
                <a:ext cx="259398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sz="1600" dirty="0">
                    <a:latin typeface="Trebuchet MS" panose="020B0603020202020204" pitchFamily="34" charset="0"/>
                  </a:rPr>
                  <a:t>вул. Вишгородська, 150, </a:t>
                </a:r>
                <a:br>
                  <a:rPr lang="uk-UA" sz="1600" dirty="0">
                    <a:latin typeface="Trebuchet MS" panose="020B0603020202020204" pitchFamily="34" charset="0"/>
                  </a:rPr>
                </a:br>
                <a:r>
                  <a:rPr lang="uk-UA" sz="1600" dirty="0">
                    <a:latin typeface="Trebuchet MS" panose="020B0603020202020204" pitchFamily="34" charset="0"/>
                  </a:rPr>
                  <a:t>м. Київ, </a:t>
                </a:r>
                <a:r>
                  <a:rPr lang="uk-UA" sz="1600" dirty="0">
                    <a:solidFill>
                      <a:srgbClr val="333333"/>
                    </a:solidFill>
                    <a:latin typeface="Trebuchet MS" panose="020B0603020202020204" pitchFamily="34" charset="0"/>
                  </a:rPr>
                  <a:t>04114, Україна</a:t>
                </a:r>
                <a:endParaRPr lang="uk-UA" sz="1600" dirty="0">
                  <a:latin typeface="Trebuchet MS" panose="020B0603020202020204" pitchFamily="34" charset="0"/>
                </a:endParaRPr>
              </a:p>
            </p:txBody>
          </p:sp>
          <p:sp>
            <p:nvSpPr>
              <p:cNvPr id="6" name="Прямоугольник 5"/>
              <p:cNvSpPr/>
              <p:nvPr/>
            </p:nvSpPr>
            <p:spPr>
              <a:xfrm>
                <a:off x="2844569" y="3850241"/>
                <a:ext cx="4459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b="1" dirty="0">
                    <a:solidFill>
                      <a:srgbClr val="FF7F00"/>
                    </a:solidFill>
                    <a:latin typeface="Trebuchet MS" panose="020B0603020202020204" pitchFamily="34" charset="0"/>
                    <a:sym typeface="Wingdings" panose="05000000000000000000" pitchFamily="2" charset="2"/>
                  </a:rPr>
                  <a:t></a:t>
                </a:r>
                <a:endParaRPr lang="ru-RU" b="1" dirty="0">
                  <a:solidFill>
                    <a:srgbClr val="FF7F00"/>
                  </a:solidFill>
                </a:endParaRPr>
              </a:p>
            </p:txBody>
          </p:sp>
        </p:grpSp>
        <p:grpSp>
          <p:nvGrpSpPr>
            <p:cNvPr id="10" name="Группа 9"/>
            <p:cNvGrpSpPr/>
            <p:nvPr/>
          </p:nvGrpSpPr>
          <p:grpSpPr>
            <a:xfrm>
              <a:off x="4620824" y="4781481"/>
              <a:ext cx="3051730" cy="369332"/>
              <a:chOff x="2707939" y="4434636"/>
              <a:chExt cx="3051730" cy="369332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2707939" y="4434636"/>
                <a:ext cx="4347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k-UA" b="1" dirty="0">
                    <a:solidFill>
                      <a:srgbClr val="FF7F00"/>
                    </a:solidFill>
                    <a:latin typeface="Trebuchet MS" panose="020B0603020202020204" pitchFamily="34" charset="0"/>
                    <a:sym typeface="Wingdings 2" panose="05020102010507070707" pitchFamily="18" charset="2"/>
                  </a:rPr>
                  <a:t></a:t>
                </a:r>
                <a:endParaRPr lang="ru-RU" b="1" dirty="0">
                  <a:solidFill>
                    <a:srgbClr val="FF7F00"/>
                  </a:solidFill>
                </a:endParaRP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3021341" y="4434636"/>
                <a:ext cx="2738328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333333"/>
                    </a:solidFill>
                    <a:latin typeface="Trebuchet MS" panose="020B0603020202020204" pitchFamily="34" charset="0"/>
                  </a:rPr>
                  <a:t>  </a:t>
                </a:r>
                <a:r>
                  <a:rPr lang="uk-UA" sz="1600" dirty="0">
                    <a:solidFill>
                      <a:srgbClr val="333333"/>
                    </a:solidFill>
                    <a:latin typeface="Trebuchet MS" panose="020B0603020202020204" pitchFamily="34" charset="0"/>
                  </a:rPr>
                  <a:t>+380 44 22 33 966</a:t>
                </a:r>
                <a:r>
                  <a:rPr lang="en-US" sz="1600" dirty="0">
                    <a:solidFill>
                      <a:srgbClr val="333333"/>
                    </a:solidFill>
                    <a:latin typeface="Trebuchet MS" panose="020B0603020202020204" pitchFamily="34" charset="0"/>
                  </a:rPr>
                  <a:t> (24/7)</a:t>
                </a:r>
                <a:endParaRPr lang="uk-UA" sz="1600" dirty="0">
                  <a:latin typeface="Trebuchet MS" panose="020B0603020202020204" pitchFamily="34" charset="0"/>
                </a:endParaRPr>
              </a:p>
            </p:txBody>
          </p:sp>
        </p:grpSp>
        <p:sp>
          <p:nvSpPr>
            <p:cNvPr id="8" name="Прямоугольник 7"/>
            <p:cNvSpPr/>
            <p:nvPr/>
          </p:nvSpPr>
          <p:spPr>
            <a:xfrm>
              <a:off x="4620824" y="5153802"/>
              <a:ext cx="2444580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rgbClr val="FF7F00"/>
                  </a:solidFill>
                  <a:latin typeface="Trebuchet MS" panose="020B0603020202020204" pitchFamily="34" charset="0"/>
                </a:rPr>
                <a:t>@</a:t>
              </a:r>
              <a:r>
                <a:rPr lang="en-US" dirty="0">
                  <a:solidFill>
                    <a:srgbClr val="333333"/>
                  </a:solidFill>
                  <a:latin typeface="Trebuchet MS" panose="020B0603020202020204" pitchFamily="34" charset="0"/>
                </a:rPr>
                <a:t>   </a:t>
              </a:r>
              <a:r>
                <a:rPr lang="en-US" sz="1600" dirty="0">
                  <a:solidFill>
                    <a:srgbClr val="333333"/>
                  </a:solidFill>
                  <a:latin typeface="Trebuchet MS" panose="020B0603020202020204" pitchFamily="34" charset="0"/>
                </a:rPr>
                <a:t>mrcshr@dsns.gov.ua</a:t>
              </a:r>
              <a:endParaRPr lang="ru-RU" sz="1600" dirty="0"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916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885553" y="1488282"/>
            <a:ext cx="7429500" cy="1655762"/>
          </a:xfrm>
        </p:spPr>
        <p:txBody>
          <a:bodyPr>
            <a:normAutofit/>
          </a:bodyPr>
          <a:lstStyle/>
          <a:p>
            <a:r>
              <a:rPr lang="uk-UA" sz="3000" dirty="0" smtClean="0">
                <a:solidFill>
                  <a:srgbClr val="0070C0"/>
                </a:solidFill>
              </a:rPr>
              <a:t>П'ять рівнів оцінки, пошуку та порятунку.</a:t>
            </a:r>
            <a:endParaRPr lang="uk-UA" sz="3000" dirty="0">
              <a:solidFill>
                <a:srgbClr val="0070C0"/>
              </a:solidFill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027611" y="2691040"/>
            <a:ext cx="78507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USAR</a:t>
            </a:r>
            <a:r>
              <a:rPr lang="uk-UA" sz="2000" dirty="0"/>
              <a:t> операції поділяються на п'ять рівнів.</a:t>
            </a:r>
          </a:p>
          <a:p>
            <a:r>
              <a:rPr lang="uk-UA" sz="2000" dirty="0"/>
              <a:t> Ці рівні визначаються як послідовні дії, але  насправді команди можуть отримувати завдання </a:t>
            </a:r>
            <a:r>
              <a:rPr lang="uk-UA" sz="2000" dirty="0" smtClean="0"/>
              <a:t>для виконання в </a:t>
            </a:r>
            <a:r>
              <a:rPr lang="uk-UA" sz="2000" dirty="0"/>
              <a:t>будь якому порядку. Особливо під час масштабних операцій, коли </a:t>
            </a:r>
            <a:r>
              <a:rPr lang="en-US" sz="2000" dirty="0"/>
              <a:t>LEMA </a:t>
            </a:r>
            <a:r>
              <a:rPr lang="uk-UA" sz="2000" dirty="0"/>
              <a:t>(місцевий орган реагування) визначає місця робот (робочі точки) ще до прибуття команд. Або коли в процесі реагування відкриваються нові ділянки. </a:t>
            </a:r>
          </a:p>
          <a:p>
            <a:r>
              <a:rPr lang="uk-UA" sz="2000" dirty="0"/>
              <a:t>Тому на різних ділянках інциденту одночасно проводяться роботи різних рівнів.</a:t>
            </a:r>
            <a:endParaRPr lang="uk-UA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6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540181" y="629732"/>
            <a:ext cx="8243887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4017E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Рівні </a:t>
            </a:r>
            <a:r>
              <a:rPr lang="uk-UA" sz="3000" b="1" dirty="0" smtClean="0">
                <a:solidFill>
                  <a:srgbClr val="14017E"/>
                </a:solidFill>
                <a:latin typeface="Calibri Light"/>
              </a:rPr>
              <a:t>оцінки, пошуку та порятунку (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4017E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A</a:t>
            </a:r>
            <a:r>
              <a:rPr lang="en-US" sz="3000" b="1" dirty="0" smtClean="0">
                <a:solidFill>
                  <a:srgbClr val="14017E"/>
                </a:solidFill>
                <a:latin typeface="Calibri Light"/>
              </a:rPr>
              <a:t>S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4017E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R)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14017E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3526970" y="1923378"/>
            <a:ext cx="90656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altLang="uk-UA" dirty="0" smtClean="0">
                <a:solidFill>
                  <a:srgbClr val="FF0000"/>
                </a:solidFill>
              </a:rPr>
              <a:t> </a:t>
            </a:r>
            <a:r>
              <a:rPr lang="pl-PL" altLang="uk-UA" dirty="0" smtClean="0">
                <a:solidFill>
                  <a:srgbClr val="FF0000"/>
                </a:solidFill>
              </a:rPr>
              <a:t>Рівень 1</a:t>
            </a:r>
            <a:r>
              <a:rPr lang="pl-PL" altLang="uk-UA" dirty="0" smtClean="0"/>
              <a:t>:</a:t>
            </a:r>
            <a:r>
              <a:rPr lang="uk-UA" altLang="uk-UA" dirty="0" smtClean="0"/>
              <a:t> Загальна оцінка ураженої території</a:t>
            </a:r>
            <a:endParaRPr lang="pl-PL" altLang="uk-UA" dirty="0" smtClean="0"/>
          </a:p>
          <a:p>
            <a:pPr algn="just">
              <a:lnSpc>
                <a:spcPct val="150000"/>
              </a:lnSpc>
            </a:pPr>
            <a:r>
              <a:rPr lang="pl-PL" altLang="uk-UA" dirty="0"/>
              <a:t>	(</a:t>
            </a:r>
            <a:r>
              <a:rPr lang="pl-PL" altLang="uk-UA" dirty="0">
                <a:solidFill>
                  <a:srgbClr val="FF0000"/>
                </a:solidFill>
              </a:rPr>
              <a:t>Level 1</a:t>
            </a:r>
            <a:r>
              <a:rPr lang="pl-PL" altLang="uk-UA" dirty="0"/>
              <a:t> </a:t>
            </a:r>
            <a:r>
              <a:rPr lang="pl-PL" altLang="uk-UA" b="1" dirty="0"/>
              <a:t>Wide Area Assessment</a:t>
            </a:r>
            <a:r>
              <a:rPr lang="pl-PL" altLang="uk-UA" dirty="0"/>
              <a:t>);</a:t>
            </a:r>
          </a:p>
          <a:p>
            <a:pPr algn="just">
              <a:lnSpc>
                <a:spcPct val="150000"/>
              </a:lnSpc>
            </a:pPr>
            <a:r>
              <a:rPr lang="pl-PL" altLang="uk-UA" dirty="0">
                <a:solidFill>
                  <a:srgbClr val="FF0000"/>
                </a:solidFill>
              </a:rPr>
              <a:t>Рівень 2</a:t>
            </a:r>
            <a:r>
              <a:rPr lang="pl-PL" altLang="uk-UA" dirty="0"/>
              <a:t>: </a:t>
            </a:r>
            <a:r>
              <a:rPr lang="uk-UA" altLang="uk-UA" dirty="0" smtClean="0"/>
              <a:t>Оцінка сортування робочої точки</a:t>
            </a:r>
            <a:endParaRPr lang="pl-PL" altLang="uk-UA" dirty="0"/>
          </a:p>
          <a:p>
            <a:pPr algn="just">
              <a:lnSpc>
                <a:spcPct val="150000"/>
              </a:lnSpc>
            </a:pPr>
            <a:r>
              <a:rPr lang="pl-PL" altLang="uk-UA" dirty="0"/>
              <a:t>	(</a:t>
            </a:r>
            <a:r>
              <a:rPr lang="pl-PL" altLang="uk-UA" dirty="0">
                <a:solidFill>
                  <a:srgbClr val="FF0000"/>
                </a:solidFill>
              </a:rPr>
              <a:t>Level 2 </a:t>
            </a:r>
            <a:r>
              <a:rPr lang="en-US" altLang="uk-UA" b="1" dirty="0" smtClean="0"/>
              <a:t>Worksite Triage</a:t>
            </a:r>
            <a:r>
              <a:rPr lang="pl-PL" altLang="uk-UA" b="1" dirty="0" smtClean="0"/>
              <a:t> </a:t>
            </a:r>
            <a:r>
              <a:rPr lang="pl-PL" altLang="uk-UA" b="1" dirty="0"/>
              <a:t>Assessment</a:t>
            </a:r>
            <a:r>
              <a:rPr lang="pl-PL" altLang="uk-UA" dirty="0" smtClean="0"/>
              <a:t>)</a:t>
            </a:r>
            <a:r>
              <a:rPr lang="uk-UA" altLang="uk-UA" dirty="0" smtClean="0"/>
              <a:t>;</a:t>
            </a:r>
            <a:endParaRPr lang="pl-PL" altLang="uk-UA" dirty="0"/>
          </a:p>
          <a:p>
            <a:pPr algn="just">
              <a:lnSpc>
                <a:spcPct val="150000"/>
              </a:lnSpc>
            </a:pPr>
            <a:r>
              <a:rPr lang="pl-PL" altLang="uk-UA" dirty="0">
                <a:solidFill>
                  <a:srgbClr val="FF0000"/>
                </a:solidFill>
              </a:rPr>
              <a:t>Рівень 3</a:t>
            </a:r>
            <a:r>
              <a:rPr lang="pl-PL" altLang="uk-UA" dirty="0"/>
              <a:t>: </a:t>
            </a:r>
            <a:r>
              <a:rPr lang="uk-UA" altLang="uk-UA" dirty="0" smtClean="0"/>
              <a:t>Швидкий пошук та порятунок </a:t>
            </a:r>
          </a:p>
          <a:p>
            <a:pPr algn="just">
              <a:lnSpc>
                <a:spcPct val="150000"/>
              </a:lnSpc>
            </a:pPr>
            <a:r>
              <a:rPr lang="uk-UA" altLang="uk-UA" dirty="0"/>
              <a:t> </a:t>
            </a:r>
            <a:r>
              <a:rPr lang="uk-UA" altLang="uk-UA" dirty="0" smtClean="0"/>
              <a:t>                 (</a:t>
            </a:r>
            <a:r>
              <a:rPr lang="pl-PL" altLang="uk-UA" dirty="0">
                <a:solidFill>
                  <a:srgbClr val="FF0000"/>
                </a:solidFill>
              </a:rPr>
              <a:t>Level 3 </a:t>
            </a:r>
            <a:r>
              <a:rPr lang="pl-PL" altLang="uk-UA" b="1" dirty="0"/>
              <a:t>Rapid Search and Rescue</a:t>
            </a:r>
            <a:r>
              <a:rPr lang="pl-PL" altLang="uk-UA" dirty="0"/>
              <a:t>);</a:t>
            </a:r>
          </a:p>
          <a:p>
            <a:pPr algn="just">
              <a:lnSpc>
                <a:spcPct val="150000"/>
              </a:lnSpc>
            </a:pPr>
            <a:r>
              <a:rPr lang="pl-PL" altLang="uk-UA" dirty="0">
                <a:solidFill>
                  <a:srgbClr val="FF0000"/>
                </a:solidFill>
              </a:rPr>
              <a:t>Рівень 4</a:t>
            </a:r>
            <a:r>
              <a:rPr lang="pl-PL" altLang="uk-UA" dirty="0"/>
              <a:t>: </a:t>
            </a:r>
            <a:r>
              <a:rPr lang="uk-UA" altLang="uk-UA" dirty="0" smtClean="0"/>
              <a:t>Повний </a:t>
            </a:r>
            <a:r>
              <a:rPr lang="uk-UA" altLang="uk-UA" dirty="0"/>
              <a:t>пошук та порятунок </a:t>
            </a:r>
            <a:endParaRPr lang="pl-PL" altLang="uk-UA" dirty="0"/>
          </a:p>
          <a:p>
            <a:pPr algn="just">
              <a:lnSpc>
                <a:spcPct val="150000"/>
              </a:lnSpc>
            </a:pPr>
            <a:r>
              <a:rPr lang="pl-PL" altLang="uk-UA" dirty="0"/>
              <a:t>	(</a:t>
            </a:r>
            <a:r>
              <a:rPr lang="pl-PL" altLang="uk-UA" dirty="0">
                <a:solidFill>
                  <a:srgbClr val="FF0000"/>
                </a:solidFill>
              </a:rPr>
              <a:t>Level 4 </a:t>
            </a:r>
            <a:r>
              <a:rPr lang="pl-PL" altLang="uk-UA" b="1" dirty="0"/>
              <a:t>Full Search and Rescue</a:t>
            </a:r>
            <a:r>
              <a:rPr lang="pl-PL" altLang="uk-UA" dirty="0"/>
              <a:t>);</a:t>
            </a:r>
          </a:p>
          <a:p>
            <a:pPr algn="just">
              <a:lnSpc>
                <a:spcPct val="150000"/>
              </a:lnSpc>
            </a:pPr>
            <a:r>
              <a:rPr lang="pl-PL" altLang="uk-UA" dirty="0">
                <a:solidFill>
                  <a:srgbClr val="FF0000"/>
                </a:solidFill>
              </a:rPr>
              <a:t>Рівень 5</a:t>
            </a:r>
            <a:r>
              <a:rPr lang="pl-PL" altLang="uk-UA" dirty="0"/>
              <a:t>: </a:t>
            </a:r>
            <a:r>
              <a:rPr lang="uk-UA" altLang="uk-UA" dirty="0" smtClean="0"/>
              <a:t>Всеохоплюючий пошук та відновлення </a:t>
            </a:r>
          </a:p>
          <a:p>
            <a:pPr algn="just">
              <a:lnSpc>
                <a:spcPct val="150000"/>
              </a:lnSpc>
            </a:pPr>
            <a:r>
              <a:rPr lang="uk-UA" altLang="uk-UA" dirty="0"/>
              <a:t> </a:t>
            </a:r>
            <a:r>
              <a:rPr lang="uk-UA" altLang="uk-UA" dirty="0" smtClean="0"/>
              <a:t>                </a:t>
            </a:r>
            <a:r>
              <a:rPr lang="pl-PL" altLang="uk-UA" dirty="0" smtClean="0"/>
              <a:t>(</a:t>
            </a:r>
            <a:r>
              <a:rPr lang="pl-PL" altLang="uk-UA" dirty="0" smtClean="0">
                <a:solidFill>
                  <a:srgbClr val="FF0000"/>
                </a:solidFill>
              </a:rPr>
              <a:t>Level </a:t>
            </a:r>
            <a:r>
              <a:rPr lang="pl-PL" altLang="uk-UA" dirty="0">
                <a:solidFill>
                  <a:srgbClr val="FF0000"/>
                </a:solidFill>
              </a:rPr>
              <a:t>5 </a:t>
            </a:r>
            <a:r>
              <a:rPr lang="pl-PL" altLang="uk-UA" b="1" dirty="0"/>
              <a:t>Total Coverage Search and Rescue</a:t>
            </a:r>
            <a:r>
              <a:rPr lang="pl-PL" altLang="uk-UA" dirty="0"/>
              <a:t>).</a:t>
            </a:r>
            <a:endParaRPr lang="pl-PL" altLang="uk-UA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12193" y="2043455"/>
            <a:ext cx="1082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ASR</a:t>
            </a:r>
            <a:r>
              <a:rPr kumimoji="0" lang="uk-UA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1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2192" y="2835935"/>
            <a:ext cx="1082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ASR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2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4333" y="3682813"/>
            <a:ext cx="1082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ASR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3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41270" y="4529691"/>
            <a:ext cx="1082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ASR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4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7949" y="5322171"/>
            <a:ext cx="10827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ASR</a:t>
            </a:r>
            <a:r>
              <a:rPr kumimoji="0" lang="uk-UA" sz="20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5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80117" y="0"/>
            <a:ext cx="949436" cy="1035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3" y="128578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7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Prostokąt 33"/>
          <p:cNvSpPr/>
          <p:nvPr/>
        </p:nvSpPr>
        <p:spPr bwMode="auto">
          <a:xfrm>
            <a:off x="755176" y="1767917"/>
            <a:ext cx="2088232" cy="72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l-PL" altLang="uk-UA" dirty="0"/>
              <a:t>Mo</a:t>
            </a:r>
            <a:r>
              <a:rPr lang="uk-UA" altLang="uk-UA" dirty="0" err="1"/>
              <a:t>білізація</a:t>
            </a:r>
            <a:endParaRPr lang="pl-PL" altLang="uk-UA" dirty="0"/>
          </a:p>
        </p:txBody>
      </p:sp>
      <p:sp>
        <p:nvSpPr>
          <p:cNvPr id="5" name="Prostokąt 30"/>
          <p:cNvSpPr/>
          <p:nvPr/>
        </p:nvSpPr>
        <p:spPr bwMode="auto">
          <a:xfrm>
            <a:off x="2843408" y="1767917"/>
            <a:ext cx="3456384" cy="369332"/>
          </a:xfrm>
          <a:prstGeom prst="rect">
            <a:avLst/>
          </a:prstGeom>
          <a:solidFill>
            <a:srgbClr val="FE8602">
              <a:alpha val="5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uk-UA" dirty="0" smtClean="0"/>
              <a:t>Дії</a:t>
            </a:r>
            <a:r>
              <a:rPr lang="en-US" altLang="uk-UA" dirty="0" smtClean="0"/>
              <a:t> USAR</a:t>
            </a:r>
            <a:endParaRPr lang="pl-PL" altLang="uk-UA" dirty="0"/>
          </a:p>
        </p:txBody>
      </p:sp>
      <p:sp>
        <p:nvSpPr>
          <p:cNvPr id="6" name="Prostokąt 32"/>
          <p:cNvSpPr/>
          <p:nvPr/>
        </p:nvSpPr>
        <p:spPr bwMode="auto">
          <a:xfrm>
            <a:off x="6299792" y="1767917"/>
            <a:ext cx="2088232" cy="720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k-UA" altLang="uk-UA" dirty="0"/>
              <a:t>Демобілізація</a:t>
            </a:r>
            <a:r>
              <a:rPr lang="pl-PL" altLang="uk-UA" dirty="0"/>
              <a:t>/ </a:t>
            </a:r>
            <a:r>
              <a:rPr lang="uk-UA" altLang="uk-UA" dirty="0"/>
              <a:t>Відновлення</a:t>
            </a:r>
            <a:endParaRPr lang="pl-PL" altLang="uk-UA" dirty="0"/>
          </a:p>
        </p:txBody>
      </p:sp>
      <p:sp>
        <p:nvSpPr>
          <p:cNvPr id="7" name="Schemat blokowy: proces alternatywny 21"/>
          <p:cNvSpPr/>
          <p:nvPr/>
        </p:nvSpPr>
        <p:spPr bwMode="auto">
          <a:xfrm>
            <a:off x="1691680" y="2344326"/>
            <a:ext cx="1152128" cy="1473352"/>
          </a:xfrm>
          <a:prstGeom prst="flowChartAlternateProcess">
            <a:avLst/>
          </a:prstGeom>
          <a:solidFill>
            <a:srgbClr val="FF0000"/>
          </a:solidFill>
          <a:ln>
            <a:noFill/>
            <a:headEnd type="none" w="med" len="med"/>
            <a:tailEnd type="non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0000" tIns="540000" bIns="54000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l-PL" dirty="0">
                <a:solidFill>
                  <a:schemeClr val="tx1"/>
                </a:solidFill>
                <a:latin typeface="Tahoma" pitchFamily="34" charset="0"/>
              </a:rPr>
              <a:t>ASR 1</a:t>
            </a:r>
          </a:p>
        </p:txBody>
      </p:sp>
      <p:sp>
        <p:nvSpPr>
          <p:cNvPr id="8" name="Schemat blokowy: proces alternatywny 22"/>
          <p:cNvSpPr/>
          <p:nvPr/>
        </p:nvSpPr>
        <p:spPr bwMode="auto">
          <a:xfrm>
            <a:off x="2843808" y="2344326"/>
            <a:ext cx="1152128" cy="1473352"/>
          </a:xfrm>
          <a:prstGeom prst="flowChartAlternateProcess">
            <a:avLst/>
          </a:prstGeom>
          <a:solidFill>
            <a:srgbClr val="FE8602"/>
          </a:solidFill>
          <a:ln>
            <a:noFill/>
            <a:headEnd type="none" w="med" len="med"/>
            <a:tailEnd type="non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0000" tIns="540000" bIns="54000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l-PL" dirty="0">
                <a:solidFill>
                  <a:schemeClr val="tx1"/>
                </a:solidFill>
                <a:latin typeface="Tahoma" pitchFamily="34" charset="0"/>
              </a:rPr>
              <a:t>ASR 2</a:t>
            </a:r>
          </a:p>
        </p:txBody>
      </p:sp>
      <p:sp>
        <p:nvSpPr>
          <p:cNvPr id="9" name="Schemat blokowy: proces alternatywny 23"/>
          <p:cNvSpPr/>
          <p:nvPr/>
        </p:nvSpPr>
        <p:spPr bwMode="auto">
          <a:xfrm>
            <a:off x="3995936" y="2344326"/>
            <a:ext cx="1152128" cy="1473352"/>
          </a:xfrm>
          <a:prstGeom prst="flowChartAlternateProcess">
            <a:avLst/>
          </a:prstGeom>
          <a:solidFill>
            <a:srgbClr val="FE8602"/>
          </a:solidFill>
          <a:ln>
            <a:noFill/>
            <a:headEnd type="none" w="med" len="med"/>
            <a:tailEnd type="non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0000" tIns="540000" bIns="54000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l-PL" dirty="0">
                <a:solidFill>
                  <a:schemeClr val="tx1"/>
                </a:solidFill>
                <a:latin typeface="Tahoma" pitchFamily="34" charset="0"/>
              </a:rPr>
              <a:t>ASR 3</a:t>
            </a:r>
          </a:p>
        </p:txBody>
      </p:sp>
      <p:sp>
        <p:nvSpPr>
          <p:cNvPr id="10" name="Schemat blokowy: proces alternatywny 25"/>
          <p:cNvSpPr/>
          <p:nvPr/>
        </p:nvSpPr>
        <p:spPr bwMode="auto">
          <a:xfrm>
            <a:off x="6300192" y="2344326"/>
            <a:ext cx="1152128" cy="1473352"/>
          </a:xfrm>
          <a:prstGeom prst="flowChartAlternateProcess">
            <a:avLst/>
          </a:prstGeom>
          <a:solidFill>
            <a:srgbClr val="FFFF00"/>
          </a:solidFill>
          <a:ln>
            <a:noFill/>
            <a:headEnd type="none" w="med" len="med"/>
            <a:tailEnd type="non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0000" tIns="540000" bIns="54000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l-PL" dirty="0">
                <a:solidFill>
                  <a:schemeClr val="tx1"/>
                </a:solidFill>
                <a:latin typeface="Tahoma" pitchFamily="34" charset="0"/>
              </a:rPr>
              <a:t>ASR 5</a:t>
            </a:r>
          </a:p>
        </p:txBody>
      </p:sp>
      <p:sp>
        <p:nvSpPr>
          <p:cNvPr id="11" name="Schemat blokowy: proces alternatywny 24"/>
          <p:cNvSpPr/>
          <p:nvPr/>
        </p:nvSpPr>
        <p:spPr bwMode="auto">
          <a:xfrm>
            <a:off x="5148064" y="2344326"/>
            <a:ext cx="1152128" cy="1473352"/>
          </a:xfrm>
          <a:prstGeom prst="flowChartAlternateProcess">
            <a:avLst/>
          </a:prstGeom>
          <a:solidFill>
            <a:srgbClr val="FE8602"/>
          </a:solidFill>
          <a:ln>
            <a:noFill/>
            <a:headEnd type="none" w="med" len="med"/>
            <a:tailEnd type="none" w="med" len="me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0000" tIns="540000" bIns="540000" anchor="ctr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l-PL" dirty="0">
                <a:solidFill>
                  <a:schemeClr val="tx1"/>
                </a:solidFill>
                <a:latin typeface="Tahoma" pitchFamily="34" charset="0"/>
              </a:rPr>
              <a:t>ASR 4</a:t>
            </a:r>
          </a:p>
        </p:txBody>
      </p:sp>
      <p:sp>
        <p:nvSpPr>
          <p:cNvPr id="12" name="Strzałka: prążkowana w prawo 27"/>
          <p:cNvSpPr/>
          <p:nvPr/>
        </p:nvSpPr>
        <p:spPr bwMode="auto">
          <a:xfrm>
            <a:off x="1692275" y="4365625"/>
            <a:ext cx="5759450" cy="503238"/>
          </a:xfrm>
          <a:prstGeom prst="stripedRightArrow">
            <a:avLst>
              <a:gd name="adj1" fmla="val 46335"/>
              <a:gd name="adj2" fmla="val 24973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pl-PL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Wybuch: 14 punktów 28"/>
          <p:cNvSpPr/>
          <p:nvPr/>
        </p:nvSpPr>
        <p:spPr bwMode="auto">
          <a:xfrm>
            <a:off x="274320" y="3817678"/>
            <a:ext cx="2207623" cy="1590935"/>
          </a:xfrm>
          <a:prstGeom prst="irregularSeal2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pl-PL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4" name="pole tekstowe 2"/>
          <p:cNvSpPr txBox="1">
            <a:spLocks noChangeArrowheads="1"/>
          </p:cNvSpPr>
          <p:nvPr/>
        </p:nvSpPr>
        <p:spPr bwMode="auto">
          <a:xfrm>
            <a:off x="971550" y="692150"/>
            <a:ext cx="71993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l-PL" altLang="uk-UA" dirty="0" smtClean="0"/>
              <a:t>ASR</a:t>
            </a:r>
            <a:r>
              <a:rPr lang="uk-UA" altLang="uk-UA" dirty="0" smtClean="0"/>
              <a:t> (оцінка, пошук та порятунок)</a:t>
            </a:r>
            <a:r>
              <a:rPr lang="pl-PL" altLang="uk-UA" dirty="0" smtClean="0"/>
              <a:t> </a:t>
            </a:r>
            <a:r>
              <a:rPr lang="uk-UA" altLang="uk-UA" dirty="0"/>
              <a:t>у </a:t>
            </a:r>
            <a:r>
              <a:rPr lang="uk-UA" altLang="uk-UA" dirty="0" smtClean="0"/>
              <a:t>часі</a:t>
            </a:r>
            <a:endParaRPr lang="pl-PL" altLang="uk-UA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942772" cy="942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35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1080000" cy="1080000"/>
          </a:xfrm>
          <a:prstGeom prst="rect">
            <a:avLst/>
          </a:prstGeom>
        </p:spPr>
      </p:pic>
      <p:sp>
        <p:nvSpPr>
          <p:cNvPr id="5" name="Shape 4"/>
          <p:cNvSpPr/>
          <p:nvPr/>
        </p:nvSpPr>
        <p:spPr>
          <a:xfrm>
            <a:off x="685462" y="990407"/>
            <a:ext cx="8535075" cy="4877186"/>
          </a:xfrm>
          <a:prstGeom prst="swooshArrow">
            <a:avLst>
              <a:gd name="adj1" fmla="val 25000"/>
              <a:gd name="adj2" fmla="val 25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50000">
                <a:schemeClr val="accent6">
                  <a:tint val="55000"/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tint val="55000"/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3">
            <a:schemeClr val="accent6">
              <a:tint val="55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55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pole tekstowe 1"/>
          <p:cNvSpPr txBox="1">
            <a:spLocks noChangeArrowheads="1"/>
          </p:cNvSpPr>
          <p:nvPr/>
        </p:nvSpPr>
        <p:spPr bwMode="auto">
          <a:xfrm>
            <a:off x="971550" y="692150"/>
            <a:ext cx="7199313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pl-PL" altLang="uk-UA" dirty="0" smtClean="0"/>
              <a:t>ASR – залучення сил і засобів</a:t>
            </a:r>
            <a:endParaRPr lang="pl-PL" altLang="uk-UA" dirty="0"/>
          </a:p>
        </p:txBody>
      </p:sp>
      <p:sp>
        <p:nvSpPr>
          <p:cNvPr id="8" name="Овал 7"/>
          <p:cNvSpPr/>
          <p:nvPr/>
        </p:nvSpPr>
        <p:spPr>
          <a:xfrm>
            <a:off x="4132561" y="2956881"/>
            <a:ext cx="334936" cy="383186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92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00941"/>
              <a:satOff val="-22584"/>
              <a:lumOff val="39380"/>
              <a:alphaOff val="0"/>
            </a:schemeClr>
          </a:fillRef>
          <a:effectRef idx="2">
            <a:schemeClr val="accent6">
              <a:shade val="50000"/>
              <a:hueOff val="-400941"/>
              <a:satOff val="-22584"/>
              <a:lumOff val="3938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Овал 8"/>
          <p:cNvSpPr/>
          <p:nvPr/>
        </p:nvSpPr>
        <p:spPr>
          <a:xfrm>
            <a:off x="5527516" y="2432489"/>
            <a:ext cx="483816" cy="483816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92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00941"/>
              <a:satOff val="-22584"/>
              <a:lumOff val="39380"/>
              <a:alphaOff val="0"/>
            </a:schemeClr>
          </a:fillRef>
          <a:effectRef idx="2">
            <a:schemeClr val="accent6">
              <a:shade val="50000"/>
              <a:hueOff val="-400941"/>
              <a:satOff val="-22584"/>
              <a:lumOff val="3938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Овал 9"/>
          <p:cNvSpPr/>
          <p:nvPr/>
        </p:nvSpPr>
        <p:spPr>
          <a:xfrm>
            <a:off x="2851262" y="3602038"/>
            <a:ext cx="296887" cy="313938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92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00941"/>
              <a:satOff val="-22584"/>
              <a:lumOff val="39380"/>
              <a:alphaOff val="0"/>
            </a:schemeClr>
          </a:fillRef>
          <a:effectRef idx="2">
            <a:schemeClr val="accent6">
              <a:shade val="50000"/>
              <a:hueOff val="-400941"/>
              <a:satOff val="-22584"/>
              <a:lumOff val="3938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Овал 10"/>
          <p:cNvSpPr/>
          <p:nvPr/>
        </p:nvSpPr>
        <p:spPr>
          <a:xfrm>
            <a:off x="1704365" y="4448356"/>
            <a:ext cx="189749" cy="240422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92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00941"/>
              <a:satOff val="-22584"/>
              <a:lumOff val="39380"/>
              <a:alphaOff val="0"/>
            </a:schemeClr>
          </a:fillRef>
          <a:effectRef idx="2">
            <a:schemeClr val="accent6">
              <a:shade val="50000"/>
              <a:hueOff val="-400941"/>
              <a:satOff val="-22584"/>
              <a:lumOff val="3938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Овал 11"/>
          <p:cNvSpPr/>
          <p:nvPr/>
        </p:nvSpPr>
        <p:spPr>
          <a:xfrm>
            <a:off x="6996543" y="2058773"/>
            <a:ext cx="697480" cy="589391"/>
          </a:xfrm>
          <a:prstGeom prst="ellipse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92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satMod val="110000"/>
                  <a:lumMod val="100000"/>
                  <a:shade val="100000"/>
                </a:schemeClr>
              </a:gs>
              <a:gs pos="100000">
                <a:schemeClr val="accent6">
                  <a:shade val="50000"/>
                  <a:hueOff val="-400941"/>
                  <a:satOff val="-22584"/>
                  <a:lumOff val="39380"/>
                  <a:alphaOff val="0"/>
                  <a:lumMod val="99000"/>
                  <a:satMod val="120000"/>
                  <a:shade val="78000"/>
                </a:schemeClr>
              </a:gs>
            </a:gsLst>
          </a:gradFill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00941"/>
              <a:satOff val="-22584"/>
              <a:lumOff val="39380"/>
              <a:alphaOff val="0"/>
            </a:schemeClr>
          </a:fillRef>
          <a:effectRef idx="2">
            <a:schemeClr val="accent6">
              <a:shade val="50000"/>
              <a:hueOff val="-400941"/>
              <a:satOff val="-22584"/>
              <a:lumOff val="3938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Групувати 12"/>
          <p:cNvGrpSpPr/>
          <p:nvPr/>
        </p:nvGrpSpPr>
        <p:grpSpPr>
          <a:xfrm>
            <a:off x="1323179" y="5011720"/>
            <a:ext cx="1528083" cy="1160770"/>
            <a:chOff x="1080121" y="3716415"/>
            <a:chExt cx="984199" cy="1160770"/>
          </a:xfrm>
        </p:grpSpPr>
        <p:sp>
          <p:nvSpPr>
            <p:cNvPr id="14" name="Прямокутник 13"/>
            <p:cNvSpPr/>
            <p:nvPr/>
          </p:nvSpPr>
          <p:spPr>
            <a:xfrm>
              <a:off x="1080121" y="3716415"/>
              <a:ext cx="984199" cy="116077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TextBox 14"/>
            <p:cNvSpPr txBox="1"/>
            <p:nvPr/>
          </p:nvSpPr>
          <p:spPr>
            <a:xfrm>
              <a:off x="1080121" y="3716415"/>
              <a:ext cx="984199" cy="11607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103" tIns="0" rIns="0" bIns="0" numCol="1" spcCol="1270" anchor="t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900" kern="1200" dirty="0"/>
                <a:t>ASR1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/>
                <a:t>Місцеві служби</a:t>
              </a:r>
              <a:r>
                <a:rPr lang="en-US" sz="1400" dirty="0"/>
                <a:t> LEMA</a:t>
              </a:r>
              <a:r>
                <a:rPr lang="uk-UA" sz="1400" dirty="0"/>
                <a:t> </a:t>
              </a:r>
              <a:r>
                <a:rPr lang="pl-PL" sz="1400" dirty="0" smtClean="0"/>
                <a:t>;</a:t>
              </a:r>
              <a:endParaRPr lang="uk-UA" sz="1400" dirty="0" smtClean="0"/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Команди </a:t>
              </a:r>
              <a:r>
                <a:rPr lang="en-US" sz="1400" dirty="0" smtClean="0"/>
                <a:t>OSOCC/UNDAC </a:t>
              </a:r>
              <a:r>
                <a:rPr lang="uk-UA" sz="1400" dirty="0" smtClean="0"/>
                <a:t>по їх прибуттю</a:t>
              </a:r>
              <a:endParaRPr lang="pl-PL" sz="1400" dirty="0"/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1400" dirty="0"/>
                <a:t>USAR</a:t>
              </a:r>
              <a:r>
                <a:rPr lang="en-US" sz="1400" dirty="0"/>
                <a:t> </a:t>
              </a:r>
              <a:r>
                <a:rPr lang="uk-UA" sz="1400" dirty="0"/>
                <a:t>команди</a:t>
              </a:r>
              <a:r>
                <a:rPr lang="pl-PL" sz="1400" dirty="0"/>
                <a:t>.</a:t>
              </a:r>
            </a:p>
          </p:txBody>
        </p:sp>
      </p:grpSp>
      <p:grpSp>
        <p:nvGrpSpPr>
          <p:cNvPr id="16" name="Групувати 15"/>
          <p:cNvGrpSpPr/>
          <p:nvPr/>
        </p:nvGrpSpPr>
        <p:grpSpPr>
          <a:xfrm>
            <a:off x="2393837" y="4328105"/>
            <a:ext cx="1904015" cy="2043540"/>
            <a:chOff x="1696387" y="2833645"/>
            <a:chExt cx="1904015" cy="2043540"/>
          </a:xfrm>
        </p:grpSpPr>
        <p:sp>
          <p:nvSpPr>
            <p:cNvPr id="17" name="Прямокутник 16"/>
            <p:cNvSpPr/>
            <p:nvPr/>
          </p:nvSpPr>
          <p:spPr>
            <a:xfrm>
              <a:off x="1861678" y="2833645"/>
              <a:ext cx="1738724" cy="204354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TextBox 17"/>
            <p:cNvSpPr txBox="1"/>
            <p:nvPr/>
          </p:nvSpPr>
          <p:spPr>
            <a:xfrm>
              <a:off x="1696387" y="2833645"/>
              <a:ext cx="1738724" cy="20435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8857" tIns="0" rIns="0" bIns="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ASR 2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Місцеві служби</a:t>
              </a:r>
              <a:r>
                <a:rPr lang="en-US" sz="1400" dirty="0" smtClean="0"/>
                <a:t> LEMA</a:t>
              </a:r>
              <a:r>
                <a:rPr lang="uk-UA" sz="1400" dirty="0" smtClean="0"/>
                <a:t> </a:t>
              </a:r>
              <a:r>
                <a:rPr lang="pl-PL" sz="1400" kern="1200" dirty="0" smtClean="0"/>
                <a:t>;</a:t>
              </a:r>
              <a:endParaRPr lang="pl-PL" sz="1400" kern="1200" dirty="0"/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1400" kern="1200" dirty="0" smtClean="0"/>
                <a:t>USAR</a:t>
              </a:r>
              <a:r>
                <a:rPr lang="en-US" sz="1400" kern="1200" dirty="0" smtClean="0"/>
                <a:t> </a:t>
              </a:r>
              <a:r>
                <a:rPr lang="uk-UA" sz="1400" kern="1200" dirty="0" smtClean="0"/>
                <a:t>команди</a:t>
              </a:r>
              <a:r>
                <a:rPr lang="pl-PL" sz="1400" kern="1200" dirty="0" smtClean="0"/>
                <a:t>.</a:t>
              </a:r>
              <a:endParaRPr lang="pl-PL" sz="1400" kern="1200" dirty="0"/>
            </a:p>
          </p:txBody>
        </p:sp>
      </p:grpSp>
      <p:grpSp>
        <p:nvGrpSpPr>
          <p:cNvPr id="19" name="Групувати 18"/>
          <p:cNvGrpSpPr/>
          <p:nvPr/>
        </p:nvGrpSpPr>
        <p:grpSpPr>
          <a:xfrm>
            <a:off x="4008123" y="3761809"/>
            <a:ext cx="1561141" cy="2740978"/>
            <a:chOff x="3378730" y="2136207"/>
            <a:chExt cx="1561141" cy="2740978"/>
          </a:xfrm>
        </p:grpSpPr>
        <p:sp>
          <p:nvSpPr>
            <p:cNvPr id="20" name="Прямокутник 19"/>
            <p:cNvSpPr/>
            <p:nvPr/>
          </p:nvSpPr>
          <p:spPr>
            <a:xfrm>
              <a:off x="3378730" y="2136207"/>
              <a:ext cx="1506075" cy="274097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TextBox 20"/>
            <p:cNvSpPr txBox="1"/>
            <p:nvPr/>
          </p:nvSpPr>
          <p:spPr>
            <a:xfrm>
              <a:off x="3378730" y="2136207"/>
              <a:ext cx="1561141" cy="274097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8476" tIns="0" rIns="0" bIns="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ASR 3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/>
                <a:t>Команди </a:t>
              </a:r>
              <a:r>
                <a:rPr lang="pl-PL" sz="1400" dirty="0"/>
                <a:t> USAR</a:t>
              </a:r>
              <a:r>
                <a:rPr lang="uk-UA" sz="1400" dirty="0"/>
                <a:t> </a:t>
              </a:r>
              <a:r>
                <a:rPr lang="uk-UA" sz="1400" dirty="0" smtClean="0"/>
                <a:t>легкого, середнього </a:t>
              </a:r>
              <a:r>
                <a:rPr lang="uk-UA" sz="1400" dirty="0"/>
                <a:t>та важкого </a:t>
              </a:r>
              <a:r>
                <a:rPr lang="uk-UA" sz="1400" dirty="0" smtClean="0"/>
                <a:t>класу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Національними командами </a:t>
              </a:r>
              <a:r>
                <a:rPr lang="en-US" sz="1400" dirty="0" smtClean="0"/>
                <a:t>LEMA</a:t>
              </a:r>
              <a:r>
                <a:rPr lang="pl-PL" sz="1400" kern="1200" dirty="0" smtClean="0"/>
                <a:t>.</a:t>
              </a:r>
              <a:endParaRPr lang="pl-PL" sz="1400" kern="1200" dirty="0"/>
            </a:p>
          </p:txBody>
        </p:sp>
      </p:grpSp>
      <p:grpSp>
        <p:nvGrpSpPr>
          <p:cNvPr id="22" name="Групувати 21"/>
          <p:cNvGrpSpPr/>
          <p:nvPr/>
        </p:nvGrpSpPr>
        <p:grpSpPr>
          <a:xfrm>
            <a:off x="5189448" y="3285523"/>
            <a:ext cx="1685137" cy="3309649"/>
            <a:chOff x="4884805" y="1567536"/>
            <a:chExt cx="1685137" cy="3309649"/>
          </a:xfrm>
        </p:grpSpPr>
        <p:sp>
          <p:nvSpPr>
            <p:cNvPr id="23" name="Прямокутник 22"/>
            <p:cNvSpPr/>
            <p:nvPr/>
          </p:nvSpPr>
          <p:spPr>
            <a:xfrm>
              <a:off x="4884805" y="1609471"/>
              <a:ext cx="1560699" cy="326771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TextBox 23"/>
            <p:cNvSpPr txBox="1"/>
            <p:nvPr/>
          </p:nvSpPr>
          <p:spPr>
            <a:xfrm>
              <a:off x="5009243" y="1567536"/>
              <a:ext cx="1560699" cy="32677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365" tIns="0" rIns="0" bIns="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ASR 4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kern="1200" dirty="0" smtClean="0"/>
                <a:t>Команди </a:t>
              </a:r>
              <a:r>
                <a:rPr lang="pl-PL" sz="1400" kern="1200" dirty="0" smtClean="0"/>
                <a:t> USAR</a:t>
              </a:r>
              <a:r>
                <a:rPr lang="uk-UA" sz="1400" kern="1200" dirty="0" smtClean="0"/>
                <a:t> середнього та важкого класу</a:t>
              </a:r>
              <a:r>
                <a:rPr lang="pl-PL" sz="1400" kern="1200" dirty="0" smtClean="0"/>
                <a:t>.</a:t>
              </a:r>
              <a:endParaRPr lang="pl-PL" sz="1400" kern="1200" dirty="0"/>
            </a:p>
          </p:txBody>
        </p:sp>
      </p:grpSp>
      <p:grpSp>
        <p:nvGrpSpPr>
          <p:cNvPr id="25" name="Групувати 24"/>
          <p:cNvGrpSpPr/>
          <p:nvPr/>
        </p:nvGrpSpPr>
        <p:grpSpPr>
          <a:xfrm>
            <a:off x="6750589" y="3047499"/>
            <a:ext cx="2048418" cy="3589608"/>
            <a:chOff x="6201645" y="1287577"/>
            <a:chExt cx="2048418" cy="3589608"/>
          </a:xfrm>
        </p:grpSpPr>
        <p:sp>
          <p:nvSpPr>
            <p:cNvPr id="26" name="Прямокутник 25"/>
            <p:cNvSpPr/>
            <p:nvPr/>
          </p:nvSpPr>
          <p:spPr>
            <a:xfrm>
              <a:off x="6201645" y="1287577"/>
              <a:ext cx="2048418" cy="358960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TextBox 26"/>
            <p:cNvSpPr txBox="1"/>
            <p:nvPr/>
          </p:nvSpPr>
          <p:spPr>
            <a:xfrm>
              <a:off x="6201645" y="1287577"/>
              <a:ext cx="2048418" cy="35896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6658" tIns="0" rIns="0" bIns="0" numCol="1" spcCol="1270" anchor="t" anchorCtr="0">
              <a:noAutofit/>
            </a:bodyPr>
            <a:lstStyle/>
            <a:p>
              <a:pPr lvl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800" kern="1200" dirty="0"/>
                <a:t>ASR 5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Ресурси </a:t>
              </a:r>
              <a:r>
                <a:rPr lang="en-US" sz="1400" dirty="0" smtClean="0"/>
                <a:t>LEMA</a:t>
              </a:r>
              <a:r>
                <a:rPr lang="uk-UA" sz="1400" dirty="0" smtClean="0"/>
                <a:t>, місцеві служби</a:t>
              </a:r>
              <a:r>
                <a:rPr lang="pl-PL" sz="1400" kern="1200" dirty="0" smtClean="0"/>
                <a:t>;</a:t>
              </a:r>
              <a:endParaRPr lang="pl-PL" sz="1400" kern="1200" dirty="0"/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Команди</a:t>
              </a:r>
              <a:r>
                <a:rPr lang="pl-PL" sz="1400" kern="1200" dirty="0" smtClean="0"/>
                <a:t> </a:t>
              </a:r>
              <a:r>
                <a:rPr lang="pl-PL" sz="1400" kern="1200" dirty="0"/>
                <a:t>USAR </a:t>
              </a:r>
              <a:r>
                <a:rPr lang="uk-UA" sz="1400" kern="1200" dirty="0" smtClean="0"/>
                <a:t>якщо є така пропозиція,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1400" dirty="0" smtClean="0"/>
                <a:t>Кожна команда </a:t>
              </a:r>
              <a:r>
                <a:rPr lang="pl-PL" sz="1400" dirty="0"/>
                <a:t>USAR</a:t>
              </a:r>
              <a:r>
                <a:rPr lang="uk-UA" sz="1400" dirty="0" smtClean="0"/>
                <a:t> приймає власне рішення</a:t>
              </a:r>
              <a:r>
                <a:rPr lang="pl-PL" sz="1400" kern="1200" dirty="0" smtClean="0"/>
                <a:t>.</a:t>
              </a:r>
              <a:endParaRPr lang="pl-PL" sz="1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5323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6086" y="858952"/>
            <a:ext cx="8420100" cy="2387600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05444" y="2052752"/>
            <a:ext cx="7429500" cy="1655762"/>
          </a:xfrm>
        </p:spPr>
        <p:txBody>
          <a:bodyPr>
            <a:noAutofit/>
          </a:bodyPr>
          <a:lstStyle/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Інформація на VOSOCC.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Брифінг RDC/OSOCC.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Може бути підкріплено інформацією з таких джерел як брифінги LEMA, карти, GPS координати, фотографії та відео.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Брифінг UCC.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Форма </a:t>
            </a:r>
            <a:r>
              <a:rPr lang="uk-UA" sz="2000" b="1" dirty="0" err="1"/>
              <a:t>Worksite</a:t>
            </a:r>
            <a:r>
              <a:rPr lang="uk-UA" sz="2000" b="1" dirty="0"/>
              <a:t> </a:t>
            </a:r>
            <a:r>
              <a:rPr lang="uk-UA" sz="2000" b="1" dirty="0" err="1"/>
              <a:t>Triage</a:t>
            </a:r>
            <a:r>
              <a:rPr lang="uk-UA" sz="2000" b="1" dirty="0"/>
              <a:t> </a:t>
            </a:r>
            <a:r>
              <a:rPr lang="uk-UA" sz="2000" b="1" dirty="0" err="1"/>
              <a:t>Form</a:t>
            </a:r>
            <a:r>
              <a:rPr lang="uk-UA" sz="2000" b="1" dirty="0"/>
              <a:t> </a:t>
            </a:r>
            <a:r>
              <a:rPr lang="uk-UA" sz="2000" dirty="0"/>
              <a:t>(«Сортування робочої точки»).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Форма </a:t>
            </a:r>
            <a:r>
              <a:rPr lang="uk-UA" sz="2000" b="1" dirty="0" err="1"/>
              <a:t>Worksite</a:t>
            </a:r>
            <a:r>
              <a:rPr lang="uk-UA" sz="2000" b="1" dirty="0"/>
              <a:t> </a:t>
            </a:r>
            <a:r>
              <a:rPr lang="uk-UA" sz="2000" b="1" dirty="0" err="1"/>
              <a:t>Report</a:t>
            </a:r>
            <a:r>
              <a:rPr lang="uk-UA" sz="2000" b="1" dirty="0"/>
              <a:t> </a:t>
            </a:r>
            <a:r>
              <a:rPr lang="uk-UA" sz="2000" b="1" dirty="0" err="1"/>
              <a:t>Form</a:t>
            </a:r>
            <a:r>
              <a:rPr lang="uk-UA" sz="2000" b="1" dirty="0"/>
              <a:t> </a:t>
            </a:r>
            <a:r>
              <a:rPr lang="uk-UA" sz="2000" dirty="0"/>
              <a:t>(«Звіт щодо роботи на точці»).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dirty="0"/>
              <a:t>Форма </a:t>
            </a:r>
            <a:r>
              <a:rPr lang="uk-UA" sz="2000" b="1" dirty="0" err="1"/>
              <a:t>Victim</a:t>
            </a:r>
            <a:r>
              <a:rPr lang="uk-UA" sz="2000" b="1" dirty="0"/>
              <a:t> </a:t>
            </a:r>
            <a:r>
              <a:rPr lang="uk-UA" sz="2000" b="1" dirty="0" err="1"/>
              <a:t>Extrication</a:t>
            </a:r>
            <a:r>
              <a:rPr lang="uk-UA" sz="2000" b="1" dirty="0"/>
              <a:t> </a:t>
            </a:r>
            <a:r>
              <a:rPr lang="uk-UA" sz="2000" b="1" dirty="0" err="1"/>
              <a:t>Form</a:t>
            </a:r>
            <a:r>
              <a:rPr lang="uk-UA" sz="2000" b="1" dirty="0"/>
              <a:t> </a:t>
            </a:r>
            <a:r>
              <a:rPr lang="uk-UA" sz="2000" dirty="0"/>
              <a:t>(«Вилучення постраждалого»).</a:t>
            </a:r>
          </a:p>
          <a:p>
            <a:pPr marL="685800" lvl="0" indent="-685800" algn="l">
              <a:buFont typeface="Arial" panose="020B0604020202020204" pitchFamily="34" charset="0"/>
              <a:buChar char="•"/>
            </a:pPr>
            <a:r>
              <a:rPr lang="uk-UA" sz="2000" b="1" dirty="0"/>
              <a:t>Система маркування робочих точок</a:t>
            </a:r>
            <a:r>
              <a:rPr lang="uk-UA" sz="2000" dirty="0"/>
              <a:t>.</a:t>
            </a:r>
          </a:p>
          <a:p>
            <a:endParaRPr lang="uk-UA" sz="2000" dirty="0"/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2194560" y="569913"/>
            <a:ext cx="5643153" cy="5524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4017E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Основні інструменти 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4017E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INSARAG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14017E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23" y="174433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0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43691"/>
            <a:ext cx="8420100" cy="84514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002060"/>
                </a:solidFill>
              </a:rPr>
              <a:t>Оцінка, пошук та порятунок (</a:t>
            </a:r>
            <a:r>
              <a:rPr lang="en-US" sz="2800" b="1" dirty="0">
                <a:solidFill>
                  <a:srgbClr val="002060"/>
                </a:solidFill>
              </a:rPr>
              <a:t>ASR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r>
              <a:rPr lang="uk-UA" sz="2800" b="1" dirty="0">
                <a:solidFill>
                  <a:srgbClr val="002060"/>
                </a:solidFill>
              </a:rPr>
              <a:t/>
            </a:r>
            <a:br>
              <a:rPr lang="uk-UA" sz="28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rgbClr val="FF0000"/>
                </a:solidFill>
              </a:rPr>
              <a:t>Рівень 1</a:t>
            </a:r>
            <a:r>
              <a:rPr lang="uk-UA" sz="2800" b="1" dirty="0">
                <a:solidFill>
                  <a:srgbClr val="002060"/>
                </a:solidFill>
              </a:rPr>
              <a:t>: Загальна оцінка ураженої території</a:t>
            </a:r>
            <a:r>
              <a:rPr lang="ru-RU" sz="2800" b="1" dirty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1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524189" y="896498"/>
            <a:ext cx="241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ea typeface="Arial" panose="020B0604020202020204" pitchFamily="34" charset="0"/>
              </a:rPr>
              <a:t>Визначення та ціль</a:t>
            </a:r>
            <a:endParaRPr lang="uk-UA" dirty="0"/>
          </a:p>
        </p:txBody>
      </p:sp>
      <p:sp>
        <p:nvSpPr>
          <p:cNvPr id="6" name="Прямокутник 5"/>
          <p:cNvSpPr/>
          <p:nvPr/>
        </p:nvSpPr>
        <p:spPr>
          <a:xfrm>
            <a:off x="742950" y="1245415"/>
            <a:ext cx="84159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1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Попереднє обстеження постраждалої або визначеної території.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1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З метою: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Визначення обсягу та масштабу інциденту.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Визначення обсягу, місць та типів пошкоджень.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Оцінка нагальних потреб в ресурсах.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Розробка плану </a:t>
            </a:r>
            <a:r>
              <a:rPr lang="uk-UA" sz="1100" spc="-10" dirty="0" err="1">
                <a:latin typeface="Arial" panose="020B0604020202020204" pitchFamily="34" charset="0"/>
                <a:ea typeface="Courier New" panose="02070309020205020404" pitchFamily="49" charset="0"/>
              </a:rPr>
              <a:t>секторизації</a:t>
            </a: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Встановлення пріоритетів.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Визначення загальних небезпек.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Визначення проблем інфраструктури.</a:t>
            </a:r>
          </a:p>
          <a:p>
            <a:pPr marL="742950" marR="71755" lvl="1" indent="-285750" algn="just">
              <a:spcAft>
                <a:spcPts val="0"/>
              </a:spcAft>
              <a:buSzPts val="900"/>
              <a:buFont typeface="Courier New" panose="02070309020205020404" pitchFamily="49" charset="0"/>
              <a:buChar char="o"/>
            </a:pPr>
            <a:r>
              <a:rPr lang="uk-UA" sz="1100" spc="-10" dirty="0">
                <a:latin typeface="Arial" panose="020B0604020202020204" pitchFamily="34" charset="0"/>
                <a:ea typeface="Courier New" panose="02070309020205020404" pitchFamily="49" charset="0"/>
              </a:rPr>
              <a:t>Визначення потенційних місць для розташування базового табору.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1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Зазвичай виконується за допомогою автомобіля, гелікоптера, плавучих засобів, пішки або з повідомлень інших осіб, напр.,</a:t>
            </a:r>
            <a:r>
              <a:rPr lang="uk-UA" sz="1100" spc="5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uk-UA" sz="11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LEMA.</a:t>
            </a:r>
          </a:p>
          <a:p>
            <a:pPr marL="342900" marR="71755" lvl="0" indent="-342900" algn="just">
              <a:spcAft>
                <a:spcPts val="0"/>
              </a:spcAft>
              <a:buSzPts val="900"/>
              <a:buFont typeface="Symbol" panose="05050102010706020507" pitchFamily="18" charset="2"/>
              <a:buChar char=""/>
            </a:pPr>
            <a:r>
              <a:rPr lang="uk-UA" sz="1100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Попередня, швидка візуальна перевірка постраждалої або визначеної території.</a:t>
            </a:r>
          </a:p>
          <a:p>
            <a:pPr marL="67945" marR="71755" algn="just">
              <a:spcAft>
                <a:spcPts val="0"/>
              </a:spcAft>
            </a:pPr>
            <a:r>
              <a:rPr lang="uk-UA" sz="11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 marL="67945" marR="71755" algn="just">
              <a:spcAft>
                <a:spcPts val="0"/>
              </a:spcAft>
            </a:pPr>
            <a:r>
              <a:rPr lang="uk-UA" sz="1100" dirty="0">
                <a:latin typeface="Arial" panose="020B0604020202020204" pitchFamily="34" charset="0"/>
                <a:ea typeface="Arial" panose="020B0604020202020204" pitchFamily="34" charset="0"/>
              </a:rPr>
              <a:t>Команди, які виконують цей рівень оцінки, повинні </a:t>
            </a:r>
            <a:r>
              <a:rPr lang="uk-UA" sz="1100" dirty="0" smtClean="0">
                <a:latin typeface="Arial" panose="020B0604020202020204" pitchFamily="34" charset="0"/>
                <a:ea typeface="Arial" panose="020B0604020202020204" pitchFamily="34" charset="0"/>
              </a:rPr>
              <a:t>залишатися </a:t>
            </a:r>
            <a:r>
              <a:rPr lang="uk-UA" sz="1100" dirty="0">
                <a:latin typeface="Arial" panose="020B0604020202020204" pitchFamily="34" charset="0"/>
                <a:ea typeface="Arial" panose="020B0604020202020204" pitchFamily="34" charset="0"/>
              </a:rPr>
              <a:t>мобільними, не задіяними в рятувальних операціях та повідомляти про результати якомога швидше.</a:t>
            </a:r>
            <a:endParaRPr lang="uk-UA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Підзаголовок 7"/>
          <p:cNvSpPr>
            <a:spLocks noGrp="1"/>
          </p:cNvSpPr>
          <p:nvPr>
            <p:ph type="subTitle" idx="1"/>
          </p:nvPr>
        </p:nvSpPr>
        <p:spPr>
          <a:xfrm>
            <a:off x="3175066" y="3964808"/>
            <a:ext cx="3067699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800" b="1" dirty="0">
                <a:latin typeface="Arial" panose="020B0604020202020204" pitchFamily="34" charset="0"/>
                <a:cs typeface="Arial" panose="020B0604020202020204" pitchFamily="34" charset="0"/>
              </a:rPr>
              <a:t>Коли та ким виконується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1132112" y="4232757"/>
            <a:ext cx="71976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 algn="just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b="1" spc="-20" dirty="0">
                <a:latin typeface="Arial" panose="020B0604020202020204" pitchFamily="34" charset="0"/>
                <a:ea typeface="Arial" panose="020B0604020202020204" pitchFamily="34" charset="0"/>
              </a:rPr>
              <a:t>LEMA </a:t>
            </a:r>
            <a:r>
              <a:rPr lang="uk-UA" sz="1200" spc="-20" dirty="0">
                <a:latin typeface="Arial" panose="020B0604020202020204" pitchFamily="34" charset="0"/>
                <a:ea typeface="Arial" panose="020B0604020202020204" pitchFamily="34" charset="0"/>
              </a:rPr>
              <a:t>часто проводить оцінку до прибуття команд і надає їм всю або частину цієї інформації.</a:t>
            </a:r>
          </a:p>
          <a:p>
            <a:pPr marL="403225" marR="71755" indent="-9525" algn="just">
              <a:spcAft>
                <a:spcPts val="0"/>
              </a:spcAft>
            </a:pPr>
            <a:r>
              <a:rPr lang="uk-UA" sz="1200" i="1" dirty="0">
                <a:latin typeface="Arial" panose="020B0604020202020204" pitchFamily="34" charset="0"/>
                <a:ea typeface="Arial" panose="020B0604020202020204" pitchFamily="34" charset="0"/>
              </a:rPr>
              <a:t>Якщо оцінка не завершена, її доцільно повторити..</a:t>
            </a:r>
            <a:endParaRPr lang="uk-UA" sz="12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71755" lvl="0" algn="just">
              <a:spcAft>
                <a:spcPts val="0"/>
              </a:spcAft>
              <a:buSzPts val="1200"/>
            </a:pPr>
            <a:r>
              <a:rPr lang="en-US" sz="1200" spc="-20" dirty="0" smtClean="0">
                <a:latin typeface="Arial" panose="020B0604020202020204" pitchFamily="34" charset="0"/>
                <a:ea typeface="Arial" panose="020B0604020202020204" pitchFamily="34" charset="0"/>
              </a:rPr>
              <a:t>2       </a:t>
            </a:r>
            <a:r>
              <a:rPr lang="uk-UA" sz="1200" spc="-20" dirty="0" smtClean="0">
                <a:latin typeface="Arial" panose="020B0604020202020204" pitchFamily="34" charset="0"/>
                <a:ea typeface="Arial" panose="020B0604020202020204" pitchFamily="34" charset="0"/>
              </a:rPr>
              <a:t>Може </a:t>
            </a:r>
            <a:r>
              <a:rPr lang="uk-UA" sz="1200" spc="-20" dirty="0">
                <a:latin typeface="Arial" panose="020B0604020202020204" pitchFamily="34" charset="0"/>
                <a:ea typeface="Arial" panose="020B0604020202020204" pitchFamily="34" charset="0"/>
              </a:rPr>
              <a:t>бути проведена членами команди </a:t>
            </a:r>
            <a:r>
              <a:rPr lang="uk-UA" sz="1200" b="1" spc="-20" dirty="0">
                <a:latin typeface="Arial" panose="020B0604020202020204" pitchFamily="34" charset="0"/>
                <a:ea typeface="Arial" panose="020B0604020202020204" pitchFamily="34" charset="0"/>
              </a:rPr>
              <a:t>OSOCC/UNDAC</a:t>
            </a:r>
            <a:r>
              <a:rPr lang="uk-UA" sz="1200" spc="-20" dirty="0">
                <a:latin typeface="Arial" panose="020B0604020202020204" pitchFamily="34" charset="0"/>
                <a:ea typeface="Arial" panose="020B0604020202020204" pitchFamily="34" charset="0"/>
              </a:rPr>
              <a:t> по їх прибуттю.</a:t>
            </a:r>
          </a:p>
          <a:p>
            <a:pPr marR="71755" lvl="0" algn="just">
              <a:spcAft>
                <a:spcPts val="0"/>
              </a:spcAft>
              <a:buSzPts val="1200"/>
            </a:pPr>
            <a:r>
              <a:rPr lang="en-US" sz="1200" spc="-20" dirty="0" smtClean="0">
                <a:latin typeface="Arial" panose="020B0604020202020204" pitchFamily="34" charset="0"/>
                <a:ea typeface="Arial" panose="020B0604020202020204" pitchFamily="34" charset="0"/>
              </a:rPr>
              <a:t>3       </a:t>
            </a:r>
            <a:r>
              <a:rPr lang="uk-UA" sz="1200" b="1" spc="-20" dirty="0" smtClean="0">
                <a:latin typeface="Arial" panose="020B0604020202020204" pitchFamily="34" charset="0"/>
                <a:ea typeface="Arial" panose="020B0604020202020204" pitchFamily="34" charset="0"/>
              </a:rPr>
              <a:t>USAR</a:t>
            </a:r>
            <a:r>
              <a:rPr lang="uk-UA" sz="1200" spc="-5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r>
              <a:rPr lang="uk-UA" sz="1200" spc="-20" dirty="0">
                <a:latin typeface="Arial" panose="020B0604020202020204" pitchFamily="34" charset="0"/>
                <a:ea typeface="Arial" panose="020B0604020202020204" pitchFamily="34" charset="0"/>
              </a:rPr>
              <a:t>команди.</a:t>
            </a:r>
            <a:endParaRPr lang="uk-UA" sz="1200" spc="-2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457271" y="5078390"/>
            <a:ext cx="2717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Інструменти INSARAG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457271" y="5625858"/>
            <a:ext cx="44021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0" dirty="0">
                <a:latin typeface="Arial" panose="020B0604020202020204" pitchFamily="34" charset="0"/>
                <a:ea typeface="Arial" panose="020B0604020202020204" pitchFamily="34" charset="0"/>
              </a:rPr>
              <a:t>Інформація на</a:t>
            </a: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spc="-10" dirty="0">
                <a:latin typeface="Arial" panose="020B0604020202020204" pitchFamily="34" charset="0"/>
                <a:ea typeface="Arial" panose="020B0604020202020204" pitchFamily="34" charset="0"/>
              </a:rPr>
              <a:t>VOSOCC.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0" dirty="0">
                <a:latin typeface="Arial" panose="020B0604020202020204" pitchFamily="34" charset="0"/>
                <a:ea typeface="Arial" panose="020B0604020202020204" pitchFamily="34" charset="0"/>
              </a:rPr>
              <a:t>Брифінг RDC/OSOCC.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0" dirty="0">
                <a:latin typeface="Arial" panose="020B0604020202020204" pitchFamily="34" charset="0"/>
                <a:ea typeface="Arial" panose="020B0604020202020204" pitchFamily="34" charset="0"/>
              </a:rPr>
              <a:t>Може бути підкріплено інформацією з таких джерел як брифінги LEMA, карти, GPS координати, фотографії та відео.</a:t>
            </a:r>
            <a:endParaRPr lang="uk-UA" sz="1200" spc="-1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6961222" y="5065663"/>
            <a:ext cx="146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5133702" y="5443824"/>
            <a:ext cx="46329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Брифінги OSOCC/RDC/UCC.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План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секторизації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Місця для розташування базового табору.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Початкові пріоритети та план.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Запити на ресурси напр., додаткові команди.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Пости (інформація) на VOSOCC.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Оновлення інформації на інформаційній панелі ІCMS.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76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143691"/>
            <a:ext cx="8420100" cy="845140"/>
          </a:xfrm>
        </p:spPr>
        <p:txBody>
          <a:bodyPr>
            <a:normAutofit fontScale="90000"/>
          </a:bodyPr>
          <a:lstStyle/>
          <a:p>
            <a:r>
              <a:rPr lang="uk-UA" sz="2800" b="1" dirty="0">
                <a:solidFill>
                  <a:srgbClr val="002060"/>
                </a:solidFill>
              </a:rPr>
              <a:t>Оцінка, пошук та порятунок (</a:t>
            </a:r>
            <a:r>
              <a:rPr lang="en-US" sz="2800" b="1" dirty="0">
                <a:solidFill>
                  <a:srgbClr val="002060"/>
                </a:solidFill>
              </a:rPr>
              <a:t>ASR</a:t>
            </a:r>
            <a:r>
              <a:rPr lang="ru-RU" sz="2800" b="1" dirty="0">
                <a:solidFill>
                  <a:srgbClr val="002060"/>
                </a:solidFill>
              </a:rPr>
              <a:t>)</a:t>
            </a:r>
            <a:r>
              <a:rPr lang="uk-UA" sz="2800" b="1" dirty="0">
                <a:solidFill>
                  <a:srgbClr val="002060"/>
                </a:solidFill>
              </a:rPr>
              <a:t/>
            </a:r>
            <a:br>
              <a:rPr lang="uk-UA" sz="2800" b="1" dirty="0">
                <a:solidFill>
                  <a:srgbClr val="002060"/>
                </a:solidFill>
              </a:rPr>
            </a:br>
            <a:r>
              <a:rPr lang="uk-UA" sz="2800" b="1" dirty="0">
                <a:solidFill>
                  <a:srgbClr val="FF0000"/>
                </a:solidFill>
              </a:rPr>
              <a:t>Рівень </a:t>
            </a:r>
            <a:r>
              <a:rPr lang="uk-UA" sz="2800" b="1" dirty="0" smtClean="0">
                <a:solidFill>
                  <a:srgbClr val="FF0000"/>
                </a:solidFill>
              </a:rPr>
              <a:t>2</a:t>
            </a:r>
            <a:r>
              <a:rPr lang="uk-UA" sz="2800" b="1" dirty="0" smtClean="0">
                <a:solidFill>
                  <a:srgbClr val="002060"/>
                </a:solidFill>
              </a:rPr>
              <a:t>: Оцінка сортування робочої точки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2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524189" y="896498"/>
            <a:ext cx="2413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ea typeface="Arial" panose="020B0604020202020204" pitchFamily="34" charset="0"/>
              </a:rPr>
              <a:t>Визначення та ціль</a:t>
            </a:r>
            <a:endParaRPr lang="uk-UA" dirty="0"/>
          </a:p>
        </p:txBody>
      </p:sp>
      <p:sp>
        <p:nvSpPr>
          <p:cNvPr id="6" name="Прямокутник 5"/>
          <p:cNvSpPr/>
          <p:nvPr/>
        </p:nvSpPr>
        <p:spPr>
          <a:xfrm>
            <a:off x="742950" y="1245415"/>
            <a:ext cx="841596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Основна мета полягає в тому, щоб в межах виділеного сектору визначити конкретні та життєздатні робочі точки з можливими живими постраждалими з метою проведення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пріоритизації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та розробки плану дій.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Оцінка має бути швидкою, але методичною.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Мета полягає в тому, щоб своєчасно провести оцінку всього сектору.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На даному етапі для збору важливої інформації слід використовувати форму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Worksite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Triage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(«Сортування робочої точки»).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Інформація від місцевого населення та місцевих служб реагування часто є цінною, тому слід її шукати під час проведення оцінки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На цьому рівні рятувальні операції зазвичай не проводяться, </a:t>
            </a:r>
            <a:r>
              <a:rPr lang="uk-UA" sz="1200" b="1" dirty="0">
                <a:latin typeface="Arial" panose="020B0604020202020204" pitchFamily="34" charset="0"/>
                <a:cs typeface="Arial" panose="020B0604020202020204" pitchFamily="34" charset="0"/>
              </a:rPr>
              <a:t>якщо не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виникає несподівана можливість.</a:t>
            </a:r>
          </a:p>
          <a:p>
            <a:pPr lvl="0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Якщо будуть знайдені живі постраждалі, рішення про те, чи команда з оцінки залишиться, щоб розпочати порятунок, або продовжить проведення безпосередньої оцінки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залежатиме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від ситуації та інструкцій, які отримає команда. Деякі варіанти: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Залучення додаткових ресурсів для проведення порятунку.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Команда з оцінки залишається, але повинна забезпечити проведення оцінки сектору.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Проведення оцінки має бути завершено іншими якомога швидше.</a:t>
            </a:r>
          </a:p>
          <a:p>
            <a:pPr lvl="1"/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Розробка стратегії щодо відправки комбінованої команди, здатної виконувати ASR2 – Оцінка сектору, після якої проводиться ASR3 – швидкий пошук та порятунок)</a:t>
            </a:r>
          </a:p>
          <a:p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Проведення оцінки ASR2 може бути </a:t>
            </a:r>
            <a:r>
              <a:rPr lang="uk-UA" sz="1200" dirty="0" err="1">
                <a:latin typeface="Arial" panose="020B0604020202020204" pitchFamily="34" charset="0"/>
                <a:cs typeface="Arial" panose="020B0604020202020204" pitchFamily="34" charset="0"/>
              </a:rPr>
              <a:t>повторено</a:t>
            </a:r>
            <a:r>
              <a:rPr lang="uk-UA" sz="1200" dirty="0">
                <a:latin typeface="Arial" panose="020B0604020202020204" pitchFamily="34" charset="0"/>
                <a:cs typeface="Arial" panose="020B0604020202020204" pitchFamily="34" charset="0"/>
              </a:rPr>
              <a:t> пізніше, якщо це буде вважатися необхідним, напр., проведення оцінки в нічний час або оцінка з додатковими собаками, що може дати інші результати.</a:t>
            </a:r>
            <a:endParaRPr lang="uk-UA" sz="12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ідзаголовок 7"/>
          <p:cNvSpPr txBox="1">
            <a:spLocks/>
          </p:cNvSpPr>
          <p:nvPr/>
        </p:nvSpPr>
        <p:spPr>
          <a:xfrm>
            <a:off x="3197079" y="4846401"/>
            <a:ext cx="3067699" cy="3416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Коли та ким виконується</a:t>
            </a:r>
            <a:endParaRPr lang="uk-U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742950" y="5121088"/>
            <a:ext cx="82051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Бажано робити це безпосередньо після проведення оцінки рівня 1 «Загальна оцінка ураженої території» (ASR1) та якнайшвидше після створення секторів.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LEMA може провести </a:t>
            </a:r>
            <a:r>
              <a:rPr lang="uk-UA" sz="1200" spc="-15" dirty="0" err="1">
                <a:latin typeface="Arial" panose="020B0604020202020204" pitchFamily="34" charset="0"/>
                <a:ea typeface="Arial" panose="020B0604020202020204" pitchFamily="34" charset="0"/>
              </a:rPr>
              <a:t>секторизацію</a:t>
            </a: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 та розпочати процес оцінки до прибуття допомоги. Якщо процес ще не завершено, буде корисно щоб USAR команда його повторила.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Якщо LEMA цього не зробила, це має бути першочерговим завданням для першої(</a:t>
            </a:r>
            <a:r>
              <a:rPr lang="uk-UA" sz="1200" spc="-15" dirty="0" err="1">
                <a:latin typeface="Arial" panose="020B0604020202020204" pitchFamily="34" charset="0"/>
                <a:ea typeface="Arial" panose="020B0604020202020204" pitchFamily="34" charset="0"/>
              </a:rPr>
              <a:t>их</a:t>
            </a: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) USAR команд(и) у секторі.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USAR</a:t>
            </a:r>
            <a:r>
              <a:rPr lang="uk-UA" sz="1200" spc="-5" dirty="0">
                <a:latin typeface="Arial" panose="020B0604020202020204" pitchFamily="34" charset="0"/>
                <a:ea typeface="Arial" panose="020B0604020202020204" pitchFamily="34" charset="0"/>
              </a:rPr>
              <a:t> команди</a:t>
            </a: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r>
              <a:rPr lang="uk-UA" sz="1200" dirty="0">
                <a:latin typeface="Arial" panose="020B0604020202020204" pitchFamily="34" charset="0"/>
                <a:ea typeface="Arial" panose="020B0604020202020204" pitchFamily="34" charset="0"/>
              </a:rPr>
              <a:t>Використання собак або засобів технічного пошуку є необов’язковим і залежить від ситуації.</a:t>
            </a:r>
            <a:r>
              <a:rPr lang="uk-UA" sz="1200" spc="-50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dirty="0">
                <a:latin typeface="Arial" panose="020B0604020202020204" pitchFamily="34" charset="0"/>
                <a:ea typeface="Arial" panose="020B0604020202020204" pitchFamily="34" charset="0"/>
              </a:rPr>
              <a:t>Їх застосування дозволить отримати більш ґрунтовні результати, але сповільнить процес. Слід дотримуватися балансу.</a:t>
            </a:r>
            <a:endParaRPr lang="uk-UA" sz="12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77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328" y="3614630"/>
            <a:ext cx="7429500" cy="1655762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3500485" y="1122363"/>
            <a:ext cx="2717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Інструменти INSARAG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773885" y="3439870"/>
            <a:ext cx="1462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Результати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742950" y="143691"/>
            <a:ext cx="8420100" cy="6106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FF0000"/>
                </a:solidFill>
              </a:rPr>
              <a:t>Рівень 2</a:t>
            </a:r>
            <a:r>
              <a:rPr lang="uk-UA" sz="2800" b="1" dirty="0" smtClean="0">
                <a:solidFill>
                  <a:srgbClr val="002060"/>
                </a:solidFill>
              </a:rPr>
              <a:t>: Оцінка сортування робочої точки</a:t>
            </a:r>
            <a:r>
              <a:rPr lang="ru-RU" sz="2800" b="1" dirty="0" smtClean="0">
                <a:solidFill>
                  <a:srgbClr val="002060"/>
                </a:solidFill>
              </a:rPr>
              <a:t> (</a:t>
            </a:r>
            <a:r>
              <a:rPr lang="en-US" sz="2800" b="1" dirty="0" smtClean="0">
                <a:solidFill>
                  <a:srgbClr val="FF0000"/>
                </a:solidFill>
              </a:rPr>
              <a:t>ASR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r>
              <a:rPr lang="uk-UA" sz="2800" b="1" dirty="0" smtClean="0">
                <a:solidFill>
                  <a:srgbClr val="FF0000"/>
                </a:solidFill>
              </a:rPr>
              <a:t>2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uk-UA" sz="2800" dirty="0">
              <a:solidFill>
                <a:srgbClr val="002060"/>
              </a:solidFill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1031967" y="1720840"/>
            <a:ext cx="7889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2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Triage</a:t>
            </a:r>
            <a:r>
              <a:rPr lang="uk-UA" sz="12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b="1" spc="-1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200" b="1" spc="-1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(Форма «Сортування робочих точок»).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Брифінг UCC.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15" dirty="0">
                <a:latin typeface="Arial" panose="020B0604020202020204" pitchFamily="34" charset="0"/>
                <a:ea typeface="Arial" panose="020B0604020202020204" pitchFamily="34" charset="0"/>
              </a:rPr>
              <a:t>Наполегливо рекомендується мати карту сектору, оцінка якого проводиться. Її слід використовувати для уточнення інформації щодо територій, на яких проведена оцінка та розчистка.</a:t>
            </a:r>
          </a:p>
          <a:p>
            <a:r>
              <a:rPr lang="uk-UA" sz="1200" i="1" dirty="0">
                <a:latin typeface="Arial" panose="020B0604020202020204" pitchFamily="34" charset="0"/>
                <a:ea typeface="Arial" panose="020B0604020202020204" pitchFamily="34" charset="0"/>
              </a:rPr>
              <a:t>Також може бути така інформація, як: брифінги LEMA, інформація від місцевих команд, координати GPS, фотографії тощо.</a:t>
            </a:r>
            <a:endParaRPr lang="uk-UA" sz="1200" dirty="0"/>
          </a:p>
        </p:txBody>
      </p:sp>
      <p:sp>
        <p:nvSpPr>
          <p:cNvPr id="13" name="Прямокутник 12"/>
          <p:cNvSpPr/>
          <p:nvPr/>
        </p:nvSpPr>
        <p:spPr>
          <a:xfrm>
            <a:off x="1031967" y="3913869"/>
            <a:ext cx="83732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Заповнені форми </a:t>
            </a:r>
            <a:r>
              <a:rPr lang="uk-UA" sz="1200" b="1" spc="-3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Worksite</a:t>
            </a:r>
            <a:r>
              <a:rPr lang="uk-UA" sz="1200" b="1" spc="-3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b="1" spc="-3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Triage</a:t>
            </a:r>
            <a:r>
              <a:rPr lang="uk-UA" sz="1200" b="1" spc="-3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b="1" spc="-35" dirty="0" err="1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form</a:t>
            </a:r>
            <a:r>
              <a:rPr lang="uk-UA" sz="1200" b="1" spc="-35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(«Сортування робочих точок») із визначенням робочих точок, на яких потрібні команди.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Завершена ідентифікація (ID) робочих точок.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Правильно позначені робочі точки для сортування.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На карті сектору відображено територію, на якій проведено оцінку.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UCC розроблений План дій сектору та визначені пріоритети.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Призначено USAR команди на робочі точки.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Запити на ресурси, у подальшому.</a:t>
            </a:r>
          </a:p>
          <a:p>
            <a:pPr marL="342900" marR="71755" lvl="0" indent="-342900">
              <a:spcAft>
                <a:spcPts val="0"/>
              </a:spcAft>
              <a:buSzPts val="1200"/>
              <a:buFont typeface="Times New Roman" panose="02020603050405020304" pitchFamily="18" charset="0"/>
              <a:buAutoNum type="arabicPeriod"/>
            </a:pPr>
            <a:r>
              <a:rPr lang="uk-UA" sz="1200" spc="-35" dirty="0">
                <a:latin typeface="Arial" panose="020B0604020202020204" pitchFamily="34" charset="0"/>
                <a:ea typeface="Arial" panose="020B0604020202020204" pitchFamily="34" charset="0"/>
              </a:rPr>
              <a:t>Підтвердженні дані на інформаційній панелі ICMS.</a:t>
            </a:r>
          </a:p>
          <a:p>
            <a:r>
              <a:rPr lang="uk-UA" sz="1200" dirty="0">
                <a:latin typeface="Arial" panose="020B0604020202020204" pitchFamily="34" charset="0"/>
                <a:ea typeface="Arial" panose="020B0604020202020204" pitchFamily="34" charset="0"/>
              </a:rPr>
              <a:t>Оновлені дані на  інформаційній панелі ICMS.</a:t>
            </a:r>
            <a:endParaRPr lang="uk-UA" sz="12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78" y="229688"/>
            <a:ext cx="893242" cy="89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13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14971</TotalTime>
  <Words>1951</Words>
  <Application>Microsoft Office PowerPoint</Application>
  <PresentationFormat>Аркуш A4 (210x297 мм)</PresentationFormat>
  <Paragraphs>242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Courier New</vt:lpstr>
      <vt:lpstr>Symbol</vt:lpstr>
      <vt:lpstr>Tahoma</vt:lpstr>
      <vt:lpstr>Times New Roman</vt:lpstr>
      <vt:lpstr>Trebuchet MS</vt:lpstr>
      <vt:lpstr>Wingdings</vt:lpstr>
      <vt:lpstr>Wingdings 2</vt:lpstr>
      <vt:lpstr>Тема Office</vt:lpstr>
      <vt:lpstr>МОБІЛЬНИЙ РЯТУВАЛЬНИЙ ЦЕНТР ШВИДКОГО РЕАГУВАННЯ  ДСНС УКРАЇНИ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Оцінка, пошук та порятунок (ASR) Рівень 1: Загальна оцінка ураженої території (ASR 1)</vt:lpstr>
      <vt:lpstr>Оцінка, пошук та порятунок (ASR) Рівень 2: Оцінка сортування робочої точки (ASR 2)</vt:lpstr>
      <vt:lpstr>Презентація PowerPoint</vt:lpstr>
      <vt:lpstr>Оцінка, пошук та порятунок (ASR) Рівень 3: Швидкий пошук та порятунок (ASR 3)</vt:lpstr>
      <vt:lpstr>Презентація PowerPoint</vt:lpstr>
      <vt:lpstr>Оцінка, пошук та порятунок (ASR) Рівень 4: Повний пошук та порятунок (ASR 4)</vt:lpstr>
      <vt:lpstr>Презентація PowerPoint</vt:lpstr>
      <vt:lpstr>Оцінка, пошук та порятунок (ASR) Рівень 5: Всеохоплюючий пошук та відновлення (ASR 5)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LB</dc:creator>
  <cp:lastModifiedBy>MRC</cp:lastModifiedBy>
  <cp:revision>1235</cp:revision>
  <cp:lastPrinted>2020-01-30T08:56:34Z</cp:lastPrinted>
  <dcterms:created xsi:type="dcterms:W3CDTF">2018-06-20T10:29:02Z</dcterms:created>
  <dcterms:modified xsi:type="dcterms:W3CDTF">2023-11-07T08:51:25Z</dcterms:modified>
</cp:coreProperties>
</file>