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c" initials="A" lastIdx="1" clrIdx="0">
    <p:extLst>
      <p:ext uri="{19B8F6BF-5375-455C-9EA6-DF929625EA0E}">
        <p15:presenceInfo xmlns:p15="http://schemas.microsoft.com/office/powerpoint/2012/main" userId="84ec0c832f22509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8" autoAdjust="0"/>
    <p:restoredTop sz="94624" autoAdjust="0"/>
  </p:normalViewPr>
  <p:slideViewPr>
    <p:cSldViewPr>
      <p:cViewPr varScale="1">
        <p:scale>
          <a:sx n="67" d="100"/>
          <a:sy n="67" d="100"/>
        </p:scale>
        <p:origin x="60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D1CB0-3E4A-47AF-A315-6C28D37A8E8D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8F19E-E362-42D6-BB82-C2A77A953A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br>
              <a:rPr lang="uk-UA" sz="3200" dirty="0">
                <a:latin typeface="Times New Roman" pitchFamily="18" charset="0"/>
                <a:cs typeface="Times New Roman" pitchFamily="18" charset="0"/>
              </a:rPr>
            </a:br>
            <a:br>
              <a:rPr lang="uk-UA" sz="3200" dirty="0">
                <a:latin typeface="Times New Roman" pitchFamily="18" charset="0"/>
                <a:cs typeface="Times New Roman" pitchFamily="18" charset="0"/>
              </a:rPr>
            </a:br>
            <a:br>
              <a:rPr lang="uk-UA" sz="3200" dirty="0">
                <a:latin typeface="Times New Roman" pitchFamily="18" charset="0"/>
                <a:cs typeface="Times New Roman" pitchFamily="18" charset="0"/>
              </a:rPr>
            </a:br>
            <a:br>
              <a:rPr lang="uk-UA" sz="3200" dirty="0">
                <a:latin typeface="Times New Roman" pitchFamily="18" charset="0"/>
                <a:cs typeface="Times New Roman" pitchFamily="18" charset="0"/>
              </a:rPr>
            </a:br>
            <a:br>
              <a:rPr lang="uk-UA" sz="3200" dirty="0">
                <a:latin typeface="Times New Roman" pitchFamily="18" charset="0"/>
                <a:cs typeface="Times New Roman" pitchFamily="18" charset="0"/>
              </a:rPr>
            </a:br>
            <a:br>
              <a:rPr lang="uk-UA" sz="3200" dirty="0">
                <a:latin typeface="Times New Roman" pitchFamily="18" charset="0"/>
                <a:cs typeface="Times New Roman" pitchFamily="18" charset="0"/>
              </a:rPr>
            </a:b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МОБІЛЬНИЙ  РЯТУВАЛЬНИЙ ЦЕНТР ШВИДКОГО РЕАГУВАННЯ ДЕРЖАВНОЇ СЛУЖБИ З НАДЗВИЧАЙНИХ СИТУАЦІЙ</a:t>
            </a:r>
            <a:br>
              <a:rPr lang="uk-UA" sz="3200" dirty="0">
                <a:latin typeface="Times New Roman" pitchFamily="18" charset="0"/>
                <a:cs typeface="Times New Roman" pitchFamily="18" charset="0"/>
              </a:rPr>
            </a:br>
            <a:br>
              <a:rPr lang="uk-UA" sz="3200" dirty="0">
                <a:latin typeface="Times New Roman" pitchFamily="18" charset="0"/>
                <a:cs typeface="Times New Roman" pitchFamily="18" charset="0"/>
              </a:rPr>
            </a:b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АВАРІЙНО-РЯТУВАЛЬНА ЧАСТИНА З ЛІКВІДАЦІЇ НАСЛІДКІВ НАДЗВИЧАЙНИХ СИТУАЦІЙ</a:t>
            </a:r>
            <a:endParaRPr lang="ru-RU" sz="3200" dirty="0"/>
          </a:p>
        </p:txBody>
      </p:sp>
      <p:pic>
        <p:nvPicPr>
          <p:cNvPr id="5" name="Рисунок 4" descr="Емблема_ДСНС_(201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188640"/>
            <a:ext cx="2016224" cy="18722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          ТАКТИЧНА ПІДГОТОВКА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4205064"/>
          </a:xfrm>
          <a:noFill/>
        </p:spPr>
        <p:txBody>
          <a:bodyPr>
            <a:normAutofit lnSpcReduction="10000"/>
          </a:bodyPr>
          <a:lstStyle/>
          <a:p>
            <a:pPr algn="ctr">
              <a:buNone/>
            </a:pPr>
            <a:br>
              <a:rPr lang="ru-RU" b="1" dirty="0"/>
            </a:br>
            <a:endParaRPr lang="ru-RU" b="1" dirty="0"/>
          </a:p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Тема: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аврійно-рятувальних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невідкладних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надзвичайної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залізничному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транспорті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аварійно-рятувальних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невідкладних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залізничному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траспорті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електричною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дизельною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тагою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BA9ED-F351-45B9-8248-893719544AB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557" y="188640"/>
            <a:ext cx="9144000" cy="1656184"/>
          </a:xfrm>
        </p:spPr>
        <p:txBody>
          <a:bodyPr>
            <a:noAutofit/>
          </a:bodyPr>
          <a:lstStyle/>
          <a:p>
            <a:r>
              <a:rPr lang="uk-UA" sz="10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br>
              <a:rPr lang="uk-UA" sz="105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аварійно-рятувальних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залізничному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sz="16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BE3570-2225-4DC3-B0ED-31176299BB9D}"/>
              </a:ext>
            </a:extLst>
          </p:cNvPr>
          <p:cNvSpPr txBox="1"/>
          <p:nvPr/>
        </p:nvSpPr>
        <p:spPr>
          <a:xfrm>
            <a:off x="17114" y="1844824"/>
            <a:ext cx="9135443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Обстановка,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що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може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скластися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під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час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аврійно-рятувальних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ліквідацій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залізничному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транспорті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b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швидке розповсюдження вогню усередині пасажирських вагонів та поширення пожежі на сусідні поїзди, будівлі, споруди;               				</a:t>
            </a:r>
            <a:b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- з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агроза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людям,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які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перебувають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у вагонах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поїзда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що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горить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і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сусідніх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із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ним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поїздів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виникнення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паніки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							</a:t>
            </a:r>
            <a:b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-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розтікання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з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пошкоджених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цистерн горючих,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токсичних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і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отруйних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рідин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утворення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загазованих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зон на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прилеглій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території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		             		             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ускладнення для під’їзду </a:t>
            </a:r>
            <a:r>
              <a:rPr kumimoji="0" lang="uk-UA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пожежно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-рятувальних автомобілів і прокладання рукавних ліній до місця пожежі через велику кількість залізничних колій та безперервний рух потягів;     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						              -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наявність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контактних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мереж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під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високою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напругою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	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				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90146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2B9224-DA9B-4777-AB84-E0B74232F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985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BBE044-7BCE-4DFB-887B-9E3B3FE6C86C}"/>
              </a:ext>
            </a:extLst>
          </p:cNvPr>
          <p:cNvSpPr txBox="1"/>
          <p:nvPr/>
        </p:nvSpPr>
        <p:spPr>
          <a:xfrm>
            <a:off x="0" y="20613"/>
            <a:ext cx="9144000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виникнення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КГП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ПЗЧ (ОКЦ)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диспетчера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залізниці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місцезнаходження рухомого складу, що горить, наявність доріг і під’їздів до нього, вид вантажу (вибухові, отруйні, радіоактивні речовини тощо), що знаходяться у вагонах (цистернах);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 вислано маневровий локомотив і бригаду фахівців для зняття залишкової напруги, час відправлення пожежних і ремонтно-відновлювальних поїздів залізниці до місця виникнення надзвичайної ситуації. </a:t>
            </a:r>
          </a:p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ситуацій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залізничному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КГП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залізничного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транспорту та вид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вагонах (цистернах), де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трапилась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ужити заходів для розчеплення поїзда та відведення сусідніх вагонів від вагонів, що горять, знеструмлення електромереж та зняття залишкової напруги</a:t>
            </a:r>
            <a:r>
              <a:rPr lang="uk-UA" sz="1700" dirty="0"/>
              <a:t>;</a:t>
            </a:r>
          </a:p>
          <a:p>
            <a:pPr marL="285750" indent="-285750" algn="just">
              <a:buFontTx/>
              <a:buChar char="-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 взаємодію з аварійними службами залізниці та постійний зв’язок з диспетчером залізниці для координації дій і консультації з питань евакуації вагонів та переміщення поїздів;</a:t>
            </a:r>
          </a:p>
          <a:p>
            <a:pPr marL="285750" indent="-285750" algn="just">
              <a:buFontTx/>
              <a:buChar char="-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ужити заходів щодо захисту особового складу від отруєння токсичними речовинами та опромінення від радіоактивних речовин, що можуть знаходитися на місці надзвичайної ситуації.</a:t>
            </a:r>
          </a:p>
          <a:p>
            <a:pPr marL="285750" indent="-285750" algn="just">
              <a:buFontTx/>
              <a:buChar char="-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 у відповідних служб залізниці у разі пожежі в рухомому складі на перегонах відправлення до місця пожежі залізничних цистерн з водою, маневрових локомотивів, пожежних і ремонтно-відновлювальних поїздів, платформ для доставки </a:t>
            </a:r>
            <a:r>
              <a:rPr lang="uk-UA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пожежно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-рятувальних автомобілів, знеструмлення електромережі і зняття залишкової напруги з контактної мережі. 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242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ADCC7F3-0EF8-4D22-99DB-56B4A16E12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959"/>
            <a:ext cx="5004048" cy="378904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98D0FA5-EF17-45A4-A5B5-8492CD2480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0"/>
            <a:ext cx="4860032" cy="3068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815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76B4F5-AB9C-471E-A894-377BF56DA2C6}"/>
              </a:ext>
            </a:extLst>
          </p:cNvPr>
          <p:cNvSpPr txBox="1"/>
          <p:nvPr/>
        </p:nvSpPr>
        <p:spPr>
          <a:xfrm>
            <a:off x="0" y="260648"/>
            <a:ext cx="9144000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ситуацій 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залізничному транспорті:</a:t>
            </a:r>
          </a:p>
          <a:p>
            <a:endParaRPr lang="uk-UA" dirty="0"/>
          </a:p>
          <a:p>
            <a:pPr marL="342900" indent="-342900" algn="just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виникнення аварійних ситуацій на перегоні машиніст локомотива негайно вживає заходів щодо захисту членів локомотивної бригади від можливого впливу небезпечних вантажів та сповіщає про аварійну ситуацію у встановленому порядку через поїзний радіозв'язок або іншим можливим видом зв'язку поїзного диспетчера і чергових по станціях, які обмежують перегін. У цьому разі машиніст локомотива і його помічник розкривають пакет із перевізними документами. При перевезеннях з використанням електронного перевізного документа відомості про найменування вантажу, номер ООН, номер аварійної картки визначаються порядком, встановленим технологією внутрішнього документообігу в умовах застосування електронного перевізного документа.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 містить опис характеру аварійної ситуації, відомості про наявність потерпілих, найменування вантажу, номер аварійної картки і номер ООН вантажу (за їх наявності в перевізних документах), кількість небезпечного вантажу в зоні аварійної ситуації, а на електрифікованих ділянках – повідомлення щодо необхідності зняття напруги з контактної мережі. Після передачі повідомлення про аварійну ситуацію локомотивна бригада вживає заходів за вказівкою поїзного диспетчера згідно з аварійною карткою на даний небезпечний вантаж.</a:t>
            </a:r>
          </a:p>
        </p:txBody>
      </p:sp>
    </p:spTree>
    <p:extLst>
      <p:ext uri="{BB962C8B-B14F-4D97-AF65-F5344CB8AC3E}">
        <p14:creationId xmlns:p14="http://schemas.microsoft.com/office/powerpoint/2010/main" val="3441581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263C199-2F06-4313-BB71-776C230AC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395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B686D1-9CCA-483C-AB99-320A8CCE6BC2}"/>
              </a:ext>
            </a:extLst>
          </p:cNvPr>
          <p:cNvSpPr txBox="1"/>
          <p:nvPr/>
        </p:nvSpPr>
        <p:spPr>
          <a:xfrm>
            <a:off x="6300" y="116632"/>
            <a:ext cx="91440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одержання від машиніста повідомлення про аварійну ситуацію, а також у разі виникнення аварійної ситуації в межах станції черговий по станції сповіщає про ситуацію начальника станції, поїзного диспетчера, районний (міський) відділ з питань надзвичайних ситуацій та цивільного захисту населення, після чого вживає заходів згідно з аварійною карткою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/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 робіт у разі виникнення аварійної ситуації, яка загрожує населенню, довкіллю, спільно із фахівцями причетних служб, а за потреби – разом із представниками служб з питань надзвичайних ситуацій та цивільного захисту населення, міністерств охорони здоров'я, надзвичайних ситуацій, найближчих підприємств, організацій </a:t>
            </a:r>
            <a:r>
              <a:rPr lang="uk-UA" dirty="0"/>
              <a:t>і</a:t>
            </a:r>
            <a:r>
              <a:rPr lang="en-US" dirty="0"/>
              <a:t> </a:t>
            </a:r>
            <a:r>
              <a:rPr lang="ru-RU" dirty="0" err="1"/>
              <a:t>фахівцями</a:t>
            </a:r>
            <a:r>
              <a:rPr lang="ru-RU" dirty="0"/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оперативно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загрози вибуху і надзвичайної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ситувціїі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особового складу підрозділів і населення, а також загрози розвитку пожежі; визначення сил і засобів для ліквідації наслідків аварії і порядку їх використання; визначення завдання окремим підрозділам і спеціалізованим формуванням; проведення динамічного контролю вмісту небезпечних речовин у довкіллі; послідовність аварійно-відбудовних робіт; організацію реєстрації учасників ліквідації наслідків аварійної ситуації; з'ясування і забезпечення засобами нейтралізації, дезактивації і дегазації згідно з аварійною карткою;</a:t>
            </a:r>
            <a:r>
              <a:rPr lang="uk-UA" dirty="0"/>
              <a:t> </a:t>
            </a:r>
          </a:p>
          <a:p>
            <a:pPr algn="just"/>
            <a:r>
              <a:rPr lang="uk-UA" dirty="0"/>
              <a:t>5.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 робіт здійснює організацію безпечного ведення робіт з ліквідації наслідків аварійної ситуації. Відповідальність за виконання встановлених ним завдань та заходів безпеки несуть керівники залучених підрозділів.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7401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2655</TotalTime>
  <Words>867</Words>
  <Application>Microsoft Office PowerPoint</Application>
  <PresentationFormat>Екран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      МОБІЛЬНИЙ  РЯТУВАЛЬНИЙ ЦЕНТР ШВИДКОГО РЕАГУВАННЯ ДЕРЖАВНОЇ СЛУЖБИ З НАДЗВИЧАЙНИХ СИТУАЦІЙ  АВАРІЙНО-РЯТУВАЛЬНА ЧАСТИНА З ЛІКВІДАЦІЇ НАСЛІДКІВ НАДЗВИЧАЙНИХ СИТУАЦІЙ</vt:lpstr>
      <vt:lpstr>          ТАКТИЧНА ПІДГОТОВКА</vt:lpstr>
      <vt:lpstr>:  Порядок проведення аварійно-рятувальних та інших невідкладних робіт під час ліквідації наслідків надзвичайної ситуації на залізничному транспорті.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МОБІЛЬНИЙ  РЯТУВАЛЬНИЙ ЦЕНТР ШВИДКОГО РЕАГУВАННЯ ДЕРЖАВНОЇ СЛУЖБИ З НАДЗВИЧАЙНИХ СИТУАЦІЙ  АВАРІЙНО-РЯТУВАЛЬНА ЧАСТИНА З ЛІКВІДАЦІЇ НАСЛІДКІВ НАДЗВИЧАЙНИХ СИТУАЦІЙ</dc:title>
  <dc:creator>Пользователь Windows</dc:creator>
  <cp:lastModifiedBy>Arc</cp:lastModifiedBy>
  <cp:revision>37</cp:revision>
  <dcterms:created xsi:type="dcterms:W3CDTF">2023-05-17T14:56:37Z</dcterms:created>
  <dcterms:modified xsi:type="dcterms:W3CDTF">2023-05-25T04:39:09Z</dcterms:modified>
</cp:coreProperties>
</file>