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72" r:id="rId4"/>
    <p:sldId id="273" r:id="rId5"/>
    <p:sldId id="274" r:id="rId6"/>
    <p:sldId id="275"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7"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5" autoAdjust="0"/>
    <p:restoredTop sz="94660"/>
  </p:normalViewPr>
  <p:slideViewPr>
    <p:cSldViewPr snapToGrid="0">
      <p:cViewPr varScale="1">
        <p:scale>
          <a:sx n="67" d="100"/>
          <a:sy n="67" d="100"/>
        </p:scale>
        <p:origin x="7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D4321F-59EC-4F38-AE28-E9CDE0A049F2}"/>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D17AF776-2218-4674-AF49-1F3E6041A5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02D07EE4-8EDD-456D-88A1-064377EA1B06}"/>
              </a:ext>
            </a:extLst>
          </p:cNvPr>
          <p:cNvSpPr>
            <a:spLocks noGrp="1"/>
          </p:cNvSpPr>
          <p:nvPr>
            <p:ph type="dt" sz="half" idx="10"/>
          </p:nvPr>
        </p:nvSpPr>
        <p:spPr/>
        <p:txBody>
          <a:bodyPr/>
          <a:lstStyle/>
          <a:p>
            <a:fld id="{2C149AB2-EAE1-4EA5-9118-04DDDECF43D5}" type="datetimeFigureOut">
              <a:rPr lang="uk-UA" smtClean="0"/>
              <a:t>15.02.2024</a:t>
            </a:fld>
            <a:endParaRPr lang="uk-UA"/>
          </a:p>
        </p:txBody>
      </p:sp>
      <p:sp>
        <p:nvSpPr>
          <p:cNvPr id="5" name="Місце для нижнього колонтитула 4">
            <a:extLst>
              <a:ext uri="{FF2B5EF4-FFF2-40B4-BE49-F238E27FC236}">
                <a16:creationId xmlns:a16="http://schemas.microsoft.com/office/drawing/2014/main" id="{DF0B12C2-B8BA-4002-9D06-DD5BB5A3CCE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65D4A348-A0B0-42FD-86AF-245CC741CC01}"/>
              </a:ext>
            </a:extLst>
          </p:cNvPr>
          <p:cNvSpPr>
            <a:spLocks noGrp="1"/>
          </p:cNvSpPr>
          <p:nvPr>
            <p:ph type="sldNum" sz="quarter" idx="12"/>
          </p:nvPr>
        </p:nvSpPr>
        <p:spPr/>
        <p:txBody>
          <a:bodyPr/>
          <a:lstStyle/>
          <a:p>
            <a:fld id="{B259C58E-3A6D-4014-A662-60BF9C582585}" type="slidenum">
              <a:rPr lang="uk-UA" smtClean="0"/>
              <a:t>‹№›</a:t>
            </a:fld>
            <a:endParaRPr lang="uk-UA"/>
          </a:p>
        </p:txBody>
      </p:sp>
    </p:spTree>
    <p:extLst>
      <p:ext uri="{BB962C8B-B14F-4D97-AF65-F5344CB8AC3E}">
        <p14:creationId xmlns:p14="http://schemas.microsoft.com/office/powerpoint/2010/main" val="401672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F441B5-48A9-4594-ABCF-7119BA75EE09}"/>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20F3ACB7-F95D-4479-9877-5B61325B67B2}"/>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EC5335D-6567-4D4E-A910-C761BF9B6CFE}"/>
              </a:ext>
            </a:extLst>
          </p:cNvPr>
          <p:cNvSpPr>
            <a:spLocks noGrp="1"/>
          </p:cNvSpPr>
          <p:nvPr>
            <p:ph type="dt" sz="half" idx="10"/>
          </p:nvPr>
        </p:nvSpPr>
        <p:spPr/>
        <p:txBody>
          <a:bodyPr/>
          <a:lstStyle/>
          <a:p>
            <a:fld id="{2C149AB2-EAE1-4EA5-9118-04DDDECF43D5}" type="datetimeFigureOut">
              <a:rPr lang="uk-UA" smtClean="0"/>
              <a:t>15.02.2024</a:t>
            </a:fld>
            <a:endParaRPr lang="uk-UA"/>
          </a:p>
        </p:txBody>
      </p:sp>
      <p:sp>
        <p:nvSpPr>
          <p:cNvPr id="5" name="Місце для нижнього колонтитула 4">
            <a:extLst>
              <a:ext uri="{FF2B5EF4-FFF2-40B4-BE49-F238E27FC236}">
                <a16:creationId xmlns:a16="http://schemas.microsoft.com/office/drawing/2014/main" id="{4E8AEF06-63C0-46E6-87B6-6577722851E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D310238-5DB1-4273-8ABD-62C816918B8D}"/>
              </a:ext>
            </a:extLst>
          </p:cNvPr>
          <p:cNvSpPr>
            <a:spLocks noGrp="1"/>
          </p:cNvSpPr>
          <p:nvPr>
            <p:ph type="sldNum" sz="quarter" idx="12"/>
          </p:nvPr>
        </p:nvSpPr>
        <p:spPr/>
        <p:txBody>
          <a:bodyPr/>
          <a:lstStyle/>
          <a:p>
            <a:fld id="{B259C58E-3A6D-4014-A662-60BF9C582585}" type="slidenum">
              <a:rPr lang="uk-UA" smtClean="0"/>
              <a:t>‹№›</a:t>
            </a:fld>
            <a:endParaRPr lang="uk-UA"/>
          </a:p>
        </p:txBody>
      </p:sp>
    </p:spTree>
    <p:extLst>
      <p:ext uri="{BB962C8B-B14F-4D97-AF65-F5344CB8AC3E}">
        <p14:creationId xmlns:p14="http://schemas.microsoft.com/office/powerpoint/2010/main" val="81230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A700269D-6D0E-424A-B49F-EDA123C0B97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ED690F1-11A4-41AA-9A05-7CFC7CCE424A}"/>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960E54C-7B5E-457E-ADFE-CF4302666634}"/>
              </a:ext>
            </a:extLst>
          </p:cNvPr>
          <p:cNvSpPr>
            <a:spLocks noGrp="1"/>
          </p:cNvSpPr>
          <p:nvPr>
            <p:ph type="dt" sz="half" idx="10"/>
          </p:nvPr>
        </p:nvSpPr>
        <p:spPr/>
        <p:txBody>
          <a:bodyPr/>
          <a:lstStyle/>
          <a:p>
            <a:fld id="{2C149AB2-EAE1-4EA5-9118-04DDDECF43D5}" type="datetimeFigureOut">
              <a:rPr lang="uk-UA" smtClean="0"/>
              <a:t>15.02.2024</a:t>
            </a:fld>
            <a:endParaRPr lang="uk-UA"/>
          </a:p>
        </p:txBody>
      </p:sp>
      <p:sp>
        <p:nvSpPr>
          <p:cNvPr id="5" name="Місце для нижнього колонтитула 4">
            <a:extLst>
              <a:ext uri="{FF2B5EF4-FFF2-40B4-BE49-F238E27FC236}">
                <a16:creationId xmlns:a16="http://schemas.microsoft.com/office/drawing/2014/main" id="{0988DB55-30E6-4539-871D-3078AE9A8DF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AB9E2C6-C687-4997-A99E-59B2A95549EA}"/>
              </a:ext>
            </a:extLst>
          </p:cNvPr>
          <p:cNvSpPr>
            <a:spLocks noGrp="1"/>
          </p:cNvSpPr>
          <p:nvPr>
            <p:ph type="sldNum" sz="quarter" idx="12"/>
          </p:nvPr>
        </p:nvSpPr>
        <p:spPr/>
        <p:txBody>
          <a:bodyPr/>
          <a:lstStyle/>
          <a:p>
            <a:fld id="{B259C58E-3A6D-4014-A662-60BF9C582585}" type="slidenum">
              <a:rPr lang="uk-UA" smtClean="0"/>
              <a:t>‹№›</a:t>
            </a:fld>
            <a:endParaRPr lang="uk-UA"/>
          </a:p>
        </p:txBody>
      </p:sp>
    </p:spTree>
    <p:extLst>
      <p:ext uri="{BB962C8B-B14F-4D97-AF65-F5344CB8AC3E}">
        <p14:creationId xmlns:p14="http://schemas.microsoft.com/office/powerpoint/2010/main" val="290800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EFDE0C-AC2A-4A58-945C-ECD139BADF4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F80AA65-0362-40B9-AB2B-D05617EE1726}"/>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EB61380-C753-45D6-B4C8-9AFD7882E683}"/>
              </a:ext>
            </a:extLst>
          </p:cNvPr>
          <p:cNvSpPr>
            <a:spLocks noGrp="1"/>
          </p:cNvSpPr>
          <p:nvPr>
            <p:ph type="dt" sz="half" idx="10"/>
          </p:nvPr>
        </p:nvSpPr>
        <p:spPr/>
        <p:txBody>
          <a:bodyPr/>
          <a:lstStyle/>
          <a:p>
            <a:fld id="{2C149AB2-EAE1-4EA5-9118-04DDDECF43D5}" type="datetimeFigureOut">
              <a:rPr lang="uk-UA" smtClean="0"/>
              <a:t>15.02.2024</a:t>
            </a:fld>
            <a:endParaRPr lang="uk-UA"/>
          </a:p>
        </p:txBody>
      </p:sp>
      <p:sp>
        <p:nvSpPr>
          <p:cNvPr id="5" name="Місце для нижнього колонтитула 4">
            <a:extLst>
              <a:ext uri="{FF2B5EF4-FFF2-40B4-BE49-F238E27FC236}">
                <a16:creationId xmlns:a16="http://schemas.microsoft.com/office/drawing/2014/main" id="{7FC704F7-9B60-4AF9-A142-C019B2E1EDB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55F0F96-0626-4C35-98A0-C30B33DBB5D2}"/>
              </a:ext>
            </a:extLst>
          </p:cNvPr>
          <p:cNvSpPr>
            <a:spLocks noGrp="1"/>
          </p:cNvSpPr>
          <p:nvPr>
            <p:ph type="sldNum" sz="quarter" idx="12"/>
          </p:nvPr>
        </p:nvSpPr>
        <p:spPr/>
        <p:txBody>
          <a:bodyPr/>
          <a:lstStyle/>
          <a:p>
            <a:fld id="{B259C58E-3A6D-4014-A662-60BF9C582585}" type="slidenum">
              <a:rPr lang="uk-UA" smtClean="0"/>
              <a:t>‹№›</a:t>
            </a:fld>
            <a:endParaRPr lang="uk-UA"/>
          </a:p>
        </p:txBody>
      </p:sp>
    </p:spTree>
    <p:extLst>
      <p:ext uri="{BB962C8B-B14F-4D97-AF65-F5344CB8AC3E}">
        <p14:creationId xmlns:p14="http://schemas.microsoft.com/office/powerpoint/2010/main" val="124286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C9ED7-E0C7-48B8-BEB2-F001E52A5008}"/>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46FA889-C87F-4C98-B356-33F187542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B1CD9711-5E26-406D-8C17-1B7EC7CEBBE1}"/>
              </a:ext>
            </a:extLst>
          </p:cNvPr>
          <p:cNvSpPr>
            <a:spLocks noGrp="1"/>
          </p:cNvSpPr>
          <p:nvPr>
            <p:ph type="dt" sz="half" idx="10"/>
          </p:nvPr>
        </p:nvSpPr>
        <p:spPr/>
        <p:txBody>
          <a:bodyPr/>
          <a:lstStyle/>
          <a:p>
            <a:fld id="{2C149AB2-EAE1-4EA5-9118-04DDDECF43D5}" type="datetimeFigureOut">
              <a:rPr lang="uk-UA" smtClean="0"/>
              <a:t>15.02.2024</a:t>
            </a:fld>
            <a:endParaRPr lang="uk-UA"/>
          </a:p>
        </p:txBody>
      </p:sp>
      <p:sp>
        <p:nvSpPr>
          <p:cNvPr id="5" name="Місце для нижнього колонтитула 4">
            <a:extLst>
              <a:ext uri="{FF2B5EF4-FFF2-40B4-BE49-F238E27FC236}">
                <a16:creationId xmlns:a16="http://schemas.microsoft.com/office/drawing/2014/main" id="{5E65C0A8-294E-4C8A-A88B-A3119C07DD7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E6B89E5-C48B-4DFE-A391-B40DDE816349}"/>
              </a:ext>
            </a:extLst>
          </p:cNvPr>
          <p:cNvSpPr>
            <a:spLocks noGrp="1"/>
          </p:cNvSpPr>
          <p:nvPr>
            <p:ph type="sldNum" sz="quarter" idx="12"/>
          </p:nvPr>
        </p:nvSpPr>
        <p:spPr/>
        <p:txBody>
          <a:bodyPr/>
          <a:lstStyle/>
          <a:p>
            <a:fld id="{B259C58E-3A6D-4014-A662-60BF9C582585}" type="slidenum">
              <a:rPr lang="uk-UA" smtClean="0"/>
              <a:t>‹№›</a:t>
            </a:fld>
            <a:endParaRPr lang="uk-UA"/>
          </a:p>
        </p:txBody>
      </p:sp>
    </p:spTree>
    <p:extLst>
      <p:ext uri="{BB962C8B-B14F-4D97-AF65-F5344CB8AC3E}">
        <p14:creationId xmlns:p14="http://schemas.microsoft.com/office/powerpoint/2010/main" val="175064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FB8449-85A2-457C-B7B2-83E1B120EE4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66F4D4D-9308-4A5E-AFF9-E2FE3ABEA654}"/>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57DF3949-01FE-4258-A4AB-0704D6591782}"/>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86E9DCA0-3F1E-4B02-BF50-30E826DD019B}"/>
              </a:ext>
            </a:extLst>
          </p:cNvPr>
          <p:cNvSpPr>
            <a:spLocks noGrp="1"/>
          </p:cNvSpPr>
          <p:nvPr>
            <p:ph type="dt" sz="half" idx="10"/>
          </p:nvPr>
        </p:nvSpPr>
        <p:spPr/>
        <p:txBody>
          <a:bodyPr/>
          <a:lstStyle/>
          <a:p>
            <a:fld id="{2C149AB2-EAE1-4EA5-9118-04DDDECF43D5}" type="datetimeFigureOut">
              <a:rPr lang="uk-UA" smtClean="0"/>
              <a:t>15.02.2024</a:t>
            </a:fld>
            <a:endParaRPr lang="uk-UA"/>
          </a:p>
        </p:txBody>
      </p:sp>
      <p:sp>
        <p:nvSpPr>
          <p:cNvPr id="6" name="Місце для нижнього колонтитула 5">
            <a:extLst>
              <a:ext uri="{FF2B5EF4-FFF2-40B4-BE49-F238E27FC236}">
                <a16:creationId xmlns:a16="http://schemas.microsoft.com/office/drawing/2014/main" id="{2CA0120D-89D1-401E-84AB-27A5959F798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0E7448E5-B4F7-430F-81E5-06F529773E4C}"/>
              </a:ext>
            </a:extLst>
          </p:cNvPr>
          <p:cNvSpPr>
            <a:spLocks noGrp="1"/>
          </p:cNvSpPr>
          <p:nvPr>
            <p:ph type="sldNum" sz="quarter" idx="12"/>
          </p:nvPr>
        </p:nvSpPr>
        <p:spPr/>
        <p:txBody>
          <a:bodyPr/>
          <a:lstStyle/>
          <a:p>
            <a:fld id="{B259C58E-3A6D-4014-A662-60BF9C582585}" type="slidenum">
              <a:rPr lang="uk-UA" smtClean="0"/>
              <a:t>‹№›</a:t>
            </a:fld>
            <a:endParaRPr lang="uk-UA"/>
          </a:p>
        </p:txBody>
      </p:sp>
    </p:spTree>
    <p:extLst>
      <p:ext uri="{BB962C8B-B14F-4D97-AF65-F5344CB8AC3E}">
        <p14:creationId xmlns:p14="http://schemas.microsoft.com/office/powerpoint/2010/main" val="52166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E1DF93-188C-4C46-A34C-374C948C99CB}"/>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392D59F-4111-49EC-9BA2-2F197DFD1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15171E11-B78A-4E5A-991E-3978F04C742F}"/>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62E758A1-E52A-498B-BF6F-78DEBC376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685F567-84CD-4612-BAA9-7BF11A0A6E76}"/>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97E009E0-0BC9-4ABF-81EC-6D81603E3FC8}"/>
              </a:ext>
            </a:extLst>
          </p:cNvPr>
          <p:cNvSpPr>
            <a:spLocks noGrp="1"/>
          </p:cNvSpPr>
          <p:nvPr>
            <p:ph type="dt" sz="half" idx="10"/>
          </p:nvPr>
        </p:nvSpPr>
        <p:spPr/>
        <p:txBody>
          <a:bodyPr/>
          <a:lstStyle/>
          <a:p>
            <a:fld id="{2C149AB2-EAE1-4EA5-9118-04DDDECF43D5}" type="datetimeFigureOut">
              <a:rPr lang="uk-UA" smtClean="0"/>
              <a:t>15.02.2024</a:t>
            </a:fld>
            <a:endParaRPr lang="uk-UA"/>
          </a:p>
        </p:txBody>
      </p:sp>
      <p:sp>
        <p:nvSpPr>
          <p:cNvPr id="8" name="Місце для нижнього колонтитула 7">
            <a:extLst>
              <a:ext uri="{FF2B5EF4-FFF2-40B4-BE49-F238E27FC236}">
                <a16:creationId xmlns:a16="http://schemas.microsoft.com/office/drawing/2014/main" id="{BCEEA0F0-34E9-4760-8CCB-2E851B4AAB56}"/>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515B37C1-6352-4D4B-B538-39EE48245674}"/>
              </a:ext>
            </a:extLst>
          </p:cNvPr>
          <p:cNvSpPr>
            <a:spLocks noGrp="1"/>
          </p:cNvSpPr>
          <p:nvPr>
            <p:ph type="sldNum" sz="quarter" idx="12"/>
          </p:nvPr>
        </p:nvSpPr>
        <p:spPr/>
        <p:txBody>
          <a:bodyPr/>
          <a:lstStyle/>
          <a:p>
            <a:fld id="{B259C58E-3A6D-4014-A662-60BF9C582585}" type="slidenum">
              <a:rPr lang="uk-UA" smtClean="0"/>
              <a:t>‹№›</a:t>
            </a:fld>
            <a:endParaRPr lang="uk-UA"/>
          </a:p>
        </p:txBody>
      </p:sp>
    </p:spTree>
    <p:extLst>
      <p:ext uri="{BB962C8B-B14F-4D97-AF65-F5344CB8AC3E}">
        <p14:creationId xmlns:p14="http://schemas.microsoft.com/office/powerpoint/2010/main" val="23044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50C98A-726F-4B68-BCD8-044B3FFC18C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0C2EF7DC-AE86-4EEF-98E5-8645D9111AED}"/>
              </a:ext>
            </a:extLst>
          </p:cNvPr>
          <p:cNvSpPr>
            <a:spLocks noGrp="1"/>
          </p:cNvSpPr>
          <p:nvPr>
            <p:ph type="dt" sz="half" idx="10"/>
          </p:nvPr>
        </p:nvSpPr>
        <p:spPr/>
        <p:txBody>
          <a:bodyPr/>
          <a:lstStyle/>
          <a:p>
            <a:fld id="{2C149AB2-EAE1-4EA5-9118-04DDDECF43D5}" type="datetimeFigureOut">
              <a:rPr lang="uk-UA" smtClean="0"/>
              <a:t>15.02.2024</a:t>
            </a:fld>
            <a:endParaRPr lang="uk-UA"/>
          </a:p>
        </p:txBody>
      </p:sp>
      <p:sp>
        <p:nvSpPr>
          <p:cNvPr id="4" name="Місце для нижнього колонтитула 3">
            <a:extLst>
              <a:ext uri="{FF2B5EF4-FFF2-40B4-BE49-F238E27FC236}">
                <a16:creationId xmlns:a16="http://schemas.microsoft.com/office/drawing/2014/main" id="{3BA27561-7BFE-4208-A880-E7A643C43B8A}"/>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23D78977-65D4-4F59-A66C-17BC626408C1}"/>
              </a:ext>
            </a:extLst>
          </p:cNvPr>
          <p:cNvSpPr>
            <a:spLocks noGrp="1"/>
          </p:cNvSpPr>
          <p:nvPr>
            <p:ph type="sldNum" sz="quarter" idx="12"/>
          </p:nvPr>
        </p:nvSpPr>
        <p:spPr/>
        <p:txBody>
          <a:bodyPr/>
          <a:lstStyle/>
          <a:p>
            <a:fld id="{B259C58E-3A6D-4014-A662-60BF9C582585}" type="slidenum">
              <a:rPr lang="uk-UA" smtClean="0"/>
              <a:t>‹№›</a:t>
            </a:fld>
            <a:endParaRPr lang="uk-UA"/>
          </a:p>
        </p:txBody>
      </p:sp>
    </p:spTree>
    <p:extLst>
      <p:ext uri="{BB962C8B-B14F-4D97-AF65-F5344CB8AC3E}">
        <p14:creationId xmlns:p14="http://schemas.microsoft.com/office/powerpoint/2010/main" val="368264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F6693D4D-7AFA-4E3F-9BD7-00ED433D163F}"/>
              </a:ext>
            </a:extLst>
          </p:cNvPr>
          <p:cNvSpPr>
            <a:spLocks noGrp="1"/>
          </p:cNvSpPr>
          <p:nvPr>
            <p:ph type="dt" sz="half" idx="10"/>
          </p:nvPr>
        </p:nvSpPr>
        <p:spPr/>
        <p:txBody>
          <a:bodyPr/>
          <a:lstStyle/>
          <a:p>
            <a:fld id="{2C149AB2-EAE1-4EA5-9118-04DDDECF43D5}" type="datetimeFigureOut">
              <a:rPr lang="uk-UA" smtClean="0"/>
              <a:t>15.02.2024</a:t>
            </a:fld>
            <a:endParaRPr lang="uk-UA"/>
          </a:p>
        </p:txBody>
      </p:sp>
      <p:sp>
        <p:nvSpPr>
          <p:cNvPr id="3" name="Місце для нижнього колонтитула 2">
            <a:extLst>
              <a:ext uri="{FF2B5EF4-FFF2-40B4-BE49-F238E27FC236}">
                <a16:creationId xmlns:a16="http://schemas.microsoft.com/office/drawing/2014/main" id="{05C98A0F-27E8-4F92-BE03-DC75B5C14F89}"/>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7DE3DA58-D41A-43FE-BA92-E1E2E31F947C}"/>
              </a:ext>
            </a:extLst>
          </p:cNvPr>
          <p:cNvSpPr>
            <a:spLocks noGrp="1"/>
          </p:cNvSpPr>
          <p:nvPr>
            <p:ph type="sldNum" sz="quarter" idx="12"/>
          </p:nvPr>
        </p:nvSpPr>
        <p:spPr/>
        <p:txBody>
          <a:bodyPr/>
          <a:lstStyle/>
          <a:p>
            <a:fld id="{B259C58E-3A6D-4014-A662-60BF9C582585}" type="slidenum">
              <a:rPr lang="uk-UA" smtClean="0"/>
              <a:t>‹№›</a:t>
            </a:fld>
            <a:endParaRPr lang="uk-UA"/>
          </a:p>
        </p:txBody>
      </p:sp>
    </p:spTree>
    <p:extLst>
      <p:ext uri="{BB962C8B-B14F-4D97-AF65-F5344CB8AC3E}">
        <p14:creationId xmlns:p14="http://schemas.microsoft.com/office/powerpoint/2010/main" val="220300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1D5C3D-7188-4ADC-8838-2DF6192D1B0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1DCEF56-4748-4151-AAEE-093DEB352D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BD0E1E1C-EC6E-4F5F-8BFF-7A7FA472A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EFCFC60-F34F-46D1-AE64-BC6F70DAE52A}"/>
              </a:ext>
            </a:extLst>
          </p:cNvPr>
          <p:cNvSpPr>
            <a:spLocks noGrp="1"/>
          </p:cNvSpPr>
          <p:nvPr>
            <p:ph type="dt" sz="half" idx="10"/>
          </p:nvPr>
        </p:nvSpPr>
        <p:spPr/>
        <p:txBody>
          <a:bodyPr/>
          <a:lstStyle/>
          <a:p>
            <a:fld id="{2C149AB2-EAE1-4EA5-9118-04DDDECF43D5}" type="datetimeFigureOut">
              <a:rPr lang="uk-UA" smtClean="0"/>
              <a:t>15.02.2024</a:t>
            </a:fld>
            <a:endParaRPr lang="uk-UA"/>
          </a:p>
        </p:txBody>
      </p:sp>
      <p:sp>
        <p:nvSpPr>
          <p:cNvPr id="6" name="Місце для нижнього колонтитула 5">
            <a:extLst>
              <a:ext uri="{FF2B5EF4-FFF2-40B4-BE49-F238E27FC236}">
                <a16:creationId xmlns:a16="http://schemas.microsoft.com/office/drawing/2014/main" id="{342137BD-DD48-43BD-8A4F-C797B13F065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1A49DA31-5A50-4DD1-9899-FA5D28C18B8F}"/>
              </a:ext>
            </a:extLst>
          </p:cNvPr>
          <p:cNvSpPr>
            <a:spLocks noGrp="1"/>
          </p:cNvSpPr>
          <p:nvPr>
            <p:ph type="sldNum" sz="quarter" idx="12"/>
          </p:nvPr>
        </p:nvSpPr>
        <p:spPr/>
        <p:txBody>
          <a:bodyPr/>
          <a:lstStyle/>
          <a:p>
            <a:fld id="{B259C58E-3A6D-4014-A662-60BF9C582585}" type="slidenum">
              <a:rPr lang="uk-UA" smtClean="0"/>
              <a:t>‹№›</a:t>
            </a:fld>
            <a:endParaRPr lang="uk-UA"/>
          </a:p>
        </p:txBody>
      </p:sp>
    </p:spTree>
    <p:extLst>
      <p:ext uri="{BB962C8B-B14F-4D97-AF65-F5344CB8AC3E}">
        <p14:creationId xmlns:p14="http://schemas.microsoft.com/office/powerpoint/2010/main" val="107157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5C2002-62BE-4BEC-AB4A-5A48E9CECB1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C7DC80B-F610-40F1-B60D-A4BE0DDA3F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5B6162FD-93D7-47F3-B547-5990D1AAE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0A2671C-373E-429C-B246-66070438EDFA}"/>
              </a:ext>
            </a:extLst>
          </p:cNvPr>
          <p:cNvSpPr>
            <a:spLocks noGrp="1"/>
          </p:cNvSpPr>
          <p:nvPr>
            <p:ph type="dt" sz="half" idx="10"/>
          </p:nvPr>
        </p:nvSpPr>
        <p:spPr/>
        <p:txBody>
          <a:bodyPr/>
          <a:lstStyle/>
          <a:p>
            <a:fld id="{2C149AB2-EAE1-4EA5-9118-04DDDECF43D5}" type="datetimeFigureOut">
              <a:rPr lang="uk-UA" smtClean="0"/>
              <a:t>15.02.2024</a:t>
            </a:fld>
            <a:endParaRPr lang="uk-UA"/>
          </a:p>
        </p:txBody>
      </p:sp>
      <p:sp>
        <p:nvSpPr>
          <p:cNvPr id="6" name="Місце для нижнього колонтитула 5">
            <a:extLst>
              <a:ext uri="{FF2B5EF4-FFF2-40B4-BE49-F238E27FC236}">
                <a16:creationId xmlns:a16="http://schemas.microsoft.com/office/drawing/2014/main" id="{4C6A4D63-97CA-4D72-BE5B-ADBDB5962069}"/>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B69B2742-211A-4788-86AA-3F5504E3E5C4}"/>
              </a:ext>
            </a:extLst>
          </p:cNvPr>
          <p:cNvSpPr>
            <a:spLocks noGrp="1"/>
          </p:cNvSpPr>
          <p:nvPr>
            <p:ph type="sldNum" sz="quarter" idx="12"/>
          </p:nvPr>
        </p:nvSpPr>
        <p:spPr/>
        <p:txBody>
          <a:bodyPr/>
          <a:lstStyle/>
          <a:p>
            <a:fld id="{B259C58E-3A6D-4014-A662-60BF9C582585}" type="slidenum">
              <a:rPr lang="uk-UA" smtClean="0"/>
              <a:t>‹№›</a:t>
            </a:fld>
            <a:endParaRPr lang="uk-UA"/>
          </a:p>
        </p:txBody>
      </p:sp>
    </p:spTree>
    <p:extLst>
      <p:ext uri="{BB962C8B-B14F-4D97-AF65-F5344CB8AC3E}">
        <p14:creationId xmlns:p14="http://schemas.microsoft.com/office/powerpoint/2010/main" val="1219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27CC283E-5226-4894-8D01-2E47C36AAB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64746F0-5E02-4C8A-8F88-82E0E62A1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8F8E9B5-7517-44BD-8620-A748C4E8A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49AB2-EAE1-4EA5-9118-04DDDECF43D5}" type="datetimeFigureOut">
              <a:rPr lang="uk-UA" smtClean="0"/>
              <a:t>15.02.2024</a:t>
            </a:fld>
            <a:endParaRPr lang="uk-UA"/>
          </a:p>
        </p:txBody>
      </p:sp>
      <p:sp>
        <p:nvSpPr>
          <p:cNvPr id="5" name="Місце для нижнього колонтитула 4">
            <a:extLst>
              <a:ext uri="{FF2B5EF4-FFF2-40B4-BE49-F238E27FC236}">
                <a16:creationId xmlns:a16="http://schemas.microsoft.com/office/drawing/2014/main" id="{C6B05536-2A78-4A9F-A598-19AA8554DF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FE2B31DE-16E8-40D5-AB32-04A1984E4A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9C58E-3A6D-4014-A662-60BF9C582585}" type="slidenum">
              <a:rPr lang="uk-UA" smtClean="0"/>
              <a:t>‹№›</a:t>
            </a:fld>
            <a:endParaRPr lang="uk-UA"/>
          </a:p>
        </p:txBody>
      </p:sp>
    </p:spTree>
    <p:extLst>
      <p:ext uri="{BB962C8B-B14F-4D97-AF65-F5344CB8AC3E}">
        <p14:creationId xmlns:p14="http://schemas.microsoft.com/office/powerpoint/2010/main" val="1688078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places.com/ua/dosimeter/16-devices/80-mksu"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mdW_W7qZw14" TargetMode="External"/><Relationship Id="rId2" Type="http://schemas.openxmlformats.org/officeDocument/2006/relationships/hyperlink" Target="https://www.youtube.com/watch?v=5tw9MlBJXL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75B83C-E90B-443D-93A8-4F6727DDCCD5}"/>
              </a:ext>
            </a:extLst>
          </p:cNvPr>
          <p:cNvSpPr txBox="1"/>
          <p:nvPr/>
        </p:nvSpPr>
        <p:spPr>
          <a:xfrm>
            <a:off x="518160" y="3012257"/>
            <a:ext cx="11673840" cy="954107"/>
          </a:xfrm>
          <a:prstGeom prst="rect">
            <a:avLst/>
          </a:prstGeom>
          <a:noFill/>
        </p:spPr>
        <p:txBody>
          <a:bodyPr wrap="square">
            <a:spAutoFit/>
          </a:bodyPr>
          <a:lstStyle/>
          <a:p>
            <a:r>
              <a:rPr kumimoji="0" lang="uk-UA" sz="2800" b="1" i="1" u="none" strike="noStrike" kern="1200" cap="none" spc="0" normalizeH="0" baseline="0" noProof="0" dirty="0">
                <a:ln>
                  <a:noFill/>
                </a:ln>
                <a:solidFill>
                  <a:schemeClr val="accent2">
                    <a:lumMod val="60000"/>
                    <a:lumOff val="40000"/>
                  </a:schemeClr>
                </a:solidFill>
                <a:effectLst>
                  <a:outerShdw blurRad="50800" dist="38100" algn="l" rotWithShape="0">
                    <a:prstClr val="black">
                      <a:alpha val="40000"/>
                    </a:prstClr>
                  </a:outerShdw>
                </a:effectLst>
                <a:uLnTx/>
                <a:uFillTx/>
                <a:latin typeface="Times New Roman" pitchFamily="18" charset="0"/>
                <a:ea typeface="+mj-ea"/>
                <a:cs typeface="Times New Roman" pitchFamily="18" charset="0"/>
              </a:rPr>
              <a:t>МОБІЛЬНИЙ РЯТУВАЛЬНИЙ ЦЕНТР ШВИДКОГО РЕАГУВАННЯ </a:t>
            </a:r>
            <a:br>
              <a:rPr kumimoji="0" lang="uk-UA" sz="2800" b="1" i="1" u="none" strike="noStrike" kern="1200" cap="none" spc="0" normalizeH="0" baseline="0" noProof="0" dirty="0">
                <a:ln>
                  <a:noFill/>
                </a:ln>
                <a:solidFill>
                  <a:schemeClr val="accent2">
                    <a:lumMod val="60000"/>
                    <a:lumOff val="40000"/>
                  </a:schemeClr>
                </a:solidFill>
                <a:effectLst>
                  <a:outerShdw blurRad="50800" dist="38100" algn="l" rotWithShape="0">
                    <a:prstClr val="black">
                      <a:alpha val="40000"/>
                    </a:prstClr>
                  </a:outerShdw>
                </a:effectLst>
                <a:uLnTx/>
                <a:uFillTx/>
                <a:latin typeface="Times New Roman" pitchFamily="18" charset="0"/>
                <a:ea typeface="+mj-ea"/>
                <a:cs typeface="Times New Roman" pitchFamily="18" charset="0"/>
              </a:rPr>
            </a:br>
            <a:r>
              <a:rPr kumimoji="0" lang="uk-UA" sz="2800" b="1" i="1" u="none" strike="noStrike" kern="1200" cap="none" spc="0" normalizeH="0" baseline="0" noProof="0" dirty="0">
                <a:ln>
                  <a:noFill/>
                </a:ln>
                <a:solidFill>
                  <a:schemeClr val="accent2">
                    <a:lumMod val="60000"/>
                    <a:lumOff val="40000"/>
                  </a:schemeClr>
                </a:solidFill>
                <a:effectLst>
                  <a:outerShdw blurRad="50800" dist="38100" algn="l" rotWithShape="0">
                    <a:prstClr val="black">
                      <a:alpha val="40000"/>
                    </a:prstClr>
                  </a:outerShdw>
                </a:effectLst>
                <a:uLnTx/>
                <a:uFillTx/>
                <a:latin typeface="Times New Roman" pitchFamily="18" charset="0"/>
                <a:ea typeface="+mj-ea"/>
                <a:cs typeface="Times New Roman" pitchFamily="18" charset="0"/>
              </a:rPr>
              <a:t>ДЕРЖАВНОЇ СЛУЖБИ УКРАЇНИ З НАДЗВИЧАЙНИХ СИТУАЦІЙ</a:t>
            </a:r>
            <a:endParaRPr lang="uk-UA" dirty="0">
              <a:solidFill>
                <a:schemeClr val="accent2">
                  <a:lumMod val="60000"/>
                  <a:lumOff val="40000"/>
                </a:schemeClr>
              </a:solidFill>
            </a:endParaRPr>
          </a:p>
        </p:txBody>
      </p:sp>
      <p:sp>
        <p:nvSpPr>
          <p:cNvPr id="8" name="TextBox 7">
            <a:extLst>
              <a:ext uri="{FF2B5EF4-FFF2-40B4-BE49-F238E27FC236}">
                <a16:creationId xmlns:a16="http://schemas.microsoft.com/office/drawing/2014/main" id="{2EA7AB24-CEA4-42ED-A654-2CA57C13B9B7}"/>
              </a:ext>
            </a:extLst>
          </p:cNvPr>
          <p:cNvSpPr txBox="1"/>
          <p:nvPr/>
        </p:nvSpPr>
        <p:spPr>
          <a:xfrm>
            <a:off x="259079" y="4673006"/>
            <a:ext cx="11673840" cy="86793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2800" b="1" i="1" u="none" strike="noStrike" kern="1200" cap="none" spc="0" normalizeH="0" baseline="0" noProof="0" dirty="0">
                <a:ln>
                  <a:noFill/>
                </a:ln>
                <a:solidFill>
                  <a:schemeClr val="accent2">
                    <a:lumMod val="60000"/>
                    <a:lumOff val="40000"/>
                  </a:schemeClr>
                </a:solidFill>
                <a:effectLst>
                  <a:outerShdw blurRad="50800" dist="38100" algn="l" rotWithShape="0">
                    <a:prstClr val="black">
                      <a:alpha val="40000"/>
                    </a:prstClr>
                  </a:outerShdw>
                </a:effectLst>
                <a:uLnTx/>
                <a:uFillTx/>
                <a:latin typeface="Times New Roman" pitchFamily="18" charset="0"/>
                <a:ea typeface="+mn-ea"/>
                <a:cs typeface="Times New Roman" pitchFamily="18" charset="0"/>
              </a:rPr>
              <a:t>АВАРІЙНО-РЯТУВАЛЬНА ЧАСТИНА З ЛІКВІДАЦІЇ НАСЛІДКІВ НАДЗВИЧАЙНИХ СИТУАЦІЙ</a:t>
            </a:r>
          </a:p>
        </p:txBody>
      </p:sp>
      <p:pic>
        <p:nvPicPr>
          <p:cNvPr id="9" name="Рисунок 8">
            <a:extLst>
              <a:ext uri="{FF2B5EF4-FFF2-40B4-BE49-F238E27FC236}">
                <a16:creationId xmlns:a16="http://schemas.microsoft.com/office/drawing/2014/main" id="{F4B60E98-876B-41C2-82DE-025917635F6A}"/>
              </a:ext>
            </a:extLst>
          </p:cNvPr>
          <p:cNvPicPr>
            <a:picLocks noChangeAspect="1"/>
          </p:cNvPicPr>
          <p:nvPr/>
        </p:nvPicPr>
        <p:blipFill>
          <a:blip r:embed="rId2"/>
          <a:stretch>
            <a:fillRect/>
          </a:stretch>
        </p:blipFill>
        <p:spPr>
          <a:xfrm>
            <a:off x="5169327" y="458368"/>
            <a:ext cx="1853345" cy="1847248"/>
          </a:xfrm>
          <a:prstGeom prst="rect">
            <a:avLst/>
          </a:prstGeom>
        </p:spPr>
      </p:pic>
    </p:spTree>
    <p:extLst>
      <p:ext uri="{BB962C8B-B14F-4D97-AF65-F5344CB8AC3E}">
        <p14:creationId xmlns:p14="http://schemas.microsoft.com/office/powerpoint/2010/main" val="1288099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B4A96BE-DD66-4208-B647-4E7C3039F52E}"/>
              </a:ext>
            </a:extLst>
          </p:cNvPr>
          <p:cNvSpPr>
            <a:spLocks noGrp="1"/>
          </p:cNvSpPr>
          <p:nvPr>
            <p:ph idx="1"/>
          </p:nvPr>
        </p:nvSpPr>
        <p:spPr>
          <a:xfrm>
            <a:off x="0" y="0"/>
            <a:ext cx="12192000" cy="6858000"/>
          </a:xfrm>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26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GB" sz="2600" b="1" u="sng" dirty="0">
              <a:solidFill>
                <a:srgbClr val="FF0000"/>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26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uk-UA" sz="26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Доза опромінення </a:t>
            </a:r>
            <a:r>
              <a:rPr kumimoji="0" lang="uk-UA"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це кількість енергії радіоактивних випромінювань поглинутих одиницею об'єму середовища, яке опромінюється. Розрізняють </a:t>
            </a:r>
            <a:r>
              <a:rPr kumimoji="0" lang="uk-UA" sz="26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експозиційну,</a:t>
            </a:r>
            <a:r>
              <a:rPr kumimoji="0" lang="uk-UA" sz="2600" b="1" i="1" u="none" strike="noStrike" kern="1200" cap="none" spc="0" normalizeH="0" baseline="0" noProof="0" dirty="0">
                <a:ln>
                  <a:noFill/>
                </a:ln>
                <a:solidFill>
                  <a:srgbClr val="F79646">
                    <a:lumMod val="75000"/>
                  </a:srgb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uk-UA" sz="26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поглинуту</a:t>
            </a:r>
            <a:r>
              <a:rPr kumimoji="0" lang="uk-UA" sz="2600" b="1" i="1" u="none" strike="noStrike" kern="1200" cap="none" spc="0" normalizeH="0" baseline="0" noProof="0" dirty="0">
                <a:ln>
                  <a:noFill/>
                </a:ln>
                <a:solidFill>
                  <a:srgbClr val="F79646">
                    <a:lumMod val="75000"/>
                  </a:srgb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uk-UA"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й </a:t>
            </a:r>
            <a:r>
              <a:rPr kumimoji="0" lang="uk-UA" sz="26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еквівалентну</a:t>
            </a:r>
            <a:r>
              <a:rPr kumimoji="0" lang="uk-UA"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дози опромінення.</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uk-UA"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6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Потужність експозиційної дози (рівень радіації)</a:t>
            </a:r>
            <a:r>
              <a:rPr kumimoji="0" lang="uk-UA" sz="2600" b="0"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uk-UA"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це інтенсивність випромінювання, що утворюється за одиницю часу й характеризує швидкість накопичення дози. У системі СІ вимірюється в амперах на кілограм (А/кг), а в позасистемних одиницях рентген за годину (Р/год.).</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uk-UA"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6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Поглинута доза</a:t>
            </a:r>
            <a:r>
              <a:rPr kumimoji="0" lang="uk-UA" sz="2600" b="0"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uk-UA"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це кількість енергії різних видів іонізуючих випромінювань, поглинута одиницею маси опроміненої речовини. Одиниця вимірювання поглинутої дози тканинами живого організму в системі СІ — джоуль на кілограм або </a:t>
            </a:r>
            <a:r>
              <a:rPr kumimoji="0" lang="uk-UA" sz="26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Грей</a:t>
            </a:r>
            <a:r>
              <a:rPr kumimoji="0" lang="uk-UA"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uk-UA" sz="26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Дж</a:t>
            </a:r>
            <a:r>
              <a:rPr kumimoji="0" lang="uk-UA"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\кг=</a:t>
            </a:r>
            <a:r>
              <a:rPr kumimoji="0" lang="uk-UA" sz="26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Гр</a:t>
            </a:r>
            <a:r>
              <a:rPr kumimoji="0" lang="uk-UA"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позасистемна одиниця — рад.</a:t>
            </a:r>
            <a:endParaRPr kumimoji="0" lang="ru-RU"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endParaRPr lang="uk-UA" dirty="0"/>
          </a:p>
        </p:txBody>
      </p:sp>
      <p:pic>
        <p:nvPicPr>
          <p:cNvPr id="4" name="Picture 4">
            <a:extLst>
              <a:ext uri="{FF2B5EF4-FFF2-40B4-BE49-F238E27FC236}">
                <a16:creationId xmlns:a16="http://schemas.microsoft.com/office/drawing/2014/main" id="{92A547CA-BF4F-4E29-8E6D-FD8F0F918746}"/>
              </a:ext>
            </a:extLst>
          </p:cNvPr>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646921" y="5063804"/>
            <a:ext cx="2118360" cy="1596076"/>
          </a:xfrm>
          <a:prstGeom prst="rect">
            <a:avLst/>
          </a:prstGeom>
          <a:ln>
            <a:noFill/>
          </a:ln>
          <a:effectLst>
            <a:softEdge rad="112500"/>
          </a:effectLst>
        </p:spPr>
      </p:pic>
    </p:spTree>
    <p:extLst>
      <p:ext uri="{BB962C8B-B14F-4D97-AF65-F5344CB8AC3E}">
        <p14:creationId xmlns:p14="http://schemas.microsoft.com/office/powerpoint/2010/main" val="309136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0EEDCC1-1A2C-47ED-A0D7-D25665109B66}"/>
              </a:ext>
            </a:extLst>
          </p:cNvPr>
          <p:cNvSpPr>
            <a:spLocks noGrp="1"/>
          </p:cNvSpPr>
          <p:nvPr>
            <p:ph idx="1"/>
          </p:nvPr>
        </p:nvSpPr>
        <p:spPr>
          <a:xfrm>
            <a:off x="0" y="0"/>
            <a:ext cx="12192000" cy="6858000"/>
          </a:xfrm>
        </p:spPr>
        <p:txBody>
          <a:bodyPr>
            <a:normAutofit/>
          </a:bodyPr>
          <a:lstStyle/>
          <a:p>
            <a:pPr marL="0" indent="0" algn="ctr">
              <a:buNone/>
            </a:pPr>
            <a:r>
              <a:rPr kumimoji="0" lang="uk-UA" sz="3600" b="1" i="0" u="sng"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Методи визначення іонізуючих випромінюва</a:t>
            </a:r>
            <a:r>
              <a:rPr kumimoji="0" lang="uk-UA" sz="3200" b="1" i="0" u="sng"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нь</a:t>
            </a:r>
            <a:r>
              <a:rPr kumimoji="0" lang="ru-RU" sz="3200" b="0" i="0" u="sng"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 </a:t>
            </a:r>
            <a:endParaRPr kumimoji="0" lang="en-GB" sz="3200" b="0" i="0" u="sng"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a:p>
            <a:pPr marL="0" indent="0" algn="ctr">
              <a:buNone/>
            </a:pPr>
            <a:endParaRPr kumimoji="0" lang="en-GB" sz="3200" b="0" i="0" u="sng"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Виявлення радіоактивних речовин та іонізую -</a:t>
            </a:r>
            <a:r>
              <a:rPr kumimoji="0" lang="uk-UA"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чих</a:t>
            </a:r>
            <a:r>
              <a:rPr kumimoji="0" lang="uk-UA"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(радіоактивних) випромінювань (нейронів, гамма-променів, бета- і альфа-частинок), ґрунту -</a:t>
            </a:r>
            <a:r>
              <a:rPr kumimoji="0" lang="uk-UA"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ється</a:t>
            </a:r>
            <a:r>
              <a:rPr kumimoji="0" lang="uk-UA"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на здатності цих випромінювань іонізувати речовину середовища, в якій вони поширюються.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sng"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В основі роботи дозиметричних і радіометричних приладів застосовують такі методи індикації: </a:t>
            </a:r>
            <a:r>
              <a:rPr kumimoji="0" lang="uk-UA"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сцинтиляційний, фотографічний, хімічний, іонізаційний, </a:t>
            </a:r>
            <a:r>
              <a:rPr kumimoji="0" lang="uk-UA"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нейтронно</a:t>
            </a:r>
            <a:r>
              <a:rPr kumimoji="0" lang="uk-UA"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 </a:t>
            </a:r>
            <a:r>
              <a:rPr kumimoji="0" lang="uk-UA"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активізаційний</a:t>
            </a:r>
            <a:r>
              <a:rPr kumimoji="0" lang="uk-UA"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endParaRPr lang="uk-UA" sz="3200" dirty="0">
              <a:solidFill>
                <a:srgbClr val="FF0000"/>
              </a:solidFill>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E6A04BD0-19C6-4A53-810A-5AA5C2182D32}"/>
              </a:ext>
            </a:extLst>
          </p:cNvPr>
          <p:cNvPicPr>
            <a:picLocks noChangeAspect="1" noChangeArrowheads="1"/>
          </p:cNvPicPr>
          <p:nvPr/>
        </p:nvPicPr>
        <p:blipFill>
          <a:blip r:embed="rId2"/>
          <a:srcRect/>
          <a:stretch>
            <a:fillRect/>
          </a:stretch>
        </p:blipFill>
        <p:spPr bwMode="auto">
          <a:xfrm>
            <a:off x="3282314" y="4145280"/>
            <a:ext cx="5922645" cy="256032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EF0203E-10DA-4633-84BF-60EB0983239B}"/>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801363" y="0"/>
            <a:ext cx="1390637" cy="1219200"/>
          </a:xfrm>
          <a:prstGeom prst="rect">
            <a:avLst/>
          </a:prstGeom>
          <a:ln>
            <a:noFill/>
          </a:ln>
          <a:effectLst>
            <a:softEdge rad="112500"/>
          </a:effectLst>
        </p:spPr>
      </p:pic>
    </p:spTree>
    <p:extLst>
      <p:ext uri="{BB962C8B-B14F-4D97-AF65-F5344CB8AC3E}">
        <p14:creationId xmlns:p14="http://schemas.microsoft.com/office/powerpoint/2010/main" val="427976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BD5828D-C0D7-4F6F-873C-2DD991502CE1}"/>
              </a:ext>
            </a:extLst>
          </p:cNvPr>
          <p:cNvSpPr>
            <a:spLocks noGrp="1"/>
          </p:cNvSpPr>
          <p:nvPr>
            <p:ph idx="1"/>
          </p:nvPr>
        </p:nvSpPr>
        <p:spPr>
          <a:xfrm>
            <a:off x="0" y="0"/>
            <a:ext cx="12298680" cy="6751320"/>
          </a:xfrm>
        </p:spPr>
        <p: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uk-UA" altLang="ru-RU" sz="3200" b="1"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Основні методи виявлення і виміру іонізуючих випромінювань</a:t>
            </a:r>
          </a:p>
          <a:p>
            <a:pPr marL="0" indent="0">
              <a:buNone/>
            </a:pPr>
            <a:r>
              <a:rPr lang="uk-UA" altLang="ru-RU" sz="2800" b="1" u="sng" dirty="0">
                <a:solidFill>
                  <a:srgbClr val="FFC000"/>
                </a:solidFill>
                <a:latin typeface="Times New Roman" panose="02020603050405020304" pitchFamily="18" charset="0"/>
                <a:cs typeface="Times New Roman" panose="02020603050405020304" pitchFamily="18" charset="0"/>
              </a:rPr>
              <a:t>Іонізаційний метод:</a:t>
            </a:r>
            <a:endParaRPr lang="en-GB" altLang="ru-RU" sz="2800" b="1" u="sng" dirty="0">
              <a:solidFill>
                <a:srgbClr val="FFC000"/>
              </a:solidFill>
              <a:latin typeface="Times New Roman" panose="02020603050405020304" pitchFamily="18" charset="0"/>
              <a:cs typeface="Times New Roman" panose="02020603050405020304" pitchFamily="18" charset="0"/>
            </a:endParaRPr>
          </a:p>
          <a:p>
            <a:pPr marL="0" indent="0">
              <a:buNone/>
            </a:pPr>
            <a:r>
              <a:rPr kumimoji="0" lang="en-GB" altLang="ru-RU" sz="2400" b="1" i="0" u="none" strike="noStrike" kern="1200" cap="none" spc="0" normalizeH="0" baseline="0" noProof="0" dirty="0">
                <a:ln>
                  <a:noFill/>
                </a:ln>
                <a:solidFill>
                  <a:prstClr val="black">
                    <a:lumMod val="10000"/>
                  </a:prstClr>
                </a:solidFill>
                <a:effectLst/>
                <a:uLnTx/>
                <a:uFillTx/>
                <a:latin typeface="Times New Roman" panose="02020603050405020304" pitchFamily="18" charset="0"/>
                <a:cs typeface="Times New Roman" panose="02020603050405020304" pitchFamily="18" charset="0"/>
              </a:rPr>
              <a:t>  </a:t>
            </a:r>
            <a:r>
              <a:rPr kumimoji="0" lang="uk-UA" altLang="ru-RU" sz="2400" b="1" i="0" u="none" strike="noStrike" kern="1200" cap="none" spc="0" normalizeH="0" baseline="0" noProof="0" dirty="0">
                <a:ln>
                  <a:noFill/>
                </a:ln>
                <a:solidFill>
                  <a:prstClr val="black">
                    <a:lumMod val="10000"/>
                  </a:prstClr>
                </a:solidFill>
                <a:effectLst/>
                <a:uLnTx/>
                <a:uFillTx/>
                <a:latin typeface="Times New Roman" panose="02020603050405020304" pitchFamily="18" charset="0"/>
                <a:cs typeface="Times New Roman" panose="02020603050405020304" pitchFamily="18" charset="0"/>
              </a:rPr>
              <a:t>Суть полягає в тому, що під дією іонізуючих випромінювань в середовищі відбувається іонізація атомів, внаслідок чого  збільшується електропровідність середовища.</a:t>
            </a:r>
          </a:p>
          <a:p>
            <a:pPr marL="0" indent="0">
              <a:buNone/>
            </a:pPr>
            <a:r>
              <a:rPr kumimoji="0" lang="uk-UA" altLang="ru-RU" sz="2400" b="1" i="0" u="sng"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Хімічний метод:</a:t>
            </a:r>
          </a:p>
          <a:p>
            <a:pPr marL="0" marR="0" lvl="0" indent="0" defTabSz="914400" rtl="0" eaLnBrk="1" fontAlgn="base" latinLnBrk="0" hangingPunct="1">
              <a:lnSpc>
                <a:spcPct val="100000"/>
              </a:lnSpc>
              <a:spcBef>
                <a:spcPct val="50000"/>
              </a:spcBef>
              <a:spcAft>
                <a:spcPct val="0"/>
              </a:spcAft>
              <a:buClrTx/>
              <a:buSzTx/>
              <a:buFontTx/>
              <a:buNone/>
              <a:tabLst/>
              <a:defRPr/>
            </a:pPr>
            <a:r>
              <a:rPr kumimoji="0" lang="uk-UA" altLang="ru-RU"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Суть полягає в тому, що молекули деяких речовин при дії іонізуючого випромінювання розпадаються, утворюючи нові хімічні сполуки</a:t>
            </a:r>
          </a:p>
          <a:p>
            <a:pPr marL="0" marR="0" lvl="0" indent="0" defTabSz="914400" rtl="0" eaLnBrk="1" fontAlgn="base" latinLnBrk="0" hangingPunct="1">
              <a:lnSpc>
                <a:spcPct val="100000"/>
              </a:lnSpc>
              <a:spcBef>
                <a:spcPct val="50000"/>
              </a:spcBef>
              <a:spcAft>
                <a:spcPct val="0"/>
              </a:spcAft>
              <a:buClrTx/>
              <a:buSzTx/>
              <a:buFontTx/>
              <a:buNone/>
              <a:tabLst/>
              <a:defRPr/>
            </a:pPr>
            <a:r>
              <a:rPr kumimoji="0" lang="uk-UA" altLang="ru-RU" sz="2400" b="1" i="0" u="sng" strike="noStrike" kern="1200" cap="none" spc="0" normalizeH="0" baseline="0" noProof="0" dirty="0">
                <a:ln>
                  <a:noFill/>
                </a:ln>
                <a:solidFill>
                  <a:srgbClr val="FFC000"/>
                </a:solidFill>
                <a:effectLst/>
                <a:uLnTx/>
                <a:uFillTx/>
                <a:latin typeface="Arial" charset="0"/>
                <a:ea typeface="+mn-ea"/>
                <a:cs typeface="+mn-cs"/>
              </a:rPr>
              <a:t>Сцинтиляційний метод:</a:t>
            </a:r>
          </a:p>
          <a:p>
            <a:pPr marL="0" marR="0" lvl="0" indent="0" defTabSz="914400" rtl="0" eaLnBrk="1" fontAlgn="base" latinLnBrk="0" hangingPunct="1">
              <a:lnSpc>
                <a:spcPct val="100000"/>
              </a:lnSpc>
              <a:spcBef>
                <a:spcPct val="50000"/>
              </a:spcBef>
              <a:spcAft>
                <a:spcPct val="0"/>
              </a:spcAft>
              <a:buClrTx/>
              <a:buSzTx/>
              <a:buFontTx/>
              <a:buNone/>
              <a:tabLst/>
              <a:defRPr/>
            </a:pPr>
            <a:r>
              <a:rPr kumimoji="0" lang="uk-UA" altLang="ru-RU"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uk-UA" altLang="ru-RU" sz="2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Грунтований</a:t>
            </a:r>
            <a:r>
              <a:rPr kumimoji="0" lang="uk-UA" altLang="ru-RU"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на явищі світіння деяких речовин при опроміненні їх іонізуючим випромінюванням</a:t>
            </a:r>
            <a:endParaRPr kumimoji="0" lang="uk-UA" altLang="ru-RU" sz="24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50000"/>
              </a:spcBef>
              <a:spcAft>
                <a:spcPct val="0"/>
              </a:spcAft>
              <a:buClrTx/>
              <a:buSzTx/>
              <a:buFontTx/>
              <a:buNone/>
              <a:tabLst/>
              <a:defRPr/>
            </a:pPr>
            <a:endParaRPr kumimoji="0" lang="uk-UA" altLang="ru-RU"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6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0DAAB12-6D68-481C-8038-2251D3722AD2}"/>
              </a:ext>
            </a:extLst>
          </p:cNvPr>
          <p:cNvSpPr>
            <a:spLocks noGrp="1"/>
          </p:cNvSpPr>
          <p:nvPr>
            <p:ph idx="1"/>
          </p:nvPr>
        </p:nvSpPr>
        <p:spPr>
          <a:xfrm>
            <a:off x="0" y="0"/>
            <a:ext cx="12192000" cy="6858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Класифікація  дозиметричних приладів</a:t>
            </a:r>
            <a:r>
              <a:rPr kumimoji="0" lang="uk-UA" sz="26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П</a:t>
            </a:r>
            <a:r>
              <a:rPr kumimoji="0" lang="ru-RU" sz="2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рилади</a:t>
            </a:r>
            <a:r>
              <a:rPr kumimoji="0" lang="ru-RU"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радіаційної</a:t>
            </a:r>
            <a:r>
              <a:rPr kumimoji="0" lang="ru-RU"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розвідки</a:t>
            </a:r>
            <a:r>
              <a:rPr kumimoji="0" lang="ru-RU"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залежно</a:t>
            </a:r>
            <a:r>
              <a:rPr kumimoji="0" lang="ru-RU"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від</a:t>
            </a:r>
            <a:r>
              <a:rPr kumimoji="0" lang="ru-RU"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завдань</a:t>
            </a:r>
            <a:r>
              <a:rPr kumimoji="0" lang="ru-RU"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що</a:t>
            </a:r>
            <a:r>
              <a:rPr kumimoji="0" lang="ru-RU"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виконуються</a:t>
            </a:r>
            <a:r>
              <a:rPr kumimoji="0" lang="ru-RU"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поділяють</a:t>
            </a:r>
            <a:r>
              <a:rPr kumimoji="0" lang="ru-RU"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на:</a:t>
            </a:r>
          </a:p>
          <a:p>
            <a:pPr marL="0" marR="0" lvl="0" indent="0" defTabSz="914400" rtl="0" eaLnBrk="1" fontAlgn="auto" latinLnBrk="0" hangingPunct="1">
              <a:lnSpc>
                <a:spcPct val="100000"/>
              </a:lnSpc>
              <a:spcBef>
                <a:spcPts val="0"/>
              </a:spcBef>
              <a:spcAft>
                <a:spcPts val="0"/>
              </a:spcAft>
              <a:buClrTx/>
              <a:buSzTx/>
              <a:buFontTx/>
              <a:buNone/>
              <a:tabLst/>
              <a:defRPr/>
            </a:pPr>
            <a:r>
              <a:rPr kumimoji="0" lang="uk-UA" sz="2400" b="1" i="1"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індикатори радіоактивності</a:t>
            </a:r>
            <a:r>
              <a:rPr kumimoji="0" lang="uk-UA" sz="2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uk-UA"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призначені для виявлення наявності радіоактивного випромінювання (ДП-64);</a:t>
            </a:r>
          </a:p>
          <a:p>
            <a:pPr marL="0" marR="0" lvl="0" indent="0" defTabSz="914400" rtl="0" eaLnBrk="1" fontAlgn="auto" latinLnBrk="0" hangingPunct="1">
              <a:lnSpc>
                <a:spcPct val="100000"/>
              </a:lnSpc>
              <a:spcBef>
                <a:spcPts val="0"/>
              </a:spcBef>
              <a:spcAft>
                <a:spcPts val="0"/>
              </a:spcAft>
              <a:buClrTx/>
              <a:buSzTx/>
              <a:buFontTx/>
              <a:buNone/>
              <a:tabLst/>
              <a:defRPr/>
            </a:pPr>
            <a:r>
              <a:rPr kumimoji="0" lang="uk-UA" sz="24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рентгенометри</a:t>
            </a:r>
            <a:r>
              <a:rPr kumimoji="0" lang="uk-UA" sz="24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призначені для</a:t>
            </a:r>
            <a:r>
              <a:rPr kumimoji="0" lang="uk-UA"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вимірювання потужності рентгенівського та гамма-випромінювання (ДП-3Б; ИМД-21);</a:t>
            </a:r>
          </a:p>
          <a:p>
            <a:pPr marL="0" marR="0" lvl="0" indent="0" defTabSz="914400" rtl="0" eaLnBrk="1" fontAlgn="auto" latinLnBrk="0" hangingPunct="1">
              <a:lnSpc>
                <a:spcPct val="100000"/>
              </a:lnSpc>
              <a:spcBef>
                <a:spcPts val="0"/>
              </a:spcBef>
              <a:spcAft>
                <a:spcPts val="0"/>
              </a:spcAft>
              <a:buClrTx/>
              <a:buSzTx/>
              <a:buFontTx/>
              <a:buNone/>
              <a:tabLst/>
              <a:defRPr/>
            </a:pPr>
            <a:r>
              <a:rPr kumimoji="0" lang="uk-UA" sz="24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радіометри-рентгенметри</a:t>
            </a:r>
            <a:r>
              <a:rPr kumimoji="0" lang="uk-UA"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uk-U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широкодіапазонні комбіновані прилади (ДП-5В,ИМД-1);</a:t>
            </a:r>
          </a:p>
          <a:p>
            <a:pPr marL="0" marR="0" lvl="0" indent="0" defTabSz="914400" rtl="0" eaLnBrk="1" fontAlgn="auto" latinLnBrk="0" hangingPunct="1">
              <a:lnSpc>
                <a:spcPct val="100000"/>
              </a:lnSpc>
              <a:spcBef>
                <a:spcPts val="0"/>
              </a:spcBef>
              <a:spcAft>
                <a:spcPts val="0"/>
              </a:spcAft>
              <a:buClrTx/>
              <a:buSzTx/>
              <a:buFontTx/>
              <a:buNone/>
              <a:tabLst/>
              <a:defRPr/>
            </a:pPr>
            <a:r>
              <a:rPr kumimoji="0" lang="uk-UA" sz="24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радіометри</a:t>
            </a:r>
            <a:r>
              <a:rPr kumimoji="0" lang="uk-UA"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 </a:t>
            </a:r>
            <a:r>
              <a:rPr kumimoji="0" lang="uk-U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призначені для вимірювання ступеню зараження поверхонь радіоактивними речовинами;</a:t>
            </a:r>
          </a:p>
          <a:p>
            <a:pPr marL="0" marR="0" lvl="0" indent="0" defTabSz="914400" rtl="0" eaLnBrk="1" fontAlgn="auto" latinLnBrk="0" hangingPunct="1">
              <a:lnSpc>
                <a:spcPct val="100000"/>
              </a:lnSpc>
              <a:spcBef>
                <a:spcPts val="0"/>
              </a:spcBef>
              <a:spcAft>
                <a:spcPts val="0"/>
              </a:spcAft>
              <a:buClrTx/>
              <a:buSzTx/>
              <a:buFontTx/>
              <a:buNone/>
              <a:tabLst/>
              <a:defRPr/>
            </a:pPr>
            <a:r>
              <a:rPr kumimoji="0" lang="uk-UA" sz="24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дозиметри</a:t>
            </a:r>
            <a:r>
              <a:rPr kumimoji="0" lang="uk-UA"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uk-U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призначені для визначення сумарної дози опромінення,</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яку </a:t>
            </a:r>
            <a:r>
              <a:rPr kumimoji="0" lang="uk-U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отримала людина </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(ДП-22В, ДП-24, ДК-02, ИД-1)</a:t>
            </a:r>
            <a:r>
              <a:rPr kumimoji="0" lang="uk-U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ru-RU"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76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DB268E0-95FF-4B50-A979-76D987309D97}"/>
              </a:ext>
            </a:extLst>
          </p:cNvPr>
          <p:cNvSpPr>
            <a:spLocks noGrp="1"/>
          </p:cNvSpPr>
          <p:nvPr>
            <p:ph idx="1"/>
          </p:nvPr>
        </p:nvSpPr>
        <p:spPr>
          <a:xfrm>
            <a:off x="106680" y="121920"/>
            <a:ext cx="11978640" cy="6568440"/>
          </a:xfrm>
        </p:spPr>
        <p:txBody>
          <a:bodyPr/>
          <a:lstStyle/>
          <a:p>
            <a:pPr marL="0" indent="0" algn="ctr">
              <a:buNone/>
            </a:pPr>
            <a:r>
              <a:rPr kumimoji="0" lang="uk-UA"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ПРИНЦИПИ ДІЇ ДОЗИМЕТРИЧНИХ ПРИЛАДІВ</a:t>
            </a:r>
          </a:p>
          <a:p>
            <a:pPr marL="0" indent="0" algn="ctr">
              <a:buNone/>
            </a:pPr>
            <a:endParaRPr kumimoji="0" lang="uk-UA"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Робота більшості сучасних дозиметричних і радіометричних приладів основана на застосуванні іонізаційного методу вимірювань.</a:t>
            </a:r>
            <a:endParaRPr kumimoji="0" lang="ru-RU"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indent="0" algn="ctr">
              <a:buNone/>
            </a:pPr>
            <a:endParaRPr kumimoji="0" lang="ru-RU"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marL="0" indent="0" algn="ctr">
              <a:buNone/>
            </a:pPr>
            <a:endPar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L="0" indent="0" algn="ctr">
              <a:buNone/>
            </a:pPr>
            <a:endParaRPr kumimoji="0" lang="ru-RU"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marL="0" indent="0" algn="ctr">
              <a:buNone/>
            </a:pPr>
            <a:endPar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L="0" indent="0" algn="ctr">
              <a:buNone/>
            </a:pPr>
            <a:endParaRPr kumimoji="0" lang="ru-RU"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marL="0" indent="0" algn="ctr">
              <a:buNone/>
            </a:pPr>
            <a:br>
              <a:rPr kumimoji="0" lang="ru-RU"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br>
            <a:r>
              <a:rPr kumimoji="0" lang="uk-UA"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Прилади, призначені для виявлення і вимірювання радіоактивних випромінювань, називаються </a:t>
            </a:r>
            <a:r>
              <a:rPr kumimoji="0" lang="uk-UA" sz="28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дозиметричними</a:t>
            </a:r>
            <a:endParaRPr lang="uk-UA" dirty="0">
              <a:solidFill>
                <a:srgbClr val="FFC000"/>
              </a:solidFill>
              <a:latin typeface="Times New Roman" panose="02020603050405020304" pitchFamily="18" charset="0"/>
              <a:cs typeface="Times New Roman" panose="02020603050405020304" pitchFamily="18" charset="0"/>
            </a:endParaRPr>
          </a:p>
        </p:txBody>
      </p:sp>
      <p:pic>
        <p:nvPicPr>
          <p:cNvPr id="4" name="Picture 2" descr="image1">
            <a:extLst>
              <a:ext uri="{FF2B5EF4-FFF2-40B4-BE49-F238E27FC236}">
                <a16:creationId xmlns:a16="http://schemas.microsoft.com/office/drawing/2014/main" id="{85F5C5E3-C99E-4032-8B47-E7F20E5404F8}"/>
              </a:ext>
            </a:extLst>
          </p:cNvPr>
          <p:cNvPicPr>
            <a:picLocks noChangeAspect="1" noChangeArrowheads="1"/>
          </p:cNvPicPr>
          <p:nvPr/>
        </p:nvPicPr>
        <p:blipFill>
          <a:blip r:embed="rId2" cstate="print"/>
          <a:srcRect/>
          <a:stretch>
            <a:fillRect/>
          </a:stretch>
        </p:blipFill>
        <p:spPr bwMode="auto">
          <a:xfrm>
            <a:off x="1828800" y="2051198"/>
            <a:ext cx="8534400" cy="3313281"/>
          </a:xfrm>
          <a:prstGeom prst="rect">
            <a:avLst/>
          </a:prstGeom>
          <a:noFill/>
          <a:ln w="28575">
            <a:solidFill>
              <a:sysClr val="windowText" lastClr="000000"/>
            </a:solidFill>
          </a:ln>
        </p:spPr>
      </p:pic>
    </p:spTree>
    <p:extLst>
      <p:ext uri="{BB962C8B-B14F-4D97-AF65-F5344CB8AC3E}">
        <p14:creationId xmlns:p14="http://schemas.microsoft.com/office/powerpoint/2010/main" val="85526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31AE414-13A1-47BF-95BE-9716A40F9962}"/>
              </a:ext>
            </a:extLst>
          </p:cNvPr>
          <p:cNvSpPr>
            <a:spLocks noGrp="1"/>
          </p:cNvSpPr>
          <p:nvPr>
            <p:ph idx="1"/>
          </p:nvPr>
        </p:nvSpPr>
        <p:spPr>
          <a:xfrm>
            <a:off x="0" y="0"/>
            <a:ext cx="12070080" cy="6705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Їх основними елементами є:</a:t>
            </a:r>
            <a:r>
              <a:rPr kumimoji="0" lang="uk-UA"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a:t>
            </a:r>
            <a:r>
              <a:rPr kumimoji="0" lang="uk-UA" sz="22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приймальний пристрій;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uk-UA"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a:t>
            </a:r>
            <a:r>
              <a:rPr kumimoji="0" lang="uk-UA" sz="22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підсилювач іонізаційного струму;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uk-UA"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a:t>
            </a:r>
            <a:r>
              <a:rPr kumimoji="0" lang="uk-UA" sz="22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вимірювальний прилад;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uk-UA"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4)</a:t>
            </a:r>
            <a:r>
              <a:rPr kumimoji="0" lang="uk-UA" sz="22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перетворювач струму;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a:t>
            </a:r>
            <a:r>
              <a:rPr kumimoji="0" lang="uk-UA" sz="22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джерело живлення.</a:t>
            </a:r>
            <a:endParaRPr lang="ru-RU" sz="2200" b="1" dirty="0">
              <a:solidFill>
                <a:srgbClr val="FFC000"/>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Приймальний пристрій складається </a:t>
            </a:r>
          </a:p>
          <a:p>
            <a:pPr marL="0" marR="0" lvl="0" indent="0"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0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іонізаційної камери </a:t>
            </a: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або </a:t>
            </a:r>
            <a:r>
              <a:rPr kumimoji="0" lang="uk-UA" sz="20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газорозрядного лічильника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20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000" b="1" dirty="0">
              <a:solidFill>
                <a:srgbClr val="FFC000"/>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    Іонізаційна камера </a:t>
            </a: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це заповнений повітрям замкнутий простір з двома ізольованими один від одного електродами, корпус камери вкрито зсередини шаром струмопровідної речовини. Цей шар разом з осердям є позитивним електродом камери, а негативним — металеве кільце, вихід з якого — через ізолятор. </a:t>
            </a:r>
            <a:r>
              <a:rPr kumimoji="0" lang="uk-UA" sz="20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   </a:t>
            </a:r>
            <a:endParaRPr kumimoji="0" lang="ru-RU" sz="2000" b="0"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endParaRPr>
          </a:p>
          <a:p>
            <a:endParaRPr lang="uk-UA" dirty="0"/>
          </a:p>
        </p:txBody>
      </p:sp>
      <p:pic>
        <p:nvPicPr>
          <p:cNvPr id="4" name="Рисунок 3">
            <a:extLst>
              <a:ext uri="{FF2B5EF4-FFF2-40B4-BE49-F238E27FC236}">
                <a16:creationId xmlns:a16="http://schemas.microsoft.com/office/drawing/2014/main" id="{7C98B191-B005-47A3-BECB-D5BDE06D64F6}"/>
              </a:ext>
            </a:extLst>
          </p:cNvPr>
          <p:cNvPicPr>
            <a:picLocks noChangeAspect="1" noChangeArrowheads="1"/>
          </p:cNvPicPr>
          <p:nvPr/>
        </p:nvPicPr>
        <p:blipFill>
          <a:blip r:embed="rId2">
            <a:clrChange>
              <a:clrFrom>
                <a:srgbClr val="FFFFFF"/>
              </a:clrFrom>
              <a:clrTo>
                <a:srgbClr val="FFFFFF">
                  <a:alpha val="0"/>
                </a:srgbClr>
              </a:clrTo>
            </a:clrChange>
          </a:blip>
          <a:srcRect l="3927" b="34269"/>
          <a:stretch>
            <a:fillRect/>
          </a:stretch>
        </p:blipFill>
        <p:spPr bwMode="auto">
          <a:xfrm>
            <a:off x="5913120" y="259080"/>
            <a:ext cx="5593080" cy="3032760"/>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id="{C7D3EDEA-B56E-467D-B822-0C3DBAE5163D}"/>
              </a:ext>
            </a:extLst>
          </p:cNvPr>
          <p:cNvPicPr>
            <a:picLocks noChangeAspect="1" noChangeArrowheads="1"/>
          </p:cNvPicPr>
          <p:nvPr/>
        </p:nvPicPr>
        <p:blipFill>
          <a:blip r:embed="rId3">
            <a:clrChange>
              <a:clrFrom>
                <a:srgbClr val="FFFFFF"/>
              </a:clrFrom>
              <a:clrTo>
                <a:srgbClr val="FFFFFF">
                  <a:alpha val="0"/>
                </a:srgbClr>
              </a:clrTo>
            </a:clrChange>
            <a:lum contrast="40000"/>
          </a:blip>
          <a:srcRect/>
          <a:stretch>
            <a:fillRect/>
          </a:stretch>
        </p:blipFill>
        <p:spPr bwMode="auto">
          <a:xfrm>
            <a:off x="359540" y="4491022"/>
            <a:ext cx="6269860" cy="2214578"/>
          </a:xfrm>
          <a:prstGeom prst="rect">
            <a:avLst/>
          </a:prstGeom>
          <a:noFill/>
          <a:ln w="9525">
            <a:noFill/>
            <a:miter lim="800000"/>
            <a:headEnd/>
            <a:tailEnd/>
          </a:ln>
        </p:spPr>
      </p:pic>
    </p:spTree>
    <p:extLst>
      <p:ext uri="{BB962C8B-B14F-4D97-AF65-F5344CB8AC3E}">
        <p14:creationId xmlns:p14="http://schemas.microsoft.com/office/powerpoint/2010/main" val="83596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95B72D8-1A04-4DD8-9F7A-96DB67DE9BB6}"/>
              </a:ext>
            </a:extLst>
          </p:cNvPr>
          <p:cNvSpPr>
            <a:spLocks noGrp="1"/>
          </p:cNvSpPr>
          <p:nvPr>
            <p:ph idx="1"/>
          </p:nvPr>
        </p:nvSpPr>
        <p:spPr>
          <a:xfrm>
            <a:off x="121920" y="121920"/>
            <a:ext cx="12070080" cy="6614160"/>
          </a:xfrm>
        </p:spPr>
        <p:txBody>
          <a:bodyPr/>
          <a:lstStyle/>
          <a:p>
            <a:pPr marL="0" indent="0" algn="ctr">
              <a:buNone/>
            </a:pPr>
            <a:r>
              <a:rPr kumimoji="0" lang="uk-UA"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Дозиметричні прилади</a:t>
            </a:r>
          </a:p>
          <a:p>
            <a:pPr marL="0" indent="0">
              <a:buNone/>
            </a:pPr>
            <a:r>
              <a:rPr kumimoji="0" lang="uk-UA" sz="1800" b="1" i="0" u="none" strike="noStrike" kern="1200" cap="none" spc="0" normalizeH="0" baseline="0" noProof="0" dirty="0">
                <a:ln>
                  <a:noFill/>
                </a:ln>
                <a:solidFill>
                  <a:prstClr val="black"/>
                </a:solidFill>
                <a:effectLst/>
                <a:uLnTx/>
                <a:uFillTx/>
                <a:latin typeface="Century" pitchFamily="18" charset="0"/>
                <a:ea typeface="+mn-ea"/>
                <a:cs typeface="+mn-cs"/>
              </a:rPr>
              <a:t>				       </a:t>
            </a:r>
            <a:r>
              <a:rPr kumimoji="0" lang="uk-UA"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Прагнення до універсальності призвело до того, що ряд сучасних 					        приладів, таких як дозиметр побутовий "Белла", дозиметр-				</a:t>
            </a:r>
            <a:r>
              <a:rPr lang="uk-UA" sz="2000" b="1" dirty="0">
                <a:solidFill>
                  <a:prstClr val="black"/>
                </a:solidFill>
                <a:latin typeface="Times New Roman" panose="02020603050405020304" pitchFamily="18" charset="0"/>
                <a:cs typeface="Times New Roman" panose="02020603050405020304" pitchFamily="18" charset="0"/>
              </a:rPr>
              <a:t>                       </a:t>
            </a:r>
            <a:r>
              <a:rPr kumimoji="0" lang="uk-UA"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радіометр МКС-У, дозиметр-радіометр МКС-0,5 "Терра" 						         виконують кілька функцій як дозиметр-радіометр тощо.</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ru-RU" sz="3200" b="1" dirty="0">
                <a:solidFill>
                  <a:prstClr val="black"/>
                </a:solidFill>
                <a:latin typeface="Times New Roman" pitchFamily="18" charset="0"/>
                <a:cs typeface="Times New Roman" pitchFamily="18" charset="0"/>
              </a:rPr>
              <a:t>					</a:t>
            </a: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Комплект дозиметра МКС - У</a:t>
            </a:r>
          </a:p>
          <a:p>
            <a:pPr marL="0" indent="0">
              <a:buNone/>
            </a:pPr>
            <a:endParaRPr lang="uk-UA" sz="2000" dirty="0">
              <a:latin typeface="Times New Roman" panose="02020603050405020304" pitchFamily="18" charset="0"/>
              <a:cs typeface="Times New Roman" panose="02020603050405020304" pitchFamily="18" charset="0"/>
            </a:endParaRPr>
          </a:p>
        </p:txBody>
      </p:sp>
      <p:pic>
        <p:nvPicPr>
          <p:cNvPr id="5" name="Picture 3" descr="Радиометры">
            <a:extLst>
              <a:ext uri="{FF2B5EF4-FFF2-40B4-BE49-F238E27FC236}">
                <a16:creationId xmlns:a16="http://schemas.microsoft.com/office/drawing/2014/main" id="{5CE4A918-E233-472A-9D61-33A600BFA2E8}"/>
              </a:ext>
            </a:extLst>
          </p:cNvPr>
          <p:cNvPicPr>
            <a:picLocks noChangeAspect="1" noChangeArrowheads="1"/>
          </p:cNvPicPr>
          <p:nvPr/>
        </p:nvPicPr>
        <p:blipFill>
          <a:blip r:embed="rId2" cstate="print"/>
          <a:srcRect l="2380" t="-1077" r="4913" b="34016"/>
          <a:stretch>
            <a:fillRect/>
          </a:stretch>
        </p:blipFill>
        <p:spPr bwMode="auto">
          <a:xfrm>
            <a:off x="274320" y="899160"/>
            <a:ext cx="3962400" cy="2384844"/>
          </a:xfrm>
          <a:prstGeom prst="rect">
            <a:avLst/>
          </a:prstGeom>
          <a:solidFill>
            <a:sysClr val="window" lastClr="FFFFFF">
              <a:lumMod val="85000"/>
            </a:sysClr>
          </a:solidFill>
          <a:ln w="9525">
            <a:solidFill>
              <a:srgbClr val="0000FF"/>
            </a:solidFill>
            <a:miter lim="800000"/>
            <a:headEnd/>
            <a:tailEnd/>
          </a:ln>
          <a:effectLst>
            <a:outerShdw dist="107763" dir="2700000" algn="ctr" rotWithShape="0">
              <a:srgbClr val="808080">
                <a:alpha val="50000"/>
              </a:srgbClr>
            </a:outerShdw>
          </a:effectLst>
        </p:spPr>
      </p:pic>
      <p:pic>
        <p:nvPicPr>
          <p:cNvPr id="7" name="Picture 2">
            <a:extLst>
              <a:ext uri="{FF2B5EF4-FFF2-40B4-BE49-F238E27FC236}">
                <a16:creationId xmlns:a16="http://schemas.microsoft.com/office/drawing/2014/main" id="{36BB2BA0-4BB1-4F92-8DD8-FB681693D427}"/>
              </a:ext>
            </a:extLst>
          </p:cNvPr>
          <p:cNvPicPr>
            <a:picLocks noChangeAspect="1" noChangeArrowheads="1"/>
          </p:cNvPicPr>
          <p:nvPr/>
        </p:nvPicPr>
        <p:blipFill>
          <a:blip r:embed="rId3"/>
          <a:srcRect/>
          <a:stretch>
            <a:fillRect/>
          </a:stretch>
        </p:blipFill>
        <p:spPr bwMode="auto">
          <a:xfrm>
            <a:off x="5621078" y="3429000"/>
            <a:ext cx="5717482" cy="3307080"/>
          </a:xfrm>
          <a:prstGeom prst="rect">
            <a:avLst/>
          </a:prstGeom>
          <a:noFill/>
        </p:spPr>
      </p:pic>
    </p:spTree>
    <p:extLst>
      <p:ext uri="{BB962C8B-B14F-4D97-AF65-F5344CB8AC3E}">
        <p14:creationId xmlns:p14="http://schemas.microsoft.com/office/powerpoint/2010/main" val="221920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5E96874-4AC7-4E1C-A1F2-4F4B0FD3704C}"/>
              </a:ext>
            </a:extLst>
          </p:cNvPr>
          <p:cNvPicPr>
            <a:picLocks noGrp="1" noChangeAspect="1" noChangeArrowheads="1"/>
          </p:cNvPicPr>
          <p:nvPr>
            <p:ph idx="1"/>
          </p:nvPr>
        </p:nvPicPr>
        <p:blipFill>
          <a:blip r:embed="rId2"/>
          <a:srcRect/>
          <a:stretch>
            <a:fillRect/>
          </a:stretch>
        </p:blipFill>
        <p:spPr bwMode="auto">
          <a:xfrm>
            <a:off x="225954" y="990600"/>
            <a:ext cx="4089612" cy="3528060"/>
          </a:xfrm>
          <a:prstGeom prst="rect">
            <a:avLst/>
          </a:prstGeom>
          <a:noFill/>
        </p:spPr>
      </p:pic>
      <p:sp>
        <p:nvSpPr>
          <p:cNvPr id="6" name="TextBox 5">
            <a:extLst>
              <a:ext uri="{FF2B5EF4-FFF2-40B4-BE49-F238E27FC236}">
                <a16:creationId xmlns:a16="http://schemas.microsoft.com/office/drawing/2014/main" id="{D747F142-CB87-4C2F-8BF1-C4DA534B58FC}"/>
              </a:ext>
            </a:extLst>
          </p:cNvPr>
          <p:cNvSpPr txBox="1"/>
          <p:nvPr/>
        </p:nvSpPr>
        <p:spPr>
          <a:xfrm>
            <a:off x="-777240" y="271790"/>
            <a:ext cx="60960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Дозиметр МКС-У</a:t>
            </a:r>
            <a:endParaRPr kumimoji="0" lang="ru-RU"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4AAC4C99-C12C-4BDF-A8C3-BEB6EA1844C4}"/>
              </a:ext>
            </a:extLst>
          </p:cNvPr>
          <p:cNvPicPr>
            <a:picLocks noChangeAspect="1" noChangeArrowheads="1"/>
          </p:cNvPicPr>
          <p:nvPr/>
        </p:nvPicPr>
        <p:blipFill>
          <a:blip r:embed="rId4">
            <a:clrChange>
              <a:clrFrom>
                <a:srgbClr val="FEFEFE"/>
              </a:clrFrom>
              <a:clrTo>
                <a:srgbClr val="FEFEFE">
                  <a:alpha val="0"/>
                </a:srgbClr>
              </a:clrTo>
            </a:clrChange>
          </a:blip>
          <a:srcRect l="10618" r="10806"/>
          <a:stretch>
            <a:fillRect/>
          </a:stretch>
        </p:blipFill>
        <p:spPr bwMode="auto">
          <a:xfrm>
            <a:off x="9548794" y="2304082"/>
            <a:ext cx="2643206" cy="4429156"/>
          </a:xfrm>
          <a:prstGeom prst="rect">
            <a:avLst/>
          </a:prstGeom>
          <a:ln>
            <a:noFill/>
          </a:ln>
          <a:effectLst>
            <a:softEdge rad="112500"/>
          </a:effectLst>
        </p:spPr>
      </p:pic>
      <p:sp>
        <p:nvSpPr>
          <p:cNvPr id="9" name="TextBox 8">
            <a:extLst>
              <a:ext uri="{FF2B5EF4-FFF2-40B4-BE49-F238E27FC236}">
                <a16:creationId xmlns:a16="http://schemas.microsoft.com/office/drawing/2014/main" id="{9C3B25C5-61DC-4083-AAB6-731E0BA27301}"/>
              </a:ext>
            </a:extLst>
          </p:cNvPr>
          <p:cNvSpPr txBox="1"/>
          <p:nvPr/>
        </p:nvSpPr>
        <p:spPr>
          <a:xfrm>
            <a:off x="4315566" y="5390346"/>
            <a:ext cx="6484620" cy="954107"/>
          </a:xfrm>
          <a:prstGeom prst="rect">
            <a:avLst/>
          </a:prstGeom>
          <a:noFill/>
        </p:spPr>
        <p:txBody>
          <a:bodyPr wrap="square">
            <a:spAutoFit/>
          </a:bodyPr>
          <a:lstStyle/>
          <a:p>
            <a:r>
              <a:rPr kumimoji="0" lang="uk-UA" sz="28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ТЕРРА-П   (Дозиметр-радіометр побутовий МКС-05)</a:t>
            </a:r>
            <a:endParaRPr lang="uk-UA"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1E27C0D-8C4B-488D-8D45-BA50DF39134B}"/>
              </a:ext>
            </a:extLst>
          </p:cNvPr>
          <p:cNvSpPr txBox="1"/>
          <p:nvPr/>
        </p:nvSpPr>
        <p:spPr>
          <a:xfrm>
            <a:off x="5448185" y="298102"/>
            <a:ext cx="5124450" cy="1384995"/>
          </a:xfrm>
          <a:prstGeom prst="rect">
            <a:avLst/>
          </a:prstGeom>
          <a:noFill/>
        </p:spPr>
        <p:txBody>
          <a:bodyPr wrap="square">
            <a:spAutoFit/>
          </a:bodyPr>
          <a:lstStyle/>
          <a:p>
            <a:r>
              <a:rPr kumimoji="0" lang="en-US" sz="2800" b="1"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Ecotest</a:t>
            </a:r>
            <a:r>
              <a:rPr kumimoji="0" lang="en-US" sz="28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CARD   (</a:t>
            </a:r>
            <a:r>
              <a:rPr kumimoji="0" lang="ru-RU" sz="28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Дозиметр гамма-</a:t>
            </a:r>
            <a:r>
              <a:rPr kumimoji="0" lang="ru-RU" sz="2800" b="1"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випром</a:t>
            </a:r>
            <a:r>
              <a:rPr kumimoji="0" lang="en-US" sz="2800" b="1"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i</a:t>
            </a:r>
            <a:r>
              <a:rPr kumimoji="0" lang="ru-RU" sz="2800" b="1"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нення</a:t>
            </a:r>
            <a:r>
              <a:rPr kumimoji="0" lang="ru-RU" sz="28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i</a:t>
            </a:r>
            <a:r>
              <a:rPr kumimoji="0" lang="ru-RU" sz="2800" b="1"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ндив</a:t>
            </a:r>
            <a:r>
              <a:rPr kumimoji="0" lang="en-US" sz="2800" b="1"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i</a:t>
            </a:r>
            <a:r>
              <a:rPr kumimoji="0" lang="uk-UA" sz="28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дуальний</a:t>
            </a:r>
            <a:r>
              <a:rPr kumimoji="0" lang="ru-RU" sz="28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ДКГ-21)</a:t>
            </a:r>
            <a:endParaRPr lang="uk-UA" dirty="0">
              <a:latin typeface="Times New Roman" panose="02020603050405020304" pitchFamily="18" charset="0"/>
              <a:cs typeface="Times New Roman" panose="02020603050405020304" pitchFamily="18" charset="0"/>
            </a:endParaRPr>
          </a:p>
        </p:txBody>
      </p:sp>
      <p:pic>
        <p:nvPicPr>
          <p:cNvPr id="12" name="Picture 2">
            <a:extLst>
              <a:ext uri="{FF2B5EF4-FFF2-40B4-BE49-F238E27FC236}">
                <a16:creationId xmlns:a16="http://schemas.microsoft.com/office/drawing/2014/main" id="{AE72CBFA-903C-4E00-8938-9B88960F56D0}"/>
              </a:ext>
            </a:extLst>
          </p:cNvPr>
          <p:cNvPicPr>
            <a:picLocks noChangeAspect="1" noChangeArrowheads="1"/>
          </p:cNvPicPr>
          <p:nvPr/>
        </p:nvPicPr>
        <p:blipFill>
          <a:blip r:embed="rId5"/>
          <a:srcRect t="5263" b="5263"/>
          <a:stretch>
            <a:fillRect/>
          </a:stretch>
        </p:blipFill>
        <p:spPr bwMode="auto">
          <a:xfrm>
            <a:off x="5575441" y="1683097"/>
            <a:ext cx="3407043" cy="2428892"/>
          </a:xfrm>
          <a:prstGeom prst="rect">
            <a:avLst/>
          </a:prstGeom>
          <a:ln>
            <a:noFill/>
          </a:ln>
          <a:effectLst>
            <a:softEdge rad="112500"/>
          </a:effectLst>
        </p:spPr>
      </p:pic>
    </p:spTree>
    <p:extLst>
      <p:ext uri="{BB962C8B-B14F-4D97-AF65-F5344CB8AC3E}">
        <p14:creationId xmlns:p14="http://schemas.microsoft.com/office/powerpoint/2010/main" val="45124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3707099-C069-4A27-900B-9025CA6CDD8D}"/>
              </a:ext>
            </a:extLst>
          </p:cNvPr>
          <p:cNvSpPr>
            <a:spLocks noGrp="1"/>
          </p:cNvSpPr>
          <p:nvPr>
            <p:ph idx="1"/>
          </p:nvPr>
        </p:nvSpPr>
        <p:spPr>
          <a:xfrm>
            <a:off x="0" y="0"/>
            <a:ext cx="12192000" cy="6964680"/>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uk-UA"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lang="uk-UA" b="1" dirty="0">
              <a:solidFill>
                <a:srgbClr val="FF0000"/>
              </a:solidFill>
              <a:latin typeface="Times New Roman" panose="02020603050405020304" pitchFamily="18" charset="0"/>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uk-UA"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Небезпечний вантаж — </a:t>
            </a:r>
            <a:r>
              <a:rPr kumimoji="0" lang="uk-UA"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речовини, матеріали, вироби, відходи виробничої та іншої діяльності, які внаслідок притаманних їм властивостей за наявності певних факторів можуть під час перевезення спричинити:</a:t>
            </a:r>
          </a:p>
          <a:p>
            <a:pPr marL="0" marR="0" lvl="0" indent="0" defTabSz="4572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вибух,пожежу,пошкодження</a:t>
            </a:r>
            <a:r>
              <a:rPr kumimoji="0" lang="uk-UA"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технічних засобів, пристроїв, споруд та інших </a:t>
            </a:r>
            <a:r>
              <a:rPr kumimoji="0" lang="uk-UA"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об'єктів,заподіяти</a:t>
            </a:r>
            <a:r>
              <a:rPr kumimoji="0" lang="uk-UA"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матеріальні збитки та шкоду </a:t>
            </a:r>
            <a:r>
              <a:rPr kumimoji="0" lang="uk-UA"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довкіллю,призвести</a:t>
            </a:r>
            <a:r>
              <a:rPr kumimoji="0" lang="uk-UA"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до загибелі, травмування, отруєння людей, тварин.</a:t>
            </a:r>
          </a:p>
          <a:p>
            <a:endParaRPr lang="uk-UA" dirty="0"/>
          </a:p>
        </p:txBody>
      </p:sp>
    </p:spTree>
    <p:extLst>
      <p:ext uri="{BB962C8B-B14F-4D97-AF65-F5344CB8AC3E}">
        <p14:creationId xmlns:p14="http://schemas.microsoft.com/office/powerpoint/2010/main" val="987409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B1EF9C9-AEE3-4D95-B0EF-FA964197BA27}"/>
              </a:ext>
            </a:extLst>
          </p:cNvPr>
          <p:cNvSpPr>
            <a:spLocks noGrp="1"/>
          </p:cNvSpPr>
          <p:nvPr>
            <p:ph idx="1"/>
          </p:nvPr>
        </p:nvSpPr>
        <p:spPr>
          <a:xfrm>
            <a:off x="0" y="0"/>
            <a:ext cx="12192000" cy="6858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Класи небезпечних речовин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Небезпечний вантаж обов'язково має бути віднесено до одного з класів небезпечних речовин: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за міжнародними договорами, згода на обов'язковість яких надана Верховною Радою України, або</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за результатами випробувань залежно від ступеня їх впливу на довкілля або людину.[1]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Класи небезпечних речовин: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1 — вибухові речовини та вироби;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2 — гази;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3 — легкозаймисті рідини;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4.1 — легкозаймисті тверді речовини;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4.2 — речовини, схильні до самозаймання;</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4.3 — речовини, що виділяють легкозаймисті гази при стиканні з водою;</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5.1 — речовини, що окислюють;</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5.2 — органічні пероксиди;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6.1 — токсичні речовини;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6.2 — інфекційні речовини;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7 — радіоактивні матеріали;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8 — корозійні речовини;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клас 9 — інші небезпечні речовини та вироби.</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endParaRPr lang="uk-UA" dirty="0"/>
          </a:p>
        </p:txBody>
      </p:sp>
      <p:pic>
        <p:nvPicPr>
          <p:cNvPr id="4" name="Рисунок 3">
            <a:extLst>
              <a:ext uri="{FF2B5EF4-FFF2-40B4-BE49-F238E27FC236}">
                <a16:creationId xmlns:a16="http://schemas.microsoft.com/office/drawing/2014/main" id="{F3EA2E38-71EC-416C-9680-C7F8231E5880}"/>
              </a:ext>
            </a:extLst>
          </p:cNvPr>
          <p:cNvPicPr>
            <a:picLocks noChangeAspect="1"/>
          </p:cNvPicPr>
          <p:nvPr/>
        </p:nvPicPr>
        <p:blipFill>
          <a:blip r:embed="rId2"/>
          <a:stretch>
            <a:fillRect/>
          </a:stretch>
        </p:blipFill>
        <p:spPr>
          <a:xfrm>
            <a:off x="9555480" y="2205037"/>
            <a:ext cx="2133600" cy="2143125"/>
          </a:xfrm>
          <a:prstGeom prst="rect">
            <a:avLst/>
          </a:prstGeom>
        </p:spPr>
      </p:pic>
      <p:pic>
        <p:nvPicPr>
          <p:cNvPr id="5" name="Рисунок 4">
            <a:extLst>
              <a:ext uri="{FF2B5EF4-FFF2-40B4-BE49-F238E27FC236}">
                <a16:creationId xmlns:a16="http://schemas.microsoft.com/office/drawing/2014/main" id="{9D1CDDE9-3901-486E-9512-4ACBC9C48D62}"/>
              </a:ext>
            </a:extLst>
          </p:cNvPr>
          <p:cNvPicPr>
            <a:picLocks noChangeAspect="1"/>
          </p:cNvPicPr>
          <p:nvPr/>
        </p:nvPicPr>
        <p:blipFill>
          <a:blip r:embed="rId3"/>
          <a:stretch>
            <a:fillRect/>
          </a:stretch>
        </p:blipFill>
        <p:spPr>
          <a:xfrm>
            <a:off x="6574154" y="4480560"/>
            <a:ext cx="2158365" cy="2072639"/>
          </a:xfrm>
          <a:prstGeom prst="rect">
            <a:avLst/>
          </a:prstGeom>
        </p:spPr>
      </p:pic>
    </p:spTree>
    <p:extLst>
      <p:ext uri="{BB962C8B-B14F-4D97-AF65-F5344CB8AC3E}">
        <p14:creationId xmlns:p14="http://schemas.microsoft.com/office/powerpoint/2010/main" val="314195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0AC30E-8FD4-4050-BA0B-10544DA59A0A}"/>
              </a:ext>
            </a:extLst>
          </p:cNvPr>
          <p:cNvSpPr>
            <a:spLocks noGrp="1"/>
          </p:cNvSpPr>
          <p:nvPr>
            <p:ph type="ctrTitle"/>
          </p:nvPr>
        </p:nvSpPr>
        <p:spPr>
          <a:xfrm>
            <a:off x="1402080" y="451803"/>
            <a:ext cx="9144000" cy="813117"/>
          </a:xfrm>
        </p:spPr>
        <p:txBody>
          <a:bodyPr/>
          <a:lstStyle/>
          <a:p>
            <a:r>
              <a:rPr kumimoji="0" lang="uk-UA" sz="4800" b="1" i="0" u="none" strike="noStrike" kern="1200" cap="none" spc="0" normalizeH="0" baseline="0" noProof="0" dirty="0">
                <a:ln>
                  <a:noFill/>
                </a:ln>
                <a:solidFill>
                  <a:prstClr val="black"/>
                </a:solidFill>
                <a:effectLst>
                  <a:innerShdw blurRad="63500" dist="50800" dir="18900000">
                    <a:prstClr val="white">
                      <a:alpha val="50000"/>
                    </a:prstClr>
                  </a:innerShdw>
                </a:effectLst>
                <a:uLnTx/>
                <a:uFillTx/>
                <a:latin typeface="Times New Roman" panose="02020603050405020304" pitchFamily="18" charset="0"/>
                <a:ea typeface="+mj-ea"/>
                <a:cs typeface="Times New Roman" panose="02020603050405020304" pitchFamily="18" charset="0"/>
              </a:rPr>
              <a:t>ПРОФІЛЬНА ПІДГОТОВКА</a:t>
            </a:r>
            <a:endParaRPr lang="uk-UA" dirty="0"/>
          </a:p>
        </p:txBody>
      </p:sp>
      <p:sp>
        <p:nvSpPr>
          <p:cNvPr id="8" name="TextBox 7">
            <a:extLst>
              <a:ext uri="{FF2B5EF4-FFF2-40B4-BE49-F238E27FC236}">
                <a16:creationId xmlns:a16="http://schemas.microsoft.com/office/drawing/2014/main" id="{01EFE477-FDE1-43C8-B490-D1AA060AAB49}"/>
              </a:ext>
            </a:extLst>
          </p:cNvPr>
          <p:cNvSpPr txBox="1"/>
          <p:nvPr/>
        </p:nvSpPr>
        <p:spPr>
          <a:xfrm>
            <a:off x="0" y="1681431"/>
            <a:ext cx="12192000" cy="2677656"/>
          </a:xfrm>
          <a:prstGeom prst="rect">
            <a:avLst/>
          </a:prstGeom>
          <a:noFill/>
        </p:spPr>
        <p:txBody>
          <a:bodyPr wrap="square">
            <a:spAutoFit/>
          </a:bodyPr>
          <a:lstStyle/>
          <a:p>
            <a:r>
              <a:rPr kumimoji="0" lang="uk-UA" sz="28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ТЕМА:</a:t>
            </a:r>
            <a:r>
              <a:rPr kumimoji="0" lang="uk-UA"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Надягання</a:t>
            </a:r>
            <a:r>
              <a:rPr kumimoji="0" lang="uk-UA"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спеціального захисного одягу та протигаза. Організація захисту особового складу під час виконання аварійно-рятувальних та інших невідкладних робіт у зонах радіоактивного та хімічного забруднення. Прилади радіаційної та хімічної розвідки, дозиметричного контролю, порядок користування ними. Маркування і знаки небезпеки небезпечних вантажів.</a:t>
            </a:r>
            <a:endParaRPr lang="uk-UA" dirty="0"/>
          </a:p>
        </p:txBody>
      </p:sp>
    </p:spTree>
    <p:extLst>
      <p:ext uri="{BB962C8B-B14F-4D97-AF65-F5344CB8AC3E}">
        <p14:creationId xmlns:p14="http://schemas.microsoft.com/office/powerpoint/2010/main" val="906003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9F9B1F0-8F6E-46D2-9356-AAE03D6775EB}"/>
              </a:ext>
            </a:extLst>
          </p:cNvPr>
          <p:cNvSpPr>
            <a:spLocks noGrp="1"/>
          </p:cNvSpPr>
          <p:nvPr>
            <p:ph idx="1"/>
          </p:nvPr>
        </p:nvSpPr>
        <p:spPr>
          <a:xfrm>
            <a:off x="0" y="0"/>
            <a:ext cx="12192000" cy="6858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Марковання</a:t>
            </a:r>
            <a:r>
              <a:rPr kumimoji="0" lang="ru-RU"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та знаки </a:t>
            </a:r>
            <a:r>
              <a:rPr kumimoji="0" lang="ru-RU"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небезпеки</a:t>
            </a:r>
            <a:r>
              <a:rPr kumimoji="0" lang="ru-RU"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на </a:t>
            </a:r>
            <a:r>
              <a:rPr kumimoji="0" lang="ru-RU"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вантажних</a:t>
            </a:r>
            <a:r>
              <a:rPr kumimoji="0" lang="ru-RU"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одиницях</a:t>
            </a:r>
            <a:r>
              <a:rPr kumimoji="0" lang="ru-RU"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На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кожну</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вантажну</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одиницю</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з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небезпечними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вантажами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повинен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наноситись</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номер ООН,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який</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відповідає</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її</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вмісту</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Перед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цим</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номером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проставляються</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літери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„UN”. На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незапакований</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виріб</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марковання</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наноситься на сам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виріб</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або</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на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його</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опору, транспортно-</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завантажувальне</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обладнання</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чи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пристрій</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для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його</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зберігання</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та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запускання</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2000" dirty="0">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1.На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кожну</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вантажну</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одиницю</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з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небезпечними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вантажами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1-го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класу</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додатково</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наноситься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транспортна</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назва</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Ця</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назва</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повинна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відповідати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вимогам</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розділу</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3.1.2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додатка</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А до ДОПНВ. На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пакування</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що</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містять</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бризантні</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вибухові</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речовини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наноситься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їх</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комерційна</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назва</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2.Аварійна тара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додатково</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маркується</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словом “АВАРІЙНА”.</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2000" dirty="0">
                <a:latin typeface="Times New Roman" panose="02020603050405020304" pitchFamily="18" charset="0"/>
                <a:cs typeface="Times New Roman" panose="02020603050405020304" pitchFamily="18" charset="0"/>
              </a:rPr>
              <a:t> 3.</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На контейнерах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середньої</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вантажопідйомності</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для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масових</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вантажів</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місткістю</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понад</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450 л та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крупногабаритній</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тарі</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маркування</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повинно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наноситись</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на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дві</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протилежні</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бічні</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стінки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2000" dirty="0">
                <a:latin typeface="Times New Roman" panose="02020603050405020304" pitchFamily="18" charset="0"/>
                <a:cs typeface="Times New Roman" panose="02020603050405020304" pitchFamily="18" charset="0"/>
              </a:rPr>
              <a:t> 4.</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Марковання</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на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вантажній</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одиниці</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повинно бути: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чітко</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видимими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та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розбірливими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б)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здатними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витримати</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вплив</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будь-</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яких</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погодних</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умов без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істотного</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зменшення</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їх</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якості</a:t>
            </a:r>
            <a:r>
              <a:rPr kumimoji="0" lang="ru-RU"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kumimoji="0" lang="uk-UA"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endParaRPr lang="uk-UA" dirty="0"/>
          </a:p>
        </p:txBody>
      </p:sp>
      <p:pic>
        <p:nvPicPr>
          <p:cNvPr id="4" name="Рисунок 3">
            <a:extLst>
              <a:ext uri="{FF2B5EF4-FFF2-40B4-BE49-F238E27FC236}">
                <a16:creationId xmlns:a16="http://schemas.microsoft.com/office/drawing/2014/main" id="{5A45793C-48F7-40DD-93CF-00335E26BA27}"/>
              </a:ext>
            </a:extLst>
          </p:cNvPr>
          <p:cNvPicPr>
            <a:picLocks noChangeAspect="1"/>
          </p:cNvPicPr>
          <p:nvPr/>
        </p:nvPicPr>
        <p:blipFill>
          <a:blip r:embed="rId2"/>
          <a:stretch>
            <a:fillRect/>
          </a:stretch>
        </p:blipFill>
        <p:spPr>
          <a:xfrm>
            <a:off x="3443287" y="4541521"/>
            <a:ext cx="5305426" cy="2316479"/>
          </a:xfrm>
          <a:prstGeom prst="rect">
            <a:avLst/>
          </a:prstGeom>
        </p:spPr>
      </p:pic>
    </p:spTree>
    <p:extLst>
      <p:ext uri="{BB962C8B-B14F-4D97-AF65-F5344CB8AC3E}">
        <p14:creationId xmlns:p14="http://schemas.microsoft.com/office/powerpoint/2010/main" val="105998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9F9B1F0-8F6E-46D2-9356-AAE03D6775EB}"/>
              </a:ext>
            </a:extLst>
          </p:cNvPr>
          <p:cNvSpPr>
            <a:spLocks noGrp="1"/>
          </p:cNvSpPr>
          <p:nvPr>
            <p:ph idx="1"/>
          </p:nvPr>
        </p:nvSpPr>
        <p:spPr>
          <a:xfrm>
            <a:off x="0" y="0"/>
            <a:ext cx="12192000" cy="6858000"/>
          </a:xfrm>
        </p:spPr>
        <p:txBody>
          <a:bodyPr/>
          <a:lstStyle/>
          <a:p>
            <a:pPr marL="0" indent="0">
              <a:lnSpc>
                <a:spcPct val="107000"/>
              </a:lnSpc>
              <a:spcAft>
                <a:spcPts val="800"/>
              </a:spcAft>
              <a:buNone/>
            </a:pPr>
            <a:endParaRPr lang="uk-UA" sz="1800" b="1" kern="1800" dirty="0">
              <a:solidFill>
                <a:srgbClr val="0F0F0F"/>
              </a:solidFill>
              <a:effectLst/>
              <a:latin typeface="Roboto" panose="02000000000000000000" pitchFamily="2"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uk-UA" sz="1800" b="1" kern="1800" dirty="0">
                <a:solidFill>
                  <a:srgbClr val="0F0F0F"/>
                </a:solidFill>
                <a:latin typeface="Roboto" panose="02000000000000000000" pitchFamily="2" charset="0"/>
                <a:ea typeface="Times New Roman" panose="02020603050405020304" pitchFamily="18" charset="0"/>
                <a:cs typeface="Times New Roman" panose="02020603050405020304" pitchFamily="18" charset="0"/>
              </a:rPr>
              <a:t>Відеофільми:</a:t>
            </a:r>
          </a:p>
          <a:p>
            <a:pPr marL="0" indent="0">
              <a:lnSpc>
                <a:spcPct val="107000"/>
              </a:lnSpc>
              <a:spcAft>
                <a:spcPts val="800"/>
              </a:spcAft>
              <a:buNone/>
            </a:pPr>
            <a:r>
              <a:rPr lang="uk-UA" sz="1800" b="1" kern="1800" dirty="0">
                <a:solidFill>
                  <a:srgbClr val="0F0F0F"/>
                </a:solidFill>
                <a:effectLst/>
                <a:latin typeface="Roboto" panose="02000000000000000000" pitchFamily="2" charset="0"/>
                <a:ea typeface="Times New Roman" panose="02020603050405020304" pitchFamily="18" charset="0"/>
                <a:cs typeface="Times New Roman" panose="02020603050405020304" pitchFamily="18" charset="0"/>
              </a:rPr>
              <a:t>Прилади радіаційної розвідки та дозиметричного контролю</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uk-U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https://www.youtube.com/watch?v=5tw9MlBJXLU</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Особливості дій рятувальних підрозділів під час ліквідації наслідків аварій на радіаційно-небезпечних об’єктах</a:t>
            </a:r>
          </a:p>
          <a:p>
            <a:pPr marL="0" indent="0">
              <a:buNone/>
            </a:pPr>
            <a:r>
              <a:rPr lang="uk-U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https://www.youtube.com/watch?v=mdW_W7qZw14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24045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6B52902-4932-45F1-9F42-296A801DEDFF}"/>
              </a:ext>
            </a:extLst>
          </p:cNvPr>
          <p:cNvSpPr>
            <a:spLocks noGrp="1"/>
          </p:cNvSpPr>
          <p:nvPr>
            <p:ph idx="1"/>
          </p:nvPr>
        </p:nvSpPr>
        <p:spPr>
          <a:xfrm>
            <a:off x="76200" y="0"/>
            <a:ext cx="12390120" cy="6751320"/>
          </a:xfrm>
        </p:spPr>
        <p:txBody>
          <a:bodyPr>
            <a:normAutofit fontScale="85000" lnSpcReduction="20000"/>
          </a:bodyPr>
          <a:lstStyle/>
          <a:p>
            <a:pPr marL="0" indent="0" algn="ctr">
              <a:buNone/>
            </a:pPr>
            <a:r>
              <a:rPr kumimoji="0" lang="uk-UA" sz="2400" b="1" i="0" u="none" strike="noStrike" kern="1200" cap="none" spc="0" normalizeH="0" baseline="0" noProof="0" dirty="0">
                <a:ln>
                  <a:noFill/>
                </a:ln>
                <a:solidFill>
                  <a:prstClr val="black"/>
                </a:solidFill>
                <a:effectLst>
                  <a:outerShdw blurRad="50800" dist="38100" dir="13500000" algn="br" rotWithShape="0">
                    <a:prstClr val="white">
                      <a:alpha val="40000"/>
                    </a:prstClr>
                  </a:outerShdw>
                </a:effectLst>
                <a:uLnTx/>
                <a:uFillTx/>
                <a:latin typeface="Times New Roman" panose="02020603050405020304" pitchFamily="18" charset="0"/>
                <a:ea typeface="+mj-ea"/>
                <a:cs typeface="Times New Roman" panose="02020603050405020304" pitchFamily="18" charset="0"/>
              </a:rPr>
              <a:t>Звичайні засоби захисту шкіри – це предмети одягу та взуття, робочий одяг (спецодяг), що можуть бути у кожної людини. До ізолюючих засобів захисту шкіри належать: захисний комбінезон (костюм); легкий захисний костюм Л-1; загальновійськовий захисний комплект.</a:t>
            </a:r>
          </a:p>
          <a:p>
            <a:pPr algn="ctr"/>
            <a:endParaRPr lang="uk-UA" sz="2400" b="1" dirty="0">
              <a:solidFill>
                <a:prstClr val="black"/>
              </a:solidFill>
              <a:effectLst>
                <a:outerShdw blurRad="50800" dist="38100" dir="13500000" algn="br" rotWithShape="0">
                  <a:prstClr val="white">
                    <a:alpha val="40000"/>
                  </a:prstClr>
                </a:outerShdw>
              </a:effectLst>
              <a:latin typeface="Times New Roman" panose="02020603050405020304" pitchFamily="18" charset="0"/>
              <a:ea typeface="+mj-ea"/>
              <a:cs typeface="Times New Roman" panose="02020603050405020304" pitchFamily="18" charset="0"/>
            </a:endParaRPr>
          </a:p>
          <a:p>
            <a:pPr algn="ctr"/>
            <a:endParaRPr kumimoji="0" lang="uk-UA" sz="1800" b="1" i="0" u="none" strike="noStrike" kern="1200" cap="none" spc="0" normalizeH="0" baseline="0" noProof="0" dirty="0">
              <a:ln>
                <a:noFill/>
              </a:ln>
              <a:solidFill>
                <a:prstClr val="black"/>
              </a:solidFill>
              <a:effectLst>
                <a:outerShdw blurRad="50800" dist="38100" dir="13500000" algn="br" rotWithShape="0">
                  <a:prstClr val="white">
                    <a:alpha val="40000"/>
                  </a:prstClr>
                </a:outerShdw>
              </a:effectLst>
              <a:uLnTx/>
              <a:uFillTx/>
              <a:latin typeface="Times New Roman" panose="02020603050405020304" pitchFamily="18" charset="0"/>
              <a:ea typeface="+mj-ea"/>
              <a:cs typeface="Times New Roman" panose="02020603050405020304" pitchFamily="18" charset="0"/>
            </a:endParaRPr>
          </a:p>
          <a:p>
            <a:pPr algn="ctr"/>
            <a:endParaRPr lang="uk-UA" sz="1800" b="1" dirty="0">
              <a:solidFill>
                <a:prstClr val="black"/>
              </a:solidFill>
              <a:effectLst>
                <a:outerShdw blurRad="50800" dist="38100" dir="13500000" algn="br" rotWithShape="0">
                  <a:prstClr val="white">
                    <a:alpha val="40000"/>
                  </a:prstClr>
                </a:outerShdw>
              </a:effectLst>
              <a:latin typeface="Times New Roman" panose="02020603050405020304" pitchFamily="18" charset="0"/>
              <a:ea typeface="+mj-ea"/>
              <a:cs typeface="Times New Roman" panose="02020603050405020304" pitchFamily="18" charset="0"/>
            </a:endParaRPr>
          </a:p>
          <a:p>
            <a:pPr algn="ctr"/>
            <a:endParaRPr kumimoji="0" lang="uk-UA" sz="1800" b="1" i="0" u="none" strike="noStrike" kern="1200" cap="none" spc="0" normalizeH="0" baseline="0" noProof="0" dirty="0">
              <a:ln>
                <a:noFill/>
              </a:ln>
              <a:solidFill>
                <a:prstClr val="black"/>
              </a:solidFill>
              <a:effectLst>
                <a:outerShdw blurRad="50800" dist="38100" dir="13500000" algn="br" rotWithShape="0">
                  <a:prstClr val="white">
                    <a:alpha val="40000"/>
                  </a:prstClr>
                </a:outerShdw>
              </a:effectLst>
              <a:uLnTx/>
              <a:uFillTx/>
              <a:latin typeface="Times New Roman" panose="02020603050405020304" pitchFamily="18" charset="0"/>
              <a:ea typeface="+mj-ea"/>
              <a:cs typeface="Times New Roman" panose="02020603050405020304" pitchFamily="18" charset="0"/>
            </a:endParaRPr>
          </a:p>
          <a:p>
            <a:pPr algn="ctr"/>
            <a:endParaRPr lang="uk-UA" sz="1800" b="1" dirty="0">
              <a:solidFill>
                <a:prstClr val="black"/>
              </a:solidFill>
              <a:effectLst>
                <a:outerShdw blurRad="50800" dist="38100" dir="13500000" algn="br" rotWithShape="0">
                  <a:prstClr val="white">
                    <a:alpha val="40000"/>
                  </a:prstClr>
                </a:outerShdw>
              </a:effectLst>
              <a:latin typeface="Times New Roman" panose="02020603050405020304" pitchFamily="18" charset="0"/>
              <a:ea typeface="+mj-ea"/>
              <a:cs typeface="Times New Roman" panose="02020603050405020304" pitchFamily="18" charset="0"/>
            </a:endParaRPr>
          </a:p>
          <a:p>
            <a:pPr algn="ctr"/>
            <a:endParaRPr kumimoji="0" lang="uk-UA" sz="1800" b="1" i="0" u="none" strike="noStrike" kern="1200" cap="none" spc="0" normalizeH="0" baseline="0" noProof="0" dirty="0">
              <a:ln>
                <a:noFill/>
              </a:ln>
              <a:solidFill>
                <a:prstClr val="black"/>
              </a:solidFill>
              <a:effectLst>
                <a:outerShdw blurRad="50800" dist="38100" dir="13500000" algn="br" rotWithShape="0">
                  <a:prstClr val="white">
                    <a:alpha val="40000"/>
                  </a:prstClr>
                </a:outerShdw>
              </a:effectLst>
              <a:uLnTx/>
              <a:uFillTx/>
              <a:latin typeface="Times New Roman" panose="02020603050405020304" pitchFamily="18" charset="0"/>
              <a:ea typeface="+mj-ea"/>
              <a:cs typeface="Times New Roman" panose="02020603050405020304" pitchFamily="18" charset="0"/>
            </a:endParaRPr>
          </a:p>
          <a:p>
            <a:pPr algn="ctr"/>
            <a:endParaRPr lang="uk-UA" sz="1800" b="1" dirty="0">
              <a:solidFill>
                <a:prstClr val="black"/>
              </a:solidFill>
              <a:effectLst>
                <a:outerShdw blurRad="50800" dist="38100" dir="13500000" algn="br" rotWithShape="0">
                  <a:prstClr val="white">
                    <a:alpha val="40000"/>
                  </a:prstClr>
                </a:outerShdw>
              </a:effectLst>
              <a:latin typeface="Times New Roman" panose="02020603050405020304" pitchFamily="18" charset="0"/>
              <a:ea typeface="+mj-ea"/>
              <a:cs typeface="Times New Roman" panose="02020603050405020304" pitchFamily="18" charset="0"/>
            </a:endParaRPr>
          </a:p>
          <a:p>
            <a:pPr algn="ctr"/>
            <a:endParaRPr kumimoji="0" lang="uk-UA" sz="1800" b="1" i="0" u="none" strike="noStrike" kern="1200" cap="none" spc="0" normalizeH="0" baseline="0" noProof="0" dirty="0">
              <a:ln>
                <a:noFill/>
              </a:ln>
              <a:solidFill>
                <a:prstClr val="black"/>
              </a:solidFill>
              <a:effectLst>
                <a:outerShdw blurRad="50800" dist="38100" dir="13500000" algn="br" rotWithShape="0">
                  <a:prstClr val="white">
                    <a:alpha val="40000"/>
                  </a:prstClr>
                </a:outerShdw>
              </a:effectLst>
              <a:uLnTx/>
              <a:uFillTx/>
              <a:latin typeface="Times New Roman" panose="02020603050405020304" pitchFamily="18" charset="0"/>
              <a:ea typeface="+mj-ea"/>
              <a:cs typeface="Times New Roman" panose="02020603050405020304" pitchFamily="18" charset="0"/>
            </a:endParaRPr>
          </a:p>
          <a:p>
            <a:pPr algn="ctr"/>
            <a:endParaRPr lang="uk-UA" sz="1800" b="1" dirty="0">
              <a:solidFill>
                <a:prstClr val="black"/>
              </a:solidFill>
              <a:effectLst>
                <a:outerShdw blurRad="50800" dist="38100" dir="13500000" algn="br" rotWithShape="0">
                  <a:prstClr val="white">
                    <a:alpha val="40000"/>
                  </a:prstClr>
                </a:outerShdw>
              </a:effectLst>
              <a:latin typeface="Times New Roman" panose="02020603050405020304" pitchFamily="18" charset="0"/>
              <a:ea typeface="+mj-ea"/>
              <a:cs typeface="Times New Roman" panose="02020603050405020304" pitchFamily="18" charset="0"/>
            </a:endParaRPr>
          </a:p>
          <a:p>
            <a:pPr algn="ctr"/>
            <a:endParaRPr kumimoji="0" lang="uk-UA" sz="1800" b="1" i="0" u="none" strike="noStrike" kern="1200" cap="none" spc="0" normalizeH="0" baseline="0" noProof="0" dirty="0">
              <a:ln>
                <a:noFill/>
              </a:ln>
              <a:solidFill>
                <a:prstClr val="black"/>
              </a:solidFill>
              <a:effectLst>
                <a:outerShdw blurRad="50800" dist="38100" dir="13500000" algn="br" rotWithShape="0">
                  <a:prstClr val="white">
                    <a:alpha val="40000"/>
                  </a:prstClr>
                </a:outerShdw>
              </a:effectLst>
              <a:uLnTx/>
              <a:uFillTx/>
              <a:latin typeface="Times New Roman" panose="02020603050405020304" pitchFamily="18" charset="0"/>
              <a:ea typeface="+mj-ea"/>
              <a:cs typeface="Times New Roman" panose="02020603050405020304" pitchFamily="18" charset="0"/>
            </a:endParaRPr>
          </a:p>
          <a:p>
            <a:pPr algn="ctr"/>
            <a:endParaRPr lang="uk-UA" sz="1800" b="1" dirty="0">
              <a:solidFill>
                <a:prstClr val="black"/>
              </a:solidFill>
              <a:effectLst>
                <a:outerShdw blurRad="50800" dist="38100" dir="13500000" algn="br" rotWithShape="0">
                  <a:prstClr val="white">
                    <a:alpha val="40000"/>
                  </a:prstClr>
                </a:outerShdw>
              </a:effectLst>
              <a:latin typeface="Times New Roman" panose="02020603050405020304" pitchFamily="18" charset="0"/>
              <a:ea typeface="+mj-ea"/>
              <a:cs typeface="Times New Roman" panose="02020603050405020304" pitchFamily="18" charset="0"/>
            </a:endParaRPr>
          </a:p>
          <a:p>
            <a:pPr algn="ctr"/>
            <a:endParaRPr kumimoji="0" lang="uk-UA" sz="1800" b="1" i="0" u="none" strike="noStrike" kern="1200" cap="none" spc="0" normalizeH="0" baseline="0" noProof="0" dirty="0">
              <a:ln>
                <a:noFill/>
              </a:ln>
              <a:solidFill>
                <a:prstClr val="black"/>
              </a:solidFill>
              <a:effectLst>
                <a:outerShdw blurRad="50800" dist="38100" dir="13500000" algn="br" rotWithShape="0">
                  <a:prstClr val="white">
                    <a:alpha val="40000"/>
                  </a:prstClr>
                </a:outerShdw>
              </a:effectLst>
              <a:uLnTx/>
              <a:uFillTx/>
              <a:latin typeface="Times New Roman" panose="02020603050405020304" pitchFamily="18" charset="0"/>
              <a:ea typeface="+mj-ea"/>
              <a:cs typeface="Times New Roman" panose="02020603050405020304" pitchFamily="18" charset="0"/>
            </a:endParaRPr>
          </a:p>
          <a:p>
            <a:pPr algn="ctr"/>
            <a:endParaRPr lang="uk-UA" sz="1800" b="1" dirty="0">
              <a:solidFill>
                <a:prstClr val="black"/>
              </a:solidFill>
              <a:effectLst>
                <a:outerShdw blurRad="50800" dist="38100" dir="13500000" algn="br" rotWithShape="0">
                  <a:prstClr val="white">
                    <a:alpha val="40000"/>
                  </a:prstClr>
                </a:outerShdw>
              </a:effectLst>
              <a:latin typeface="Times New Roman" panose="02020603050405020304" pitchFamily="18" charset="0"/>
              <a:ea typeface="+mj-ea"/>
              <a:cs typeface="Times New Roman" panose="02020603050405020304" pitchFamily="18" charset="0"/>
            </a:endParaRPr>
          </a:p>
          <a:p>
            <a:pPr algn="ctr"/>
            <a:endParaRPr lang="uk-UA" sz="1800" b="1" dirty="0">
              <a:solidFill>
                <a:prstClr val="black"/>
              </a:solidFill>
              <a:effectLst>
                <a:outerShdw blurRad="50800" dist="38100" dir="13500000" algn="br" rotWithShape="0">
                  <a:prstClr val="white">
                    <a:alpha val="40000"/>
                  </a:prstClr>
                </a:outerShdw>
              </a:effectLst>
              <a:latin typeface="Times New Roman" panose="02020603050405020304" pitchFamily="18" charset="0"/>
              <a:ea typeface="+mj-ea"/>
              <a:cs typeface="Times New Roman" panose="02020603050405020304" pitchFamily="18" charset="0"/>
            </a:endParaRPr>
          </a:p>
          <a:p>
            <a:pPr algn="ctr"/>
            <a:endParaRPr lang="uk-UA" sz="1800" b="1" dirty="0">
              <a:solidFill>
                <a:prstClr val="black"/>
              </a:solidFill>
              <a:effectLst>
                <a:outerShdw blurRad="50800" dist="38100" dir="13500000" algn="br" rotWithShape="0">
                  <a:prstClr val="white">
                    <a:alpha val="40000"/>
                  </a:prstClr>
                </a:outerShdw>
              </a:effectLst>
              <a:latin typeface="Times New Roman" panose="02020603050405020304" pitchFamily="18" charset="0"/>
              <a:ea typeface="+mj-ea"/>
              <a:cs typeface="Times New Roman" panose="02020603050405020304" pitchFamily="18" charset="0"/>
            </a:endParaRPr>
          </a:p>
          <a:p>
            <a:pPr algn="ctr"/>
            <a:endParaRPr lang="uk-UA" sz="1800" b="1" dirty="0">
              <a:solidFill>
                <a:prstClr val="black"/>
              </a:solidFill>
              <a:effectLst>
                <a:outerShdw blurRad="50800" dist="38100" dir="13500000" algn="br" rotWithShape="0">
                  <a:prstClr val="white">
                    <a:alpha val="40000"/>
                  </a:prstClr>
                </a:outerShdw>
              </a:effectLst>
              <a:latin typeface="Times New Roman" panose="02020603050405020304" pitchFamily="18" charset="0"/>
              <a:ea typeface="+mj-ea"/>
              <a:cs typeface="Times New Roman" panose="02020603050405020304" pitchFamily="18" charset="0"/>
            </a:endParaRPr>
          </a:p>
          <a:p>
            <a:pPr algn="ctr"/>
            <a:endParaRPr lang="uk-UA" sz="1800" b="1" dirty="0">
              <a:solidFill>
                <a:prstClr val="black"/>
              </a:solidFill>
              <a:effectLst>
                <a:outerShdw blurRad="50800" dist="38100" dir="13500000" algn="br" rotWithShape="0">
                  <a:prstClr val="white">
                    <a:alpha val="40000"/>
                  </a:prstClr>
                </a:outerShdw>
              </a:effectLst>
              <a:latin typeface="Times New Roman" panose="02020603050405020304" pitchFamily="18" charset="0"/>
              <a:ea typeface="+mj-ea"/>
              <a:cs typeface="Times New Roman" panose="02020603050405020304" pitchFamily="18" charset="0"/>
            </a:endParaRPr>
          </a:p>
          <a:p>
            <a:pPr marL="0" indent="0" algn="ctr">
              <a:buNone/>
            </a:pPr>
            <a:r>
              <a:rPr kumimoji="0" lang="uk-UA" sz="2400" b="1" i="0" u="none" strike="noStrike" kern="1200" cap="none" spc="0" normalizeH="0" baseline="0" noProof="0" dirty="0">
                <a:ln>
                  <a:noFill/>
                </a:ln>
                <a:solidFill>
                  <a:prstClr val="black"/>
                </a:solidFill>
                <a:effectLst>
                  <a:outerShdw blurRad="50800" dist="38100" dir="16200000" rotWithShape="0">
                    <a:prstClr val="white">
                      <a:alpha val="40000"/>
                    </a:prstClr>
                  </a:outerShdw>
                </a:effectLst>
                <a:uLnTx/>
                <a:uFillTx/>
                <a:latin typeface="Times New Roman" panose="02020603050405020304" pitchFamily="18" charset="0"/>
                <a:cs typeface="Times New Roman" panose="02020603050405020304" pitchFamily="18" charset="0"/>
              </a:rPr>
              <a:t>Якщо у вас немає можливості використати спеціальні засоби захисту шкіри, то скористайтеся звичайними предметами одягу – плащем, чоботами, гумовими рукавицями та медичною маскою.</a:t>
            </a:r>
            <a:br>
              <a:rPr kumimoji="0" lang="uk-UA" sz="2400" b="0" i="0" u="none" strike="noStrike" kern="1200" cap="none" spc="0" normalizeH="0" baseline="0" noProof="0" dirty="0">
                <a:ln>
                  <a:noFill/>
                </a:ln>
                <a:solidFill>
                  <a:srgbClr val="666666"/>
                </a:solidFill>
                <a:effectLst/>
                <a:uLnTx/>
                <a:uFillTx/>
                <a:latin typeface="Times New Roman" panose="02020603050405020304" pitchFamily="18" charset="0"/>
                <a:cs typeface="Times New Roman" panose="02020603050405020304" pitchFamily="18" charset="0"/>
              </a:rPr>
            </a:br>
            <a:br>
              <a:rPr kumimoji="0" lang="uk-UA" sz="1800" b="1" i="0" u="none" strike="noStrike" kern="1200" cap="none" spc="0" normalizeH="0" baseline="0" noProof="0" dirty="0">
                <a:ln>
                  <a:noFill/>
                </a:ln>
                <a:solidFill>
                  <a:srgbClr val="666666"/>
                </a:solidFill>
                <a:effectLst/>
                <a:uLnTx/>
                <a:uFillTx/>
                <a:latin typeface="Times New Roman" panose="02020603050405020304" pitchFamily="18" charset="0"/>
                <a:ea typeface="+mj-ea"/>
                <a:cs typeface="Times New Roman" panose="02020603050405020304" pitchFamily="18" charset="0"/>
              </a:rPr>
            </a:br>
            <a:endParaRPr lang="uk-UA" dirty="0"/>
          </a:p>
        </p:txBody>
      </p:sp>
      <p:pic>
        <p:nvPicPr>
          <p:cNvPr id="4" name="Рисунок 3">
            <a:extLst>
              <a:ext uri="{FF2B5EF4-FFF2-40B4-BE49-F238E27FC236}">
                <a16:creationId xmlns:a16="http://schemas.microsoft.com/office/drawing/2014/main" id="{96B4C123-5AE9-40BF-9979-CAFEF699B630}"/>
              </a:ext>
            </a:extLst>
          </p:cNvPr>
          <p:cNvPicPr>
            <a:picLocks noChangeAspect="1"/>
          </p:cNvPicPr>
          <p:nvPr/>
        </p:nvPicPr>
        <p:blipFill>
          <a:blip r:embed="rId2"/>
          <a:stretch>
            <a:fillRect/>
          </a:stretch>
        </p:blipFill>
        <p:spPr>
          <a:xfrm>
            <a:off x="2523434" y="956857"/>
            <a:ext cx="7145131" cy="4468583"/>
          </a:xfrm>
          <a:prstGeom prst="rect">
            <a:avLst/>
          </a:prstGeom>
        </p:spPr>
      </p:pic>
    </p:spTree>
    <p:extLst>
      <p:ext uri="{BB962C8B-B14F-4D97-AF65-F5344CB8AC3E}">
        <p14:creationId xmlns:p14="http://schemas.microsoft.com/office/powerpoint/2010/main" val="57463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1515F2A-3F9D-4F54-882B-6595D1D9BA66}"/>
              </a:ext>
            </a:extLst>
          </p:cNvPr>
          <p:cNvSpPr>
            <a:spLocks noGrp="1"/>
          </p:cNvSpPr>
          <p:nvPr>
            <p:ph idx="1"/>
          </p:nvPr>
        </p:nvSpPr>
        <p:spPr>
          <a:xfrm>
            <a:off x="0" y="0"/>
            <a:ext cx="12192000" cy="6644640"/>
          </a:xfrm>
        </p:spPr>
        <p:txBody>
          <a:bodyPr>
            <a:normAutofit/>
          </a:bodyPr>
          <a:lstStyle/>
          <a:p>
            <a:pPr marL="0" indent="0">
              <a:buNone/>
            </a:pPr>
            <a:r>
              <a:rPr kumimoji="0" lang="uk-UA" sz="1800" b="1"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Норматив Надягання спеціального захисного одягу та протигаза (дихального апарата на стисненому повітрі):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1"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костюм Л-1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Виконавці вправи знаходяться на незараженій місцевості.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Спеціальний захисний одяг (костюм Л-1) у похідному положенні.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Виконавці надягають штани, куртку (захисний костюм), протигаз (дихальний апарат на стисненому повітрі), підшоломник, рукавиці.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1" i="0" u="none" strike="noStrike" kern="1200" cap="none" spc="0" normalizeH="0" baseline="0" noProof="0" dirty="0">
                <a:ln>
                  <a:noFill/>
                </a:ln>
                <a:solidFill>
                  <a:srgbClr val="FF0000"/>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Початок: подано команду: “Захисний одяг одягнути. Гази”.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1" i="0" u="none" strike="noStrike" kern="1200" cap="none" spc="0" normalizeH="0" baseline="0" noProof="0" dirty="0">
                <a:ln>
                  <a:noFill/>
                </a:ln>
                <a:solidFill>
                  <a:srgbClr val="FF0000"/>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Закінчення: виконавець надягнув спеціальний захисний одяг.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1"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Оцінка знижується на один бал, якщо: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 не повністю виконані окремі операції при надяганні захисного одягу;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 не надягнений </a:t>
            </a:r>
            <a:r>
              <a:rPr kumimoji="0" lang="uk-UA" sz="1800" b="0" i="0" u="none" strike="noStrike" kern="1200" cap="none" spc="0" normalizeH="0" baseline="0" noProof="0" dirty="0" err="1">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імпрегнований</a:t>
            </a: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 підшоломник;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 під час надягання протигаза виконавець не заплющив очі і не затримав подих або після надягання не зробив повний видих;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 шолом-маска (маска) надіта з перекосом або перекручена з’єднувальна трубка.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1"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Оцінка “незадовільно”, якщо: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 не застебнутий клапан на шиї або не опущені рукави поверх рукавиць;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 допущено утворення таких складок або перекосів, які сприяють проникненню зовнішнього повітря під шолом-маску (маску); </a:t>
            </a:r>
            <a:b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 не повністю </a:t>
            </a:r>
            <a:r>
              <a:rPr kumimoji="0" lang="uk-UA" sz="1800" b="0" i="0" u="none" strike="noStrike" kern="1200" cap="none" spc="0" normalizeH="0" baseline="0" noProof="0" dirty="0" err="1">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пригвинчено</a:t>
            </a:r>
            <a:r>
              <a:rPr kumimoji="0" lang="uk-UA" sz="1800" b="0" i="0" u="none" strike="noStrike" kern="1200" cap="none" spc="0" normalizeH="0" baseline="0" noProof="0" dirty="0">
                <a:ln>
                  <a:noFill/>
                </a:ln>
                <a:solidFill>
                  <a:prstClr val="black"/>
                </a:solidFill>
                <a:effectLst>
                  <a:innerShdw blurRad="63500" dist="50800" dir="18900000">
                    <a:prstClr val="black">
                      <a:alpha val="50000"/>
                    </a:prstClr>
                  </a:innerShdw>
                </a:effectLst>
                <a:uLnTx/>
                <a:uFillTx/>
                <a:latin typeface="Times New Roman" panose="02020603050405020304" pitchFamily="18" charset="0"/>
                <a:ea typeface="Calibri" panose="020F0502020204030204" pitchFamily="34" charset="0"/>
                <a:cs typeface="Times New Roman" panose="02020603050405020304" pitchFamily="18" charset="0"/>
              </a:rPr>
              <a:t> фільтрувальну коробку (з'єднувальну трубку) до шолом-маски (маски);</a:t>
            </a:r>
            <a:endParaRPr lang="uk-UA" sz="1800" dirty="0"/>
          </a:p>
        </p:txBody>
      </p:sp>
    </p:spTree>
    <p:extLst>
      <p:ext uri="{BB962C8B-B14F-4D97-AF65-F5344CB8AC3E}">
        <p14:creationId xmlns:p14="http://schemas.microsoft.com/office/powerpoint/2010/main" val="155796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87A159F2-8C1D-4B3F-9887-13B661F74537}"/>
              </a:ext>
            </a:extLst>
          </p:cNvPr>
          <p:cNvPicPr>
            <a:picLocks noGrp="1" noChangeAspect="1"/>
          </p:cNvPicPr>
          <p:nvPr>
            <p:ph idx="1"/>
          </p:nvPr>
        </p:nvPicPr>
        <p:blipFill>
          <a:blip r:embed="rId2"/>
          <a:stretch>
            <a:fillRect/>
          </a:stretch>
        </p:blipFill>
        <p:spPr>
          <a:xfrm>
            <a:off x="381000" y="0"/>
            <a:ext cx="12192000" cy="1298448"/>
          </a:xfrm>
          <a:prstGeom prst="rect">
            <a:avLst/>
          </a:prstGeom>
        </p:spPr>
      </p:pic>
      <p:sp>
        <p:nvSpPr>
          <p:cNvPr id="6" name="TextBox 5">
            <a:extLst>
              <a:ext uri="{FF2B5EF4-FFF2-40B4-BE49-F238E27FC236}">
                <a16:creationId xmlns:a16="http://schemas.microsoft.com/office/drawing/2014/main" id="{8137AD38-8CB0-4091-BA35-FB4FA70EC617}"/>
              </a:ext>
            </a:extLst>
          </p:cNvPr>
          <p:cNvSpPr txBox="1"/>
          <p:nvPr/>
        </p:nvSpPr>
        <p:spPr>
          <a:xfrm>
            <a:off x="152400" y="984276"/>
            <a:ext cx="12192000" cy="587372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uk-UA"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Індивідуальний дозиметричний контроль особового складу підрозділів ОРС ЦЗ проводиться з метою своєчасного отримання даних про дози опромінення особового складу. За даними контролю визначаються режими роботи формувань та їх радіаційне ураження. Контроль організовується як груповий (з метою отримання інформації про середні дози опромінення для визначення режиму та категорій працездатності), так й індивідуальний (з метою отримання даних про дози кожної особи, визначення захисних заходів та встановлення ступеня важкості променевого ураження особовому складу формувань для цього видаються індивідуальні дозиметри).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uk-UA"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Контроль за опроміненням особового складу підрозділів ОРС ЦЗ, що перебувають на забрудненій місцевості, проводиться безперервно. Дози опромінення фіксуються в індивідуальних картках обліку доз опромінення. Дозиметричний контроль радіоактивного забруднення техніки, майна, одягу, взуття, засобів індивідуального захисту тощо проводиться під час виходу особового складу із зони радіоактивного забруднення.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uk-UA"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Під час визначення завдань керівник органу управління (підрозділу) ОРС ЦЗ визначає ділянки (об’єкти), на яких потрібно зосередити основні зусилля, черговість, обсяг і строки виконання робіт, склад змін, порядок роботи та відпочинку, використання засобів захисту, встановлену дозу опромінення особового складу і заходи щодо захисту на випадок можливих подальших радіоактивних викидів, дії підрозділів для завершення робіт на цьому об’єкті.</a:t>
            </a:r>
          </a:p>
        </p:txBody>
      </p:sp>
    </p:spTree>
    <p:extLst>
      <p:ext uri="{BB962C8B-B14F-4D97-AF65-F5344CB8AC3E}">
        <p14:creationId xmlns:p14="http://schemas.microsoft.com/office/powerpoint/2010/main" val="273327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5C275F5-1B3E-483F-8797-66E2406008F0}"/>
              </a:ext>
            </a:extLst>
          </p:cNvPr>
          <p:cNvSpPr>
            <a:spLocks noGrp="1"/>
          </p:cNvSpPr>
          <p:nvPr>
            <p:ph idx="1"/>
          </p:nvPr>
        </p:nvSpPr>
        <p:spPr>
          <a:xfrm>
            <a:off x="0" y="1310640"/>
            <a:ext cx="12192000" cy="5547360"/>
          </a:xfrm>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uk-UA"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Під час прямування до місця проведення АРІНР керівник підрозділу через </a:t>
            </a:r>
            <a:r>
              <a:rPr kumimoji="0" lang="uk-UA"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оперативно</a:t>
            </a:r>
            <a:r>
              <a:rPr kumimoji="0" lang="uk-UA"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-диспетчерську службу встановлює прогнозовані межі хімічного забруднення, характеристику небезпечних хімічних речовин, небезпечну зону, дає особовому складу команду до застосування засобів індивідуального захисту та використання приладів хімічної розвідки. Особовий склад підрозділів ОРС ЦЗ (за винятком об’єктових) допускається до проведення АРІНР тільки після інструктажу з питань безпеки праці, що проводять уповноважені інженерно-технічні працівники об’єкта, та надання письмового допуску із зазначенням місця проведення робіт, їх змісту та заходів безпеки. Розвідка осередку аварії проводиться тільки з використанням ізолювальних засобів індивідуального захисту органів дихання та шкіри. Під’їзд до місця аварії здійснюється з підвітряної сторони, сили та засоби розташовуються на безпечних відстанях від зони аварії з можливістю швидкої передислокації в безпечні райони. Після проведення АРІНР в осередку хімічного забруднення підрозділи ОРС ЦЗ здійснюють повну спеціальну обробку техніки та особового складу. Пункт спеціальної обробки розгортається на незабрудненій місцевості на межі маршрутів виходу із зони хімічного забруднення. Після проведення спеціальної обробки підрозділи виводяться у вихідні райони (райони зосередження) для підготовки їх до подальших дій.</a:t>
            </a:r>
            <a:endParaRPr kumimoji="0" lang="uk-U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5" name="Рисунок 4">
            <a:extLst>
              <a:ext uri="{FF2B5EF4-FFF2-40B4-BE49-F238E27FC236}">
                <a16:creationId xmlns:a16="http://schemas.microsoft.com/office/drawing/2014/main" id="{52884624-69FF-4AE6-82B3-633DE8EBCE64}"/>
              </a:ext>
            </a:extLst>
          </p:cNvPr>
          <p:cNvPicPr>
            <a:picLocks noChangeAspect="1"/>
          </p:cNvPicPr>
          <p:nvPr/>
        </p:nvPicPr>
        <p:blipFill>
          <a:blip r:embed="rId2"/>
          <a:stretch>
            <a:fillRect/>
          </a:stretch>
        </p:blipFill>
        <p:spPr>
          <a:xfrm>
            <a:off x="0" y="223648"/>
            <a:ext cx="12192000" cy="1290063"/>
          </a:xfrm>
          <a:prstGeom prst="rect">
            <a:avLst/>
          </a:prstGeom>
        </p:spPr>
      </p:pic>
    </p:spTree>
    <p:extLst>
      <p:ext uri="{BB962C8B-B14F-4D97-AF65-F5344CB8AC3E}">
        <p14:creationId xmlns:p14="http://schemas.microsoft.com/office/powerpoint/2010/main" val="760441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100214D-321E-4FFD-B1DC-10AF1BB9994E}"/>
              </a:ext>
            </a:extLst>
          </p:cNvPr>
          <p:cNvSpPr>
            <a:spLocks noGrp="1"/>
          </p:cNvSpPr>
          <p:nvPr>
            <p:ph idx="1"/>
          </p:nvPr>
        </p:nvSpPr>
        <p:spPr>
          <a:xfrm>
            <a:off x="0" y="0"/>
            <a:ext cx="12192000" cy="6858000"/>
          </a:xfrm>
        </p:spPr>
        <p:txBody>
          <a:bodyPr>
            <a:normAutofit/>
          </a:bodyPr>
          <a:lstStyle/>
          <a:p>
            <a:pPr marL="0" indent="0" algn="ctr">
              <a:buNone/>
            </a:pPr>
            <a:r>
              <a:rPr lang="uk-UA"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Радіоактивні випромінення і методи їх вимірювання</a:t>
            </a:r>
            <a:endParaRPr lang="en-GB"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endParaRPr lang="en-GB"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Arial" charset="0"/>
                <a:ea typeface="+mn-ea"/>
                <a:cs typeface="+mn-cs"/>
              </a:rPr>
              <a:t> </a:t>
            </a:r>
            <a:r>
              <a:rPr kumimoji="0" lang="uk-UA" sz="2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П</a:t>
            </a:r>
            <a:r>
              <a:rPr kumimoji="0" lang="uk-UA" sz="2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ід час ядерного вибуху утворюється велика кількість радіоактивних речовин, ядра атомів яких здатні розпадатись і перетворюватись у ядра інших елементів, випускаючи при цьому невидимі випромінювання.</a:t>
            </a:r>
          </a:p>
          <a:p>
            <a:pPr marL="0" marR="0" lvl="0" indent="0" defTabSz="914400" rtl="0" eaLnBrk="1" fontAlgn="base" latinLnBrk="0" hangingPunct="1">
              <a:lnSpc>
                <a:spcPct val="100000"/>
              </a:lnSpc>
              <a:spcBef>
                <a:spcPct val="0"/>
              </a:spcBef>
              <a:spcAft>
                <a:spcPct val="0"/>
              </a:spcAft>
              <a:buClrTx/>
              <a:buSzTx/>
              <a:buFontTx/>
              <a:buNone/>
              <a:tabLst/>
              <a:defRPr/>
            </a:pPr>
            <a:r>
              <a:rPr kumimoji="0" lang="uk-UA" sz="2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Вони уражають місцевість і людей, а також  будівлі і різні предмет</a:t>
            </a:r>
            <a:r>
              <a:rPr kumimoji="0" lang="uk-UA"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и</a:t>
            </a:r>
            <a:r>
              <a:rPr kumimoji="0" lang="ru-RU"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Випромінювання</a:t>
            </a:r>
            <a:r>
              <a:rPr kumimoji="0" lang="ru-RU" sz="20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радіоактивних</a:t>
            </a:r>
            <a:r>
              <a:rPr kumimoji="0" lang="ru-RU" sz="20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речовин</a:t>
            </a:r>
            <a:r>
              <a:rPr kumimoji="0" lang="ru-RU" sz="20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може</a:t>
            </a:r>
            <a:r>
              <a:rPr kumimoji="0" lang="ru-RU" sz="20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бути </a:t>
            </a:r>
            <a:r>
              <a:rPr kumimoji="0" lang="ru-RU" sz="2000" b="0"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трьох</a:t>
            </a:r>
            <a:r>
              <a:rPr kumimoji="0" lang="ru-RU" sz="20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видів</a:t>
            </a:r>
            <a:r>
              <a:rPr kumimoji="0" lang="ru-RU" sz="20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 b </a:t>
            </a:r>
            <a:r>
              <a:rPr kumimoji="0" lang="ru-RU" sz="20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і </a:t>
            </a:r>
            <a:r>
              <a:rPr kumimoji="0" lang="en-US" sz="20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g.</a:t>
            </a:r>
            <a:br>
              <a:rPr kumimoji="0" lang="en-US" sz="2000" b="0" i="0" u="none" strike="noStrike" kern="1200" cap="none" spc="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br>
            <a:r>
              <a:rPr kumimoji="0" lang="ru-RU" sz="2000" b="0" i="0" u="none" strike="noStrike" kern="1200" cap="none" spc="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g-</a:t>
            </a:r>
            <a:r>
              <a:rPr kumimoji="0" lang="ru-RU" sz="2000" b="1" i="0" u="none" strike="noStrike" kern="1200" cap="none" spc="0" normalizeH="0" baseline="0" noProof="0" dirty="0" err="1">
                <a:ln>
                  <a:noFill/>
                </a:ln>
                <a:solidFill>
                  <a:srgbClr val="FFC000"/>
                </a:solidFill>
                <a:effectLst/>
                <a:uLnTx/>
                <a:uFillTx/>
                <a:latin typeface="Times New Roman" panose="02020603050405020304" pitchFamily="18" charset="0"/>
                <a:cs typeface="Times New Roman" panose="02020603050405020304" pitchFamily="18" charset="0"/>
              </a:rPr>
              <a:t>промені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електромагнітні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хвилі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аналогічні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рентгенівським</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Здатні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проникати</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через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різноманітні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матеріали</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Становлять</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основну</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небезпеку</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для людей,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бо</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іонізують</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клітини</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організму</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b-</a:t>
            </a:r>
            <a:r>
              <a:rPr kumimoji="0" lang="ru-RU" sz="2000" b="1" i="0" u="none" strike="noStrike" kern="1200" cap="none" spc="0" normalizeH="0" baseline="0" noProof="0" dirty="0" err="1">
                <a:ln>
                  <a:noFill/>
                </a:ln>
                <a:solidFill>
                  <a:srgbClr val="FFC000"/>
                </a:solidFill>
                <a:effectLst/>
                <a:uLnTx/>
                <a:uFillTx/>
                <a:latin typeface="Times New Roman" panose="02020603050405020304" pitchFamily="18" charset="0"/>
                <a:cs typeface="Times New Roman" panose="02020603050405020304" pitchFamily="18" charset="0"/>
              </a:rPr>
              <a:t>промені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потік</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електронів</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Швидкість</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їх</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руху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інколи</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досігає</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швидкості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світла</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Проникаюча</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здатність</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менша</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ніж</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у </a:t>
            </a: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g-</a:t>
            </a:r>
            <a:r>
              <a:rPr kumimoji="0" lang="ru-RU" sz="2000" b="0" i="0" u="none" strike="noStrike" kern="1200" cap="none" spc="0" normalizeH="0" baseline="0" noProof="0" dirty="0" err="1">
                <a:ln>
                  <a:noFill/>
                </a:ln>
                <a:solidFill>
                  <a:srgbClr val="FFC000"/>
                </a:solidFill>
                <a:effectLst/>
                <a:uLnTx/>
                <a:uFillTx/>
                <a:latin typeface="Times New Roman" panose="02020603050405020304" pitchFamily="18" charset="0"/>
                <a:cs typeface="Times New Roman" panose="02020603050405020304" pitchFamily="18" charset="0"/>
              </a:rPr>
              <a:t>променів</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але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іонізуюча</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дія</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у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сотні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разів</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більша</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a-</a:t>
            </a:r>
            <a:r>
              <a:rPr kumimoji="0" lang="ru-RU" sz="2000" b="1" i="0" u="none" strike="noStrike" kern="1200" cap="none" spc="0" normalizeH="0" baseline="0" noProof="0" dirty="0" err="1">
                <a:ln>
                  <a:noFill/>
                </a:ln>
                <a:solidFill>
                  <a:srgbClr val="FFC000"/>
                </a:solidFill>
                <a:effectLst/>
                <a:uLnTx/>
                <a:uFillTx/>
                <a:latin typeface="Times New Roman" panose="02020603050405020304" pitchFamily="18" charset="0"/>
                <a:cs typeface="Times New Roman" panose="02020603050405020304" pitchFamily="18" charset="0"/>
              </a:rPr>
              <a:t>промені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потік</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ядер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атомів</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гелію</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характеризується</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дуже</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високою</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іонізуючою</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дією</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і тому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дуже</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небезпечні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у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разі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проникнення</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всередину</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організму</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Область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розповсюдження</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у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повітрі</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10 см, тому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одяг</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та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засоби</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індивідуального</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захисту</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їх</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повністю</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затримують</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53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4E3D094-9FB5-42AE-AE1B-F7919642952F}"/>
              </a:ext>
            </a:extLst>
          </p:cNvPr>
          <p:cNvSpPr>
            <a:spLocks noGrp="1"/>
          </p:cNvSpPr>
          <p:nvPr>
            <p:ph idx="1"/>
          </p:nvPr>
        </p:nvSpPr>
        <p:spPr>
          <a:xfrm>
            <a:off x="0" y="0"/>
            <a:ext cx="12192000" cy="6858000"/>
          </a:xfrm>
        </p:spPr>
        <p:txBody>
          <a:bodyPr>
            <a:normAutofit/>
          </a:bodyPr>
          <a:lstStyle/>
          <a:p>
            <a:pPr marL="0" indent="0" algn="ctr">
              <a:buNone/>
            </a:pPr>
            <a:r>
              <a:rPr kumimoji="0" lang="uk-U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Проникна здатність іонізуючого випромінювання</a:t>
            </a:r>
            <a:endParaRPr lang="uk-UA" sz="3600" dirty="0"/>
          </a:p>
        </p:txBody>
      </p:sp>
      <p:pic>
        <p:nvPicPr>
          <p:cNvPr id="4" name="Picture 2">
            <a:extLst>
              <a:ext uri="{FF2B5EF4-FFF2-40B4-BE49-F238E27FC236}">
                <a16:creationId xmlns:a16="http://schemas.microsoft.com/office/drawing/2014/main" id="{05C0AAFC-679C-4035-AD79-1CD9D9F6E089}"/>
              </a:ext>
            </a:extLst>
          </p:cNvPr>
          <p:cNvPicPr>
            <a:picLocks noChangeAspect="1" noChangeArrowheads="1"/>
          </p:cNvPicPr>
          <p:nvPr/>
        </p:nvPicPr>
        <p:blipFill>
          <a:blip r:embed="rId2">
            <a:clrChange>
              <a:clrFrom>
                <a:srgbClr val="FFFFFF"/>
              </a:clrFrom>
              <a:clrTo>
                <a:srgbClr val="FFFFFF">
                  <a:alpha val="0"/>
                </a:srgbClr>
              </a:clrTo>
            </a:clrChange>
            <a:lum bright="-20000" contrast="40000"/>
          </a:blip>
          <a:srcRect/>
          <a:stretch>
            <a:fillRect/>
          </a:stretch>
        </p:blipFill>
        <p:spPr bwMode="auto">
          <a:xfrm>
            <a:off x="335281" y="685800"/>
            <a:ext cx="11521440" cy="5821679"/>
          </a:xfrm>
          <a:prstGeom prst="rect">
            <a:avLst/>
          </a:prstGeom>
          <a:noFill/>
        </p:spPr>
      </p:pic>
    </p:spTree>
    <p:extLst>
      <p:ext uri="{BB962C8B-B14F-4D97-AF65-F5344CB8AC3E}">
        <p14:creationId xmlns:p14="http://schemas.microsoft.com/office/powerpoint/2010/main" val="115858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F3376C1-CB19-4DAC-88D1-D54C139A680D}"/>
              </a:ext>
            </a:extLst>
          </p:cNvPr>
          <p:cNvSpPr>
            <a:spLocks noGrp="1"/>
          </p:cNvSpPr>
          <p:nvPr>
            <p:ph idx="1"/>
          </p:nvPr>
        </p:nvSpPr>
        <p:spPr>
          <a:xfrm>
            <a:off x="152400" y="106680"/>
            <a:ext cx="11917680" cy="6644640"/>
          </a:xfrm>
        </p:spPr>
        <p:txBody>
          <a:bodyPr/>
          <a:lstStyle/>
          <a:p>
            <a:pPr marL="0" indent="0" algn="ctr">
              <a:buNone/>
            </a:pPr>
            <a:r>
              <a:rPr kumimoji="0" lang="uk-UA" sz="3600" b="1" i="0" u="none" strike="noStrike" kern="1200" cap="none" spc="0" normalizeH="0" baseline="0" noProof="0" dirty="0">
                <a:ln>
                  <a:noFill/>
                </a:ln>
                <a:effectLst/>
                <a:uLnTx/>
                <a:uFillTx/>
                <a:latin typeface="Century" pitchFamily="18" charset="0"/>
                <a:ea typeface="+mj-ea"/>
                <a:cs typeface="+mj-cs"/>
              </a:rPr>
              <a:t>Радіаційний і хімічний захист</a:t>
            </a:r>
            <a:endParaRPr kumimoji="0" lang="en-GB" sz="3600" b="1" i="0" u="none" strike="noStrike" kern="1200" cap="none" spc="0" normalizeH="0" baseline="0" noProof="0" dirty="0">
              <a:ln>
                <a:noFill/>
              </a:ln>
              <a:effectLst/>
              <a:uLnTx/>
              <a:uFillTx/>
              <a:latin typeface="Century" pitchFamily="18" charset="0"/>
              <a:ea typeface="+mj-ea"/>
              <a:cs typeface="+mj-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Радіаційний і хімічний захист включає виявлення осередків радіаційного та хімічного забруднення, проведення його оцінки, організацію й здійснення дозиметричного й хімічного контролю, розроблення та запровадження типових режимів радіаційного захисту, забезпечення засобами радіаційного та хімічного захисту, організацію та проведення спеціальної та санітарної обробки.</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uk-UA"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Дозиметричний контроль </a:t>
            </a:r>
            <a:r>
              <a:rPr kumimoji="0" lang="uk-U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складова комплексу заходів радіаційного захисту.</a:t>
            </a:r>
            <a:r>
              <a:rPr kumimoji="0" lang="uk-UA"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Він проводиться з метою оцінки працездатності особового складу формувань цивільного захисту, робітників і службовців, визначення порядку їх використання та обсягу медичної допомоги, а також необхідності та обсягу санітарної обробки людей, дезактивації обладнання, техніки, транспорту, одягу і засобів захисту.</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indent="0" algn="ctr">
              <a:buNone/>
            </a:pPr>
            <a:endParaRPr lang="uk-UA" dirty="0"/>
          </a:p>
        </p:txBody>
      </p:sp>
    </p:spTree>
    <p:extLst>
      <p:ext uri="{BB962C8B-B14F-4D97-AF65-F5344CB8AC3E}">
        <p14:creationId xmlns:p14="http://schemas.microsoft.com/office/powerpoint/2010/main" val="4096658486"/>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1994</Words>
  <Application>Microsoft Office PowerPoint</Application>
  <PresentationFormat>Широкий екран</PresentationFormat>
  <Paragraphs>128</Paragraphs>
  <Slides>21</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21</vt:i4>
      </vt:variant>
    </vt:vector>
  </HeadingPairs>
  <TitlesOfParts>
    <vt:vector size="28" baseType="lpstr">
      <vt:lpstr>Arial</vt:lpstr>
      <vt:lpstr>Calibri</vt:lpstr>
      <vt:lpstr>Calibri Light</vt:lpstr>
      <vt:lpstr>Century</vt:lpstr>
      <vt:lpstr>Roboto</vt:lpstr>
      <vt:lpstr>Times New Roman</vt:lpstr>
      <vt:lpstr>Тема Office</vt:lpstr>
      <vt:lpstr>Презентація PowerPoint</vt:lpstr>
      <vt:lpstr>ПРОФІЛЬНА ПІДГОТОВКА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Прилади радіаційної, хімічної розвідки та дозиметричного контролю.</dc:title>
  <dc:creator>Arc</dc:creator>
  <cp:lastModifiedBy>Arc</cp:lastModifiedBy>
  <cp:revision>27</cp:revision>
  <dcterms:created xsi:type="dcterms:W3CDTF">2023-11-17T10:00:57Z</dcterms:created>
  <dcterms:modified xsi:type="dcterms:W3CDTF">2024-02-15T10:59:02Z</dcterms:modified>
</cp:coreProperties>
</file>