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9C1AF6-A74C-4F50-AC3E-1D98E036C7A7}" type="datetimeFigureOut">
              <a:rPr lang="uk-UA" smtClean="0"/>
              <a:t>18.05.2023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74196F-4D85-4858-AC15-C0765DBD152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674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74196F-4D85-4858-AC15-C0765DBD152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9692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1244-74DF-4E8E-823C-8A113ED0868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78386-CE86-4716-B009-93AA01D064EC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1244-74DF-4E8E-823C-8A113ED0868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78386-CE86-4716-B009-93AA01D064EC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1244-74DF-4E8E-823C-8A113ED0868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78386-CE86-4716-B009-93AA01D064EC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1244-74DF-4E8E-823C-8A113ED0868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78386-CE86-4716-B009-93AA01D064EC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1244-74DF-4E8E-823C-8A113ED0868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B478386-CE86-4716-B009-93AA01D064EC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1244-74DF-4E8E-823C-8A113ED0868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78386-CE86-4716-B009-93AA01D064EC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1244-74DF-4E8E-823C-8A113ED0868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78386-CE86-4716-B009-93AA01D064EC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1244-74DF-4E8E-823C-8A113ED0868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78386-CE86-4716-B009-93AA01D064EC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1244-74DF-4E8E-823C-8A113ED0868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78386-CE86-4716-B009-93AA01D064EC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1244-74DF-4E8E-823C-8A113ED0868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78386-CE86-4716-B009-93AA01D064EC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1244-74DF-4E8E-823C-8A113ED0868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78386-CE86-4716-B009-93AA01D064EC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1C71244-74DF-4E8E-823C-8A113ED0868C}" type="datetimeFigureOut">
              <a:rPr lang="ru-RU" smtClean="0"/>
              <a:pPr/>
              <a:t>18.05.2023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B478386-CE86-4716-B009-93AA01D064EC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D:\Backgroun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84336" y="6844486"/>
            <a:ext cx="60680" cy="4571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2133600"/>
            <a:ext cx="9144000" cy="4724400"/>
          </a:xfrm>
        </p:spPr>
        <p:txBody>
          <a:bodyPr>
            <a:noAutofit/>
          </a:bodyPr>
          <a:lstStyle/>
          <a:p>
            <a:r>
              <a:rPr lang="uk-UA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МОБІЛЬНИЙ  РЯТУВАЛЬНИЙ ЦЕНТР ШВИДКОГО РЕАГУВАННЯ ДЕРЖАВНОЇ СЛУЖБИ З НАДЗВИЧАЙНИХ СИТУАЦІЙ</a:t>
            </a:r>
            <a:br>
              <a:rPr lang="uk-UA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uk-UA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АВАРІЙНО-РЯТУВАЛЬНА ЧАСТИНА З ЛІКВІДАЦІЇ НАСЛІДКІВ НАДЗВИЧАЙНИХ СИТУАЦІЙ</a:t>
            </a:r>
            <a:br>
              <a:rPr lang="ru-RU" sz="3200" i="1" dirty="0"/>
            </a:br>
            <a:endParaRPr lang="ru-RU" sz="3200" i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Емблема_ДСНС_(2016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19872" y="188640"/>
            <a:ext cx="2088232" cy="194421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uk-UA" sz="32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Деблокування потерпілих.</a:t>
            </a:r>
            <a:endParaRPr lang="ru-RU" sz="320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396552" y="1052736"/>
            <a:ext cx="9540552" cy="5256624"/>
          </a:xfrm>
        </p:spPr>
        <p:txBody>
          <a:bodyPr/>
          <a:lstStyle/>
          <a:p>
            <a:pPr lvl="1" algn="just">
              <a:buNone/>
            </a:pPr>
            <a:r>
              <a:rPr lang="uk-UA" dirty="0">
                <a:solidFill>
                  <a:srgbClr val="FF0000"/>
                </a:solidFill>
              </a:rPr>
              <a:t>  </a:t>
            </a:r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Деблокування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 – це відновлення рухомості потерпілого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 яке здіснюється за наступними фазами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uk-UA" b="1" dirty="0">
                <a:latin typeface="Times New Roman" pitchFamily="18" charset="0"/>
                <a:cs typeface="Times New Roman" pitchFamily="18" charset="0"/>
              </a:rPr>
              <a:t>Визначення положення потерпілого в просторі та його стан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>
              <a:buFont typeface="Arial" pitchFamily="34" charset="0"/>
              <a:buChar char="•"/>
            </a:pPr>
            <a:r>
              <a:rPr lang="uk-UA" b="1" dirty="0">
                <a:latin typeface="Times New Roman" pitchFamily="18" charset="0"/>
                <a:cs typeface="Times New Roman" pitchFamily="18" charset="0"/>
              </a:rPr>
              <a:t>Доступ до потерпілого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;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uk-UA" b="1" dirty="0">
                <a:latin typeface="Times New Roman" pitchFamily="18" charset="0"/>
                <a:cs typeface="Times New Roman" pitchFamily="18" charset="0"/>
              </a:rPr>
              <a:t>Визволення потепілого з-під дії механічного навантаження (пам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ятати про синдром роздавлювання)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; 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uk-UA" b="1" dirty="0">
                <a:latin typeface="Times New Roman" pitchFamily="18" charset="0"/>
                <a:cs typeface="Times New Roman" pitchFamily="18" charset="0"/>
              </a:rPr>
              <a:t>Витягання потерпілого ( правила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голову-шию-хребет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тримати єдиним блоком ).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rgbClr val="FF0000"/>
                </a:solidFill>
              </a:rPr>
              <a:t>Фази деблокування потерпілих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3968" y="5013176"/>
            <a:ext cx="2304256" cy="1296144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bg1"/>
                </a:solidFill>
              </a:rPr>
              <a:t>Роширення доступу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092280" y="3140968"/>
            <a:ext cx="1656184" cy="1440160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bg1"/>
                </a:solidFill>
              </a:rPr>
              <a:t>Фаза 4 </a:t>
            </a:r>
          </a:p>
          <a:p>
            <a:pPr algn="ctr"/>
            <a:r>
              <a:rPr lang="uk-UA" b="1" dirty="0">
                <a:solidFill>
                  <a:schemeClr val="bg1"/>
                </a:solidFill>
              </a:rPr>
              <a:t>Витягання потерпілого.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88024" y="3140968"/>
            <a:ext cx="1656184" cy="1440160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solidFill>
                  <a:schemeClr val="bg1"/>
                </a:solidFill>
              </a:rPr>
              <a:t>Фаза 3</a:t>
            </a:r>
          </a:p>
          <a:p>
            <a:pPr algn="ctr"/>
            <a:r>
              <a:rPr lang="uk-UA" sz="1600" b="1" dirty="0">
                <a:solidFill>
                  <a:schemeClr val="bg1"/>
                </a:solidFill>
              </a:rPr>
              <a:t>Визволення з-під навантаження.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11760" y="3140968"/>
            <a:ext cx="1656184" cy="1440160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bg1"/>
                </a:solidFill>
              </a:rPr>
              <a:t>Фаза 2</a:t>
            </a:r>
          </a:p>
          <a:p>
            <a:pPr algn="ctr"/>
            <a:r>
              <a:rPr lang="uk-UA" b="1" dirty="0">
                <a:solidFill>
                  <a:schemeClr val="bg1"/>
                </a:solidFill>
              </a:rPr>
              <a:t>Доступ до потерпілого</a:t>
            </a:r>
            <a:r>
              <a:rPr lang="uk-UA" dirty="0"/>
              <a:t>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3140968"/>
            <a:ext cx="1728192" cy="1440160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bg1"/>
                </a:solidFill>
              </a:rPr>
              <a:t>Фаза 1 </a:t>
            </a:r>
          </a:p>
          <a:p>
            <a:pPr algn="ctr"/>
            <a:r>
              <a:rPr lang="uk-UA" b="1" dirty="0">
                <a:solidFill>
                  <a:schemeClr val="bg1"/>
                </a:solidFill>
              </a:rPr>
              <a:t>Визначення положення потерпілого.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1907704" y="3789040"/>
            <a:ext cx="504056" cy="360040"/>
          </a:xfrm>
          <a:prstGeom prst="right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4067944" y="3789040"/>
            <a:ext cx="720080" cy="432048"/>
          </a:xfrm>
          <a:prstGeom prst="right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6444208" y="3789040"/>
            <a:ext cx="648072" cy="432048"/>
          </a:xfrm>
          <a:prstGeom prst="right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углом 23"/>
          <p:cNvSpPr/>
          <p:nvPr/>
        </p:nvSpPr>
        <p:spPr>
          <a:xfrm rot="10800000">
            <a:off x="6588224" y="4581128"/>
            <a:ext cx="1512168" cy="1368152"/>
          </a:xfrm>
          <a:prstGeom prst="bent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Стрелка углом 24"/>
          <p:cNvSpPr/>
          <p:nvPr/>
        </p:nvSpPr>
        <p:spPr>
          <a:xfrm rot="16200000">
            <a:off x="2951820" y="4473116"/>
            <a:ext cx="1224136" cy="144016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38933"/>
            </a:avLst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rgbClr val="FF0000"/>
                </a:solidFill>
                <a:effectLst/>
              </a:rPr>
              <a:t>Етапи транспортування потерпілих</a:t>
            </a:r>
            <a:endParaRPr lang="ru-RU" dirty="0">
              <a:solidFill>
                <a:srgbClr val="FF0000"/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628800"/>
            <a:ext cx="3456384" cy="4752528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7020272" y="2132856"/>
            <a:ext cx="1512168" cy="3600400"/>
          </a:xfrm>
          <a:prstGeom prst="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bg1"/>
                </a:solidFill>
              </a:rPr>
              <a:t>Медичні</a:t>
            </a:r>
          </a:p>
          <a:p>
            <a:pPr algn="ctr"/>
            <a:r>
              <a:rPr lang="uk-UA" b="1" dirty="0">
                <a:solidFill>
                  <a:schemeClr val="bg1"/>
                </a:solidFill>
              </a:rPr>
              <a:t>заклади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2276872"/>
            <a:ext cx="864096" cy="3456384"/>
          </a:xfrm>
          <a:prstGeom prst="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bg1"/>
                </a:solidFill>
              </a:rPr>
              <a:t>Небез-печна</a:t>
            </a:r>
          </a:p>
          <a:p>
            <a:pPr algn="ctr"/>
            <a:r>
              <a:rPr lang="uk-UA" b="1" dirty="0">
                <a:solidFill>
                  <a:schemeClr val="bg1"/>
                </a:solidFill>
              </a:rPr>
              <a:t>зона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99792" y="2276872"/>
            <a:ext cx="864096" cy="3456384"/>
          </a:xfrm>
          <a:prstGeom prst="rect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bg1"/>
                </a:solidFill>
              </a:rPr>
              <a:t>Пункт</a:t>
            </a:r>
          </a:p>
          <a:p>
            <a:pPr algn="ctr"/>
            <a:r>
              <a:rPr lang="uk-UA" b="1" dirty="0">
                <a:solidFill>
                  <a:schemeClr val="bg1"/>
                </a:solidFill>
              </a:rPr>
              <a:t>збору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19672" y="2996952"/>
            <a:ext cx="792088" cy="165618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bg1"/>
                </a:solidFill>
              </a:rPr>
              <a:t>Зона </a:t>
            </a:r>
          </a:p>
          <a:p>
            <a:pPr algn="ctr"/>
            <a:r>
              <a:rPr lang="uk-UA" b="1" dirty="0">
                <a:solidFill>
                  <a:schemeClr val="bg1"/>
                </a:solidFill>
              </a:rPr>
              <a:t>НС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03648" y="4293096"/>
            <a:ext cx="1296144" cy="720080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050" b="1" dirty="0">
                <a:solidFill>
                  <a:schemeClr val="bg1"/>
                </a:solidFill>
              </a:rPr>
              <a:t>Транспортування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1403648" y="5085184"/>
            <a:ext cx="1296144" cy="216024"/>
          </a:xfrm>
          <a:prstGeom prst="right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403648" y="2636912"/>
            <a:ext cx="1296144" cy="720080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solidFill>
                  <a:schemeClr val="bg1"/>
                </a:solidFill>
              </a:rPr>
              <a:t>Невідкладна допомога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14" name="Стрелка вправо 13"/>
          <p:cNvSpPr/>
          <p:nvPr/>
        </p:nvSpPr>
        <p:spPr>
          <a:xfrm rot="10800000">
            <a:off x="1403648" y="2348880"/>
            <a:ext cx="1296144" cy="216024"/>
          </a:xfrm>
          <a:prstGeom prst="rightArrow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rot="10800000">
            <a:off x="3779912" y="2564904"/>
            <a:ext cx="3240360" cy="360040"/>
          </a:xfrm>
          <a:prstGeom prst="rightArrow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860032" y="2492896"/>
            <a:ext cx="1584176" cy="504056"/>
          </a:xfrm>
          <a:prstGeom prst="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bg1"/>
                </a:solidFill>
              </a:rPr>
              <a:t>Медична допомога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3779912" y="4869160"/>
            <a:ext cx="3240360" cy="360040"/>
          </a:xfrm>
          <a:prstGeom prst="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932040" y="4725144"/>
            <a:ext cx="1440160" cy="576064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bg1"/>
                </a:solidFill>
              </a:rPr>
              <a:t>Евакуація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04664"/>
            <a:ext cx="8964488" cy="5328592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uk-UA" sz="4000" b="1" dirty="0"/>
          </a:p>
          <a:p>
            <a:pPr algn="ctr">
              <a:buNone/>
            </a:pPr>
            <a:r>
              <a:rPr lang="uk-UA" sz="4000" b="1" dirty="0"/>
              <a:t>ПРОФІЛЬНА ПІДГОТОВКА</a:t>
            </a:r>
          </a:p>
          <a:p>
            <a:pPr algn="just">
              <a:buNone/>
            </a:pPr>
            <a:r>
              <a:rPr lang="uk-UA" sz="4000" b="1" dirty="0"/>
              <a:t>	Тема: </a:t>
            </a:r>
            <a:r>
              <a:rPr lang="uk-UA" sz="3200" b="1" dirty="0"/>
              <a:t>види та способи ведення аварі</a:t>
            </a:r>
            <a:r>
              <a:rPr lang="uk-UA" sz="3200" b="1" dirty="0">
                <a:cs typeface="Times New Roman" pitchFamily="18" charset="0"/>
              </a:rPr>
              <a:t>й</a:t>
            </a:r>
            <a:r>
              <a:rPr lang="uk-UA" sz="3200" b="1" dirty="0"/>
              <a:t>но-рятувальних робіт та інших невідкладних робіт у надзвича</a:t>
            </a:r>
            <a:r>
              <a:rPr lang="uk-UA" sz="3200" b="1" dirty="0">
                <a:cs typeface="Times New Roman" pitchFamily="18" charset="0"/>
              </a:rPr>
              <a:t>й</a:t>
            </a:r>
            <a:r>
              <a:rPr lang="uk-UA" sz="3200" b="1" dirty="0"/>
              <a:t>них ситуаціях.</a:t>
            </a:r>
            <a:endParaRPr lang="ru-RU" sz="3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52536" y="1470754"/>
            <a:ext cx="9217024" cy="511260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Аварійно-рятувальні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та інші невідкладні роботи - це пошук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 рятування і захист людей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уникнення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подальших руйнувань і втрат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локалізація зони впливу небезпечних чинників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що унеможливуюють проведення рятувальних робіт або загрожують життю рятувальників.</a:t>
            </a:r>
            <a:endParaRPr lang="ru-RU" b="1" dirty="0"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8964488" cy="114300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Основні принципи організації і ведення аваріно-рятувальних та інших невідкладних</a:t>
            </a:r>
            <a:r>
              <a:rPr lang="en-US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en-US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564904"/>
            <a:ext cx="8964488" cy="4464536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uk-UA" b="1" dirty="0"/>
              <a:t>Швидкість розгортання сил та засобів</a:t>
            </a:r>
            <a:r>
              <a:rPr lang="en-US" b="1" dirty="0"/>
              <a:t>;</a:t>
            </a:r>
          </a:p>
          <a:p>
            <a:pPr algn="just">
              <a:buFont typeface="Arial" pitchFamily="34" charset="0"/>
              <a:buChar char="•"/>
            </a:pPr>
            <a:r>
              <a:rPr lang="uk-UA" b="1" dirty="0"/>
              <a:t>Використання сил та засобів на головних ділянках робіт</a:t>
            </a:r>
            <a:r>
              <a:rPr lang="en-US" b="1" dirty="0"/>
              <a:t>, </a:t>
            </a:r>
            <a:r>
              <a:rPr lang="uk-UA" b="1" dirty="0"/>
              <a:t>де знаходяться основні маси постраждалих</a:t>
            </a:r>
            <a:r>
              <a:rPr lang="en-US" b="1" dirty="0"/>
              <a:t>;</a:t>
            </a:r>
            <a:endParaRPr lang="uk-UA" b="1" dirty="0"/>
          </a:p>
          <a:p>
            <a:pPr algn="just">
              <a:buFont typeface="Arial" pitchFamily="34" charset="0"/>
              <a:buChar char="•"/>
            </a:pPr>
            <a:r>
              <a:rPr lang="uk-UA" b="1" dirty="0"/>
              <a:t>Використанням важкої та малої механізації</a:t>
            </a:r>
            <a:r>
              <a:rPr lang="en-US" b="1" dirty="0"/>
              <a:t>,</a:t>
            </a:r>
            <a:r>
              <a:rPr lang="uk-UA" b="1" dirty="0"/>
              <a:t> а також ручної праці</a:t>
            </a:r>
            <a:r>
              <a:rPr lang="en-US" b="1" dirty="0"/>
              <a:t>;</a:t>
            </a:r>
            <a:endParaRPr lang="ru-RU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До аварійно-рятувальних робіт належить</a:t>
            </a:r>
            <a:r>
              <a:rPr lang="en-US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4709160"/>
          </a:xfrm>
        </p:spPr>
        <p:txBody>
          <a:bodyPr>
            <a:normAutofit lnSpcReduction="10000"/>
          </a:bodyPr>
          <a:lstStyle/>
          <a:p>
            <a:pPr algn="just">
              <a:buFont typeface="Arial" pitchFamily="34" charset="0"/>
              <a:buChar char="•"/>
            </a:pPr>
            <a:r>
              <a:rPr lang="uk-UA" b="1" dirty="0"/>
              <a:t>Розвідка зони НС</a:t>
            </a:r>
            <a:r>
              <a:rPr lang="en-US" b="1" dirty="0"/>
              <a:t>, </a:t>
            </a:r>
            <a:r>
              <a:rPr lang="uk-UA" b="1" dirty="0"/>
              <a:t>маршрутів руху сил ЦЗ і ділянок ведення робіт</a:t>
            </a:r>
            <a:r>
              <a:rPr lang="en-US" b="1" dirty="0"/>
              <a:t>;</a:t>
            </a:r>
          </a:p>
          <a:p>
            <a:pPr algn="just">
              <a:buFont typeface="Arial" pitchFamily="34" charset="0"/>
              <a:buChar char="•"/>
            </a:pPr>
            <a:r>
              <a:rPr lang="uk-UA" b="1" dirty="0"/>
              <a:t>Пошук і евакуація уражених із заражених</a:t>
            </a:r>
            <a:r>
              <a:rPr lang="en-US" b="1" dirty="0"/>
              <a:t>, </a:t>
            </a:r>
            <a:r>
              <a:rPr lang="uk-UA" b="1" dirty="0"/>
              <a:t>ушкоджених та палаючих будівель</a:t>
            </a:r>
            <a:r>
              <a:rPr lang="en-US" b="1" dirty="0"/>
              <a:t>, </a:t>
            </a:r>
            <a:r>
              <a:rPr lang="uk-UA" b="1" dirty="0"/>
              <a:t>загазованих</a:t>
            </a:r>
            <a:r>
              <a:rPr lang="en-US" b="1" dirty="0"/>
              <a:t>, </a:t>
            </a:r>
            <a:r>
              <a:rPr lang="uk-UA" b="1" dirty="0"/>
              <a:t>задимлених</a:t>
            </a:r>
            <a:r>
              <a:rPr lang="en-US" b="1" dirty="0"/>
              <a:t>, </a:t>
            </a:r>
            <a:r>
              <a:rPr lang="uk-UA" b="1" dirty="0"/>
              <a:t>затоплених або заблокованих приміщень</a:t>
            </a:r>
            <a:r>
              <a:rPr lang="en-US" b="1" dirty="0"/>
              <a:t>;</a:t>
            </a:r>
          </a:p>
          <a:p>
            <a:pPr algn="just">
              <a:buFont typeface="Arial" pitchFamily="34" charset="0"/>
              <a:buChar char="•"/>
            </a:pPr>
            <a:r>
              <a:rPr lang="uk-UA" b="1" dirty="0"/>
              <a:t>Надання першої домедичної допомоги ураженим на місці їх знаходження та на догоспітальному етапі</a:t>
            </a:r>
            <a:r>
              <a:rPr lang="en-US" b="1" dirty="0"/>
              <a:t>;</a:t>
            </a:r>
          </a:p>
          <a:p>
            <a:pPr algn="just">
              <a:buFont typeface="Arial" pitchFamily="34" charset="0"/>
              <a:buChar char="•"/>
            </a:pPr>
            <a:r>
              <a:rPr lang="uk-UA" b="1" dirty="0"/>
              <a:t>Локалізація і гасіння пожеж на маршрутах руху та ділянках проведення робіт</a:t>
            </a:r>
            <a:r>
              <a:rPr lang="en-US" b="1" dirty="0"/>
              <a:t>;</a:t>
            </a:r>
            <a:endParaRPr lang="ru-RU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8686800" y="274638"/>
            <a:ext cx="4094112" cy="634082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6237312"/>
          </a:xfrm>
        </p:spPr>
        <p:txBody>
          <a:bodyPr>
            <a:noAutofit/>
          </a:bodyPr>
          <a:lstStyle/>
          <a:p>
            <a:pPr algn="just">
              <a:buFont typeface="Arial" pitchFamily="34" charset="0"/>
              <a:buChar char="•"/>
            </a:pPr>
            <a:r>
              <a:rPr lang="uk-UA" b="1" dirty="0"/>
              <a:t>Захист населення та о</a:t>
            </a:r>
            <a:r>
              <a:rPr lang="en-US" b="1" dirty="0"/>
              <a:t>/</a:t>
            </a:r>
            <a:r>
              <a:rPr lang="uk-UA" b="1" dirty="0"/>
              <a:t>с АРФ від дії вторинних факторів ураження (обмеження доступу в зону НС</a:t>
            </a:r>
            <a:r>
              <a:rPr lang="en-US" b="1" dirty="0"/>
              <a:t>, </a:t>
            </a:r>
            <a:r>
              <a:rPr lang="uk-UA" b="1" dirty="0"/>
              <a:t>зді</a:t>
            </a:r>
            <a:r>
              <a:rPr lang="uk-UA" b="1" dirty="0">
                <a:cs typeface="Times New Roman" pitchFamily="18" charset="0"/>
              </a:rPr>
              <a:t>йснення карантинних та інших обов</a:t>
            </a:r>
            <a:r>
              <a:rPr lang="en-US" b="1" dirty="0">
                <a:cs typeface="Times New Roman" pitchFamily="18" charset="0"/>
              </a:rPr>
              <a:t>’</a:t>
            </a:r>
            <a:r>
              <a:rPr lang="uk-UA" b="1" dirty="0">
                <a:cs typeface="Times New Roman" pitchFamily="18" charset="0"/>
              </a:rPr>
              <a:t>язкових санітарно-протиепідемічних заходів)</a:t>
            </a:r>
            <a:r>
              <a:rPr lang="en-US" b="1" dirty="0">
                <a:cs typeface="Times New Roman" pitchFamily="18" charset="0"/>
              </a:rPr>
              <a:t>;</a:t>
            </a:r>
          </a:p>
          <a:p>
            <a:pPr algn="just">
              <a:buFont typeface="Arial" pitchFamily="34" charset="0"/>
              <a:buChar char="•"/>
            </a:pPr>
            <a:r>
              <a:rPr lang="uk-UA" b="1" dirty="0">
                <a:cs typeface="Times New Roman" pitchFamily="18" charset="0"/>
              </a:rPr>
              <a:t>Евакуація постраждалих до розгорнутих поблизу медичних формувань та лікувальних закладів з подальшою евакуацією до стаціонарних медичних закладів для надання кваліфікованої допоги</a:t>
            </a:r>
            <a:r>
              <a:rPr lang="en-US" b="1" dirty="0">
                <a:cs typeface="Times New Roman" pitchFamily="18" charset="0"/>
              </a:rPr>
              <a:t>.</a:t>
            </a:r>
            <a:endParaRPr lang="ru-RU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До інших невідкладних робіт належить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4709160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uk-UA" b="1" dirty="0"/>
              <a:t>Всебічне забезпечення робіт з ліквідації НС та їх наслідків</a:t>
            </a:r>
            <a:r>
              <a:rPr lang="en-US" b="1" dirty="0"/>
              <a:t>;</a:t>
            </a:r>
          </a:p>
          <a:p>
            <a:pPr algn="just">
              <a:buFont typeface="Arial" pitchFamily="34" charset="0"/>
              <a:buChar char="•"/>
            </a:pPr>
            <a:r>
              <a:rPr lang="uk-UA" b="1" dirty="0"/>
              <a:t>Запобігання подальшому руйнуванню і втратам</a:t>
            </a:r>
            <a:r>
              <a:rPr lang="en-US" b="1" dirty="0"/>
              <a:t>,</a:t>
            </a:r>
            <a:r>
              <a:rPr lang="uk-UA" b="1" dirty="0"/>
              <a:t> викликаним вторинними наслідками НС</a:t>
            </a:r>
            <a:r>
              <a:rPr lang="en-US" b="1" dirty="0"/>
              <a:t>;</a:t>
            </a:r>
          </a:p>
          <a:p>
            <a:pPr algn="just">
              <a:buFont typeface="Arial" pitchFamily="34" charset="0"/>
              <a:buChar char="•"/>
            </a:pPr>
            <a:r>
              <a:rPr lang="uk-UA" b="1" dirty="0"/>
              <a:t>Створення необхідних умов для відновлення діяльності об</a:t>
            </a:r>
            <a:r>
              <a:rPr lang="en-US" b="1" dirty="0"/>
              <a:t>’</a:t>
            </a:r>
            <a:r>
              <a:rPr lang="uk-UA" b="1" dirty="0"/>
              <a:t>єктів економіки</a:t>
            </a:r>
            <a:r>
              <a:rPr lang="en-US" b="1" dirty="0"/>
              <a:t>;</a:t>
            </a:r>
          </a:p>
          <a:p>
            <a:pPr algn="just">
              <a:buFont typeface="Arial" pitchFamily="34" charset="0"/>
              <a:buChar char="•"/>
            </a:pPr>
            <a:r>
              <a:rPr lang="uk-UA" b="1" dirty="0"/>
              <a:t>Органцізація робіт щодо сталого функціонування об</a:t>
            </a:r>
            <a:r>
              <a:rPr lang="en-US" b="1" dirty="0"/>
              <a:t>’</a:t>
            </a:r>
            <a:r>
              <a:rPr lang="uk-UA" b="1" dirty="0"/>
              <a:t>єктів та першочергового життєзабезпечення постраждалого населення</a:t>
            </a:r>
            <a:r>
              <a:rPr lang="en-US" b="1" dirty="0"/>
              <a:t>.</a:t>
            </a:r>
            <a:endParaRPr lang="ru-RU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dirty="0">
                <a:solidFill>
                  <a:srgbClr val="FF0000"/>
                </a:solidFill>
                <a:effectLst/>
                <a:latin typeface="+mn-lt"/>
                <a:cs typeface="Times New Roman" pitchFamily="18" charset="0"/>
              </a:rPr>
              <a:t>При цьому в зоні НС</a:t>
            </a:r>
            <a:r>
              <a:rPr lang="en-US" sz="2800" dirty="0">
                <a:solidFill>
                  <a:srgbClr val="FF0000"/>
                </a:solidFill>
                <a:effectLst/>
                <a:latin typeface="+mn-lt"/>
                <a:cs typeface="Times New Roman" pitchFamily="18" charset="0"/>
              </a:rPr>
              <a:t>, </a:t>
            </a:r>
            <a:r>
              <a:rPr lang="uk-UA" sz="2800" dirty="0">
                <a:solidFill>
                  <a:srgbClr val="FF0000"/>
                </a:solidFill>
                <a:effectLst/>
                <a:latin typeface="+mn-lt"/>
                <a:cs typeface="Times New Roman" pitchFamily="18" charset="0"/>
              </a:rPr>
              <a:t>виділяються місця</a:t>
            </a:r>
            <a:r>
              <a:rPr lang="en-US" sz="2800" dirty="0">
                <a:solidFill>
                  <a:srgbClr val="FF0000"/>
                </a:solidFill>
                <a:effectLst/>
                <a:latin typeface="+mn-lt"/>
                <a:cs typeface="Times New Roman" pitchFamily="18" charset="0"/>
              </a:rPr>
              <a:t>, </a:t>
            </a:r>
            <a:r>
              <a:rPr lang="uk-UA" sz="2800" dirty="0">
                <a:solidFill>
                  <a:srgbClr val="FF0000"/>
                </a:solidFill>
                <a:effectLst/>
                <a:latin typeface="+mn-lt"/>
                <a:cs typeface="Times New Roman" pitchFamily="18" charset="0"/>
              </a:rPr>
              <a:t>які мають пріоритет часу для рятування людей</a:t>
            </a:r>
            <a:endParaRPr lang="ru-RU" sz="2800" dirty="0">
              <a:solidFill>
                <a:srgbClr val="FF0000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8964488" cy="4709160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uk-UA" sz="4500" b="1" dirty="0">
                <a:latin typeface="Times New Roman" panose="02020603050405020304" pitchFamily="18" charset="0"/>
                <a:cs typeface="Times New Roman" pitchFamily="18" charset="0"/>
              </a:rPr>
              <a:t>Правила для скорочення часу пошуку</a:t>
            </a:r>
            <a:r>
              <a:rPr lang="en-US" sz="4500" b="1" dirty="0">
                <a:latin typeface="Times New Roman" panose="02020603050405020304" pitchFamily="18" charset="0"/>
                <a:cs typeface="Times New Roman" pitchFamily="18" charset="0"/>
              </a:rPr>
              <a:t>: </a:t>
            </a:r>
            <a:endParaRPr lang="uk-UA" sz="45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uk-UA" sz="4500" b="1" dirty="0">
                <a:latin typeface="Times New Roman" pitchFamily="18" charset="0"/>
                <a:cs typeface="Times New Roman" pitchFamily="18" charset="0"/>
              </a:rPr>
              <a:t>Принцип- від простого до складного</a:t>
            </a:r>
            <a:r>
              <a:rPr lang="en-US" sz="4500" b="1" dirty="0">
                <a:latin typeface="Times New Roman" panose="02020603050405020304" pitchFamily="18" charset="0"/>
                <a:cs typeface="Times New Roman" pitchFamily="18" charset="0"/>
              </a:rPr>
              <a:t>; </a:t>
            </a:r>
            <a:endParaRPr lang="uk-UA" sz="45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uk-UA" sz="4500" b="1" dirty="0">
                <a:latin typeface="Times New Roman" pitchFamily="18" charset="0"/>
                <a:cs typeface="Times New Roman" pitchFamily="18" charset="0"/>
              </a:rPr>
              <a:t>Враховується час виникнення НС</a:t>
            </a:r>
            <a:r>
              <a:rPr lang="en-US" sz="4500" b="1" dirty="0">
                <a:latin typeface="Times New Roman" panose="02020603050405020304" pitchFamily="18" charset="0"/>
                <a:cs typeface="Times New Roman" pitchFamily="18" charset="0"/>
              </a:rPr>
              <a:t>: </a:t>
            </a:r>
            <a:r>
              <a:rPr lang="uk-UA" sz="4500" b="1" dirty="0">
                <a:latin typeface="Times New Roman" panose="02020603050405020304" pitchFamily="18" charset="0"/>
                <a:cs typeface="Times New Roman" pitchFamily="18" charset="0"/>
              </a:rPr>
              <a:t>в робочи час людей більше на об</a:t>
            </a:r>
            <a:r>
              <a:rPr lang="en-US" sz="4500" b="1" dirty="0">
                <a:latin typeface="Times New Roman" panose="02020603050405020304" pitchFamily="18" charset="0"/>
                <a:cs typeface="Times New Roman" pitchFamily="18" charset="0"/>
              </a:rPr>
              <a:t>’</a:t>
            </a:r>
            <a:r>
              <a:rPr lang="uk-UA" sz="4500" b="1" dirty="0">
                <a:latin typeface="Times New Roman" panose="02020603050405020304" pitchFamily="18" charset="0"/>
                <a:cs typeface="Times New Roman" pitchFamily="18" charset="0"/>
              </a:rPr>
              <a:t>єктах</a:t>
            </a:r>
            <a:r>
              <a:rPr lang="en-US" sz="4500" b="1" dirty="0"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uk-UA" sz="4500" b="1" dirty="0">
                <a:latin typeface="Times New Roman" panose="02020603050405020304" pitchFamily="18" charset="0"/>
                <a:cs typeface="Times New Roman" pitchFamily="18" charset="0"/>
              </a:rPr>
              <a:t>в неробочи</a:t>
            </a:r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й</a:t>
            </a:r>
            <a:r>
              <a:rPr lang="uk-UA" sz="4500" b="1" dirty="0">
                <a:latin typeface="Times New Roman" panose="02020603050405020304" pitchFamily="18" charset="0"/>
                <a:cs typeface="Times New Roman" pitchFamily="18" charset="0"/>
              </a:rPr>
              <a:t> - в житлових будинках</a:t>
            </a:r>
            <a:r>
              <a:rPr lang="en-US" sz="4500" b="1" dirty="0">
                <a:latin typeface="Times New Roman" panose="02020603050405020304" pitchFamily="18" charset="0"/>
                <a:cs typeface="Times New Roman" pitchFamily="18" charset="0"/>
              </a:rPr>
              <a:t>; </a:t>
            </a:r>
            <a:endParaRPr lang="uk-UA" sz="45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uk-UA" sz="4500" b="1" dirty="0">
                <a:latin typeface="Times New Roman" pitchFamily="18" charset="0"/>
                <a:cs typeface="Times New Roman" pitchFamily="18" charset="0"/>
              </a:rPr>
              <a:t>Враховується час розвитку НС для встановлення місць знаходження людей</a:t>
            </a:r>
            <a:r>
              <a:rPr lang="en-US" sz="4500" b="1" dirty="0">
                <a:latin typeface="Times New Roman" panose="02020603050405020304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Arial" pitchFamily="34" charset="0"/>
              <a:buChar char="•"/>
            </a:pPr>
            <a:r>
              <a:rPr lang="uk-UA" sz="4500" b="1" dirty="0">
                <a:latin typeface="Times New Roman" panose="02020603050405020304" pitchFamily="18" charset="0"/>
                <a:cs typeface="Times New Roman" pitchFamily="18" charset="0"/>
              </a:rPr>
              <a:t>Встановлюються хвилини тиші</a:t>
            </a:r>
            <a:r>
              <a:rPr lang="en-US" sz="4500" b="1" dirty="0">
                <a:latin typeface="Times New Roman" panose="02020603050405020304" pitchFamily="18" charset="0"/>
                <a:cs typeface="Times New Roman" pitchFamily="18" charset="0"/>
              </a:rPr>
              <a:t>; </a:t>
            </a:r>
            <a:endParaRPr lang="uk-UA" sz="45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uk-UA" sz="4500" b="1" dirty="0">
                <a:latin typeface="Times New Roman" pitchFamily="18" charset="0"/>
                <a:cs typeface="Times New Roman" pitchFamily="18" charset="0"/>
              </a:rPr>
              <a:t>Пошук ведеться мінімум парами рятувальнів</a:t>
            </a:r>
            <a:r>
              <a:rPr lang="en-US" sz="4500" b="1" dirty="0">
                <a:latin typeface="Times New Roman" panose="02020603050405020304" pitchFamily="18" charset="0"/>
                <a:cs typeface="Times New Roman" pitchFamily="18" charset="0"/>
              </a:rPr>
              <a:t>;</a:t>
            </a:r>
            <a:endParaRPr lang="uk-UA" sz="45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uk-UA" sz="4500" b="1" dirty="0">
                <a:latin typeface="Times New Roman" pitchFamily="18" charset="0"/>
                <a:cs typeface="Times New Roman" pitchFamily="18" charset="0"/>
              </a:rPr>
              <a:t>В першу чергу визволяться живі</a:t>
            </a:r>
            <a:r>
              <a:rPr lang="en-US" sz="4500" b="1" dirty="0">
                <a:latin typeface="Times New Roman" panose="02020603050405020304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Arial" pitchFamily="34" charset="0"/>
              <a:buChar char="•"/>
            </a:pPr>
            <a:r>
              <a:rPr lang="uk-UA" sz="4500" b="1" dirty="0">
                <a:latin typeface="Times New Roman" panose="02020603050405020304" pitchFamily="18" charset="0"/>
                <a:cs typeface="Times New Roman" pitchFamily="18" charset="0"/>
              </a:rPr>
              <a:t>Пошук продовжується доти</a:t>
            </a:r>
            <a:r>
              <a:rPr lang="en-US" sz="4500" b="1" dirty="0"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uk-UA" sz="4500" b="1" dirty="0">
                <a:latin typeface="Times New Roman" panose="02020603050405020304" pitchFamily="18" charset="0"/>
                <a:cs typeface="Times New Roman" pitchFamily="18" charset="0"/>
              </a:rPr>
              <a:t>поки в зоні не залишилося ні живих</a:t>
            </a:r>
            <a:r>
              <a:rPr lang="en-US" sz="4500" b="1" dirty="0">
                <a:latin typeface="Times New Roman" panose="02020603050405020304" pitchFamily="18" charset="0"/>
                <a:cs typeface="Times New Roman" pitchFamily="18" charset="0"/>
              </a:rPr>
              <a:t>,</a:t>
            </a:r>
            <a:r>
              <a:rPr lang="uk-UA" sz="4500" b="1" dirty="0">
                <a:latin typeface="Times New Roman" panose="02020603050405020304" pitchFamily="18" charset="0"/>
                <a:cs typeface="Times New Roman" pitchFamily="18" charset="0"/>
              </a:rPr>
              <a:t> ні мертвих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Методи пошуку потерпілих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0916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uk-UA" b="1" dirty="0"/>
              <a:t>Візуальни</a:t>
            </a:r>
            <a:r>
              <a:rPr lang="uk-UA" b="1" dirty="0">
                <a:cs typeface="Times New Roman" pitchFamily="18" charset="0"/>
              </a:rPr>
              <a:t>й</a:t>
            </a:r>
            <a:r>
              <a:rPr lang="en-US" b="1" dirty="0"/>
              <a:t>,</a:t>
            </a:r>
            <a:r>
              <a:rPr lang="uk-UA" b="1" dirty="0"/>
              <a:t> в т. ч. за допомогою приладів</a:t>
            </a:r>
            <a:r>
              <a:rPr lang="en-US" b="1" dirty="0"/>
              <a:t>;</a:t>
            </a:r>
          </a:p>
          <a:p>
            <a:pPr>
              <a:buFont typeface="Arial" pitchFamily="34" charset="0"/>
              <a:buChar char="•"/>
            </a:pPr>
            <a:r>
              <a:rPr lang="uk-UA" b="1" dirty="0"/>
              <a:t>Акустични</a:t>
            </a:r>
            <a:r>
              <a:rPr lang="uk-UA" b="1" dirty="0">
                <a:cs typeface="Times New Roman" pitchFamily="18" charset="0"/>
              </a:rPr>
              <a:t>й</a:t>
            </a:r>
            <a:r>
              <a:rPr lang="uk-UA" b="1" dirty="0"/>
              <a:t> (звукови)</a:t>
            </a:r>
            <a:r>
              <a:rPr lang="en-US" b="1" dirty="0"/>
              <a:t>;</a:t>
            </a:r>
          </a:p>
          <a:p>
            <a:pPr>
              <a:buFont typeface="Arial" pitchFamily="34" charset="0"/>
              <a:buChar char="•"/>
            </a:pPr>
            <a:r>
              <a:rPr lang="uk-UA" b="1" dirty="0"/>
              <a:t>Прочісування місцевості</a:t>
            </a:r>
            <a:r>
              <a:rPr lang="en-US" b="1" dirty="0"/>
              <a:t>;</a:t>
            </a:r>
          </a:p>
          <a:p>
            <a:pPr>
              <a:buFont typeface="Arial" pitchFamily="34" charset="0"/>
              <a:buChar char="•"/>
            </a:pPr>
            <a:r>
              <a:rPr lang="uk-UA" b="1" dirty="0"/>
              <a:t>Слідами</a:t>
            </a:r>
            <a:r>
              <a:rPr lang="en-US" b="1" dirty="0"/>
              <a:t>;</a:t>
            </a:r>
          </a:p>
          <a:p>
            <a:pPr>
              <a:buFont typeface="Arial" pitchFamily="34" charset="0"/>
              <a:buChar char="•"/>
            </a:pPr>
            <a:r>
              <a:rPr lang="uk-UA" b="1" dirty="0"/>
              <a:t>Зондування</a:t>
            </a:r>
            <a:r>
              <a:rPr lang="en-US" b="1" dirty="0"/>
              <a:t>;</a:t>
            </a:r>
          </a:p>
          <a:p>
            <a:pPr>
              <a:buFont typeface="Arial" pitchFamily="34" charset="0"/>
              <a:buChar char="•"/>
            </a:pPr>
            <a:r>
              <a:rPr lang="uk-UA" b="1" dirty="0"/>
              <a:t>Опитування очевидців</a:t>
            </a:r>
            <a:r>
              <a:rPr lang="en-US" b="1" dirty="0"/>
              <a:t>;</a:t>
            </a:r>
          </a:p>
          <a:p>
            <a:pPr>
              <a:buFont typeface="Arial" pitchFamily="34" charset="0"/>
              <a:buChar char="•"/>
            </a:pPr>
            <a:r>
              <a:rPr lang="uk-UA" b="1" dirty="0"/>
              <a:t>З повітря</a:t>
            </a:r>
            <a:r>
              <a:rPr lang="en-US" b="1" dirty="0"/>
              <a:t>;</a:t>
            </a:r>
          </a:p>
          <a:p>
            <a:pPr>
              <a:buFont typeface="Arial" pitchFamily="34" charset="0"/>
              <a:buChar char="•"/>
            </a:pPr>
            <a:r>
              <a:rPr lang="uk-UA" b="1" dirty="0"/>
              <a:t>З використанням спецприладів</a:t>
            </a:r>
            <a:r>
              <a:rPr lang="en-US" b="1" dirty="0"/>
              <a:t>;</a:t>
            </a:r>
          </a:p>
          <a:p>
            <a:pPr>
              <a:buFont typeface="Arial" pitchFamily="34" charset="0"/>
              <a:buChar char="•"/>
            </a:pPr>
            <a:r>
              <a:rPr lang="uk-UA" b="1" dirty="0"/>
              <a:t>Собаками.</a:t>
            </a:r>
            <a:endParaRPr lang="ru-RU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560</TotalTime>
  <Words>525</Words>
  <Application>Microsoft Office PowerPoint</Application>
  <PresentationFormat>Екран (4:3)</PresentationFormat>
  <Paragraphs>73</Paragraphs>
  <Slides>12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21" baseType="lpstr">
      <vt:lpstr>Arial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Апекс</vt:lpstr>
      <vt:lpstr>МОБІЛЬНИЙ  РЯТУВАЛЬНИЙ ЦЕНТР ШВИДКОГО РЕАГУВАННЯ ДЕРЖАВНОЇ СЛУЖБИ З НАДЗВИЧАЙНИХ СИТУАЦІЙ  АВАРІЙНО-РЯТУВАЛЬНА ЧАСТИНА З ЛІКВІДАЦІЇ НАСЛІДКІВ НАДЗВИЧАЙНИХ СИТУАЦІЙ </vt:lpstr>
      <vt:lpstr> </vt:lpstr>
      <vt:lpstr> </vt:lpstr>
      <vt:lpstr>Основні принципи організації і ведення аваріно-рятувальних та інших невідкладних робіт:</vt:lpstr>
      <vt:lpstr>До аварійно-рятувальних робіт належить:</vt:lpstr>
      <vt:lpstr> </vt:lpstr>
      <vt:lpstr>До інших невідкладних робіт належить:</vt:lpstr>
      <vt:lpstr>При цьому в зоні НС, виділяються місця, які мають пріоритет часу для рятування людей</vt:lpstr>
      <vt:lpstr>Методи пошуку потерпілих:</vt:lpstr>
      <vt:lpstr>Деблокування потерпілих.</vt:lpstr>
      <vt:lpstr>Фази деблокування потерпілих</vt:lpstr>
      <vt:lpstr>Етапи транспортування потерпілих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Arc</cp:lastModifiedBy>
  <cp:revision>46</cp:revision>
  <dcterms:created xsi:type="dcterms:W3CDTF">2022-11-22T12:11:50Z</dcterms:created>
  <dcterms:modified xsi:type="dcterms:W3CDTF">2023-05-18T11:22:35Z</dcterms:modified>
</cp:coreProperties>
</file>