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C774D0EB-6F7B-4194-AED0-5C2AA77D0B8D}"/>
    <pc:docChg chg="undo custSel modSld">
      <pc:chgData name="Микола Золотоніг" userId="5909f5995d42102a" providerId="LiveId" clId="{C774D0EB-6F7B-4194-AED0-5C2AA77D0B8D}" dt="2024-02-14T08:16:00.182" v="42" actId="5793"/>
      <pc:docMkLst>
        <pc:docMk/>
      </pc:docMkLst>
      <pc:sldChg chg="addSp delSp modSp mod">
        <pc:chgData name="Микола Золотоніг" userId="5909f5995d42102a" providerId="LiveId" clId="{C774D0EB-6F7B-4194-AED0-5C2AA77D0B8D}" dt="2024-02-09T12:10:30.629" v="7" actId="14100"/>
        <pc:sldMkLst>
          <pc:docMk/>
          <pc:sldMk cId="3204424659" sldId="257"/>
        </pc:sldMkLst>
        <pc:spChg chg="add del">
          <ac:chgData name="Микола Золотоніг" userId="5909f5995d42102a" providerId="LiveId" clId="{C774D0EB-6F7B-4194-AED0-5C2AA77D0B8D}" dt="2024-02-09T12:09:42.310" v="1" actId="22"/>
          <ac:spMkLst>
            <pc:docMk/>
            <pc:sldMk cId="3204424659" sldId="257"/>
            <ac:spMk id="5" creationId="{5E4EF9E1-00CC-4EB3-8DD8-F5D4129A227C}"/>
          </ac:spMkLst>
        </pc:spChg>
        <pc:spChg chg="add mod">
          <ac:chgData name="Микола Золотоніг" userId="5909f5995d42102a" providerId="LiveId" clId="{C774D0EB-6F7B-4194-AED0-5C2AA77D0B8D}" dt="2024-02-09T12:10:30.629" v="7" actId="14100"/>
          <ac:spMkLst>
            <pc:docMk/>
            <pc:sldMk cId="3204424659" sldId="257"/>
            <ac:spMk id="7" creationId="{F3DB7527-4DC4-4382-9C7D-83A8D6C6D767}"/>
          </ac:spMkLst>
        </pc:spChg>
      </pc:sldChg>
      <pc:sldChg chg="modSp mod">
        <pc:chgData name="Микола Золотоніг" userId="5909f5995d42102a" providerId="LiveId" clId="{C774D0EB-6F7B-4194-AED0-5C2AA77D0B8D}" dt="2024-02-14T08:11:12.036" v="10" actId="20577"/>
        <pc:sldMkLst>
          <pc:docMk/>
          <pc:sldMk cId="534785569" sldId="258"/>
        </pc:sldMkLst>
        <pc:spChg chg="mod">
          <ac:chgData name="Микола Золотоніг" userId="5909f5995d42102a" providerId="LiveId" clId="{C774D0EB-6F7B-4194-AED0-5C2AA77D0B8D}" dt="2024-02-14T08:11:12.036" v="10" actId="20577"/>
          <ac:spMkLst>
            <pc:docMk/>
            <pc:sldMk cId="534785569" sldId="258"/>
            <ac:spMk id="6" creationId="{F5C859DC-315F-42C5-B31D-2F226DE1A7EE}"/>
          </ac:spMkLst>
        </pc:spChg>
      </pc:sldChg>
      <pc:sldChg chg="modSp mod">
        <pc:chgData name="Микола Золотоніг" userId="5909f5995d42102a" providerId="LiveId" clId="{C774D0EB-6F7B-4194-AED0-5C2AA77D0B8D}" dt="2024-02-14T08:12:57.508" v="24" actId="20577"/>
        <pc:sldMkLst>
          <pc:docMk/>
          <pc:sldMk cId="1187085641" sldId="259"/>
        </pc:sldMkLst>
        <pc:spChg chg="mod">
          <ac:chgData name="Микола Золотоніг" userId="5909f5995d42102a" providerId="LiveId" clId="{C774D0EB-6F7B-4194-AED0-5C2AA77D0B8D}" dt="2024-02-14T08:12:57.508" v="24" actId="20577"/>
          <ac:spMkLst>
            <pc:docMk/>
            <pc:sldMk cId="1187085641" sldId="259"/>
            <ac:spMk id="12" creationId="{15AB54FB-6025-41CB-9B5D-44C25EA16B57}"/>
          </ac:spMkLst>
        </pc:spChg>
      </pc:sldChg>
      <pc:sldChg chg="modSp mod">
        <pc:chgData name="Микола Золотоніг" userId="5909f5995d42102a" providerId="LiveId" clId="{C774D0EB-6F7B-4194-AED0-5C2AA77D0B8D}" dt="2024-02-14T08:14:59.116" v="39" actId="20577"/>
        <pc:sldMkLst>
          <pc:docMk/>
          <pc:sldMk cId="2659425542" sldId="264"/>
        </pc:sldMkLst>
        <pc:spChg chg="mod">
          <ac:chgData name="Микола Золотоніг" userId="5909f5995d42102a" providerId="LiveId" clId="{C774D0EB-6F7B-4194-AED0-5C2AA77D0B8D}" dt="2024-02-14T08:14:59.116" v="39" actId="20577"/>
          <ac:spMkLst>
            <pc:docMk/>
            <pc:sldMk cId="2659425542" sldId="264"/>
            <ac:spMk id="3" creationId="{B5B81F5F-033A-449A-BFE2-1C7682D83140}"/>
          </ac:spMkLst>
        </pc:spChg>
      </pc:sldChg>
      <pc:sldChg chg="modSp mod">
        <pc:chgData name="Микола Золотоніг" userId="5909f5995d42102a" providerId="LiveId" clId="{C774D0EB-6F7B-4194-AED0-5C2AA77D0B8D}" dt="2024-02-14T08:16:00.182" v="42" actId="5793"/>
        <pc:sldMkLst>
          <pc:docMk/>
          <pc:sldMk cId="103763782" sldId="265"/>
        </pc:sldMkLst>
        <pc:spChg chg="mod">
          <ac:chgData name="Микола Золотоніг" userId="5909f5995d42102a" providerId="LiveId" clId="{C774D0EB-6F7B-4194-AED0-5C2AA77D0B8D}" dt="2024-02-14T08:15:42.719" v="40" actId="20577"/>
          <ac:spMkLst>
            <pc:docMk/>
            <pc:sldMk cId="103763782" sldId="265"/>
            <ac:spMk id="7" creationId="{3ED29F7F-C73A-46B4-B168-B71CE0F24D5C}"/>
          </ac:spMkLst>
        </pc:spChg>
        <pc:spChg chg="mod">
          <ac:chgData name="Микола Золотоніг" userId="5909f5995d42102a" providerId="LiveId" clId="{C774D0EB-6F7B-4194-AED0-5C2AA77D0B8D}" dt="2024-02-14T08:16:00.182" v="42" actId="5793"/>
          <ac:spMkLst>
            <pc:docMk/>
            <pc:sldMk cId="103763782" sldId="265"/>
            <ac:spMk id="9" creationId="{D817474B-294D-4C99-BB48-E695AD63C2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BD413-5460-4384-A987-25D36ED43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24DF37-E06A-4BC4-8813-173DF395F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9D5B40-B588-4FDE-BDEF-05FCDD47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843D34-1EDC-4C88-9DA9-D7CCD9D6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78E6C-EDD6-483C-9460-CAC8B5C7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4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5B16A-A37D-41B5-AB66-60E090B2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9E6B298-F55F-48BF-B87E-5CAEFA86E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3353D8-B635-492E-B2A6-F44BF338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C6F45B-B241-4464-B38E-8C4199E0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E1FD37-1BE6-4A04-B619-4A2760D8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66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B17DE47-1A13-483F-8A9D-9FACA343C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591B06-5D76-4C5D-B842-8EB14008B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F94A1A-A162-4389-96B8-80EC557C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AAEF1B-48AE-4B55-93C1-19D9C7E2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AE8421F-3D87-4398-8734-1CE00B29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64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AC05B-DED5-4630-B22A-212CDBA4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6195EF-1E2D-47B9-8610-C5D1AE1D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C97A31-BFFA-477A-BA40-8B7A5C9B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328A03-75AF-4D5F-9E83-778C88CC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767B30-21A5-48A0-A160-4ABCF8E6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81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64850-B65D-41BC-A9CE-90916EE0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5E69626-7928-49E9-A5A0-756F0F9E9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C65CF8-0449-4094-AE26-95586A5E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30971F-B365-4F72-A30C-501E7696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E8D7DB-2190-405B-B2FF-DD0B1B42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89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825E5-846F-4FE5-BE84-BF0DA2F0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53F3E6-C45D-45FA-98DF-451327192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EF9AA0-20BB-4D27-BDE6-FC95E31A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38A1AD5-5DD5-4B35-8335-1EAB5C63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AF775F-9E48-4454-80E5-C83BC55D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49DEA5-B784-4B06-A3B7-6310A025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18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08619-50F8-42CF-8A32-46725619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01CD56-CA72-45F1-87B2-487F706E6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A4F303B-278E-45D7-9A87-19E062998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1504B43-C0DC-4C20-BA7A-57EDF5273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BC74351-82BA-4943-868B-D48B02FD6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640585C-E3B1-4B20-8200-0B341901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DD7456B-E9F0-482B-BAFB-BB37B2E7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B695EB2-A4FC-4F72-94D7-73CFE008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2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04D95-4248-4D06-A7C7-C4B409A9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D575E8C-88DE-4DBC-9DF2-7A60F135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A151452-943E-4198-B09D-B7FE5460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2A526D7-622A-4EEC-AE7B-D6823B61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96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48234E-534F-4DB7-A53C-1A5022C3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016B930-6C6E-4BEC-ADA7-33301130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F458108-291F-49F4-8B4D-F609ED14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0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96338-E2BF-417D-B510-4543E13D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E8925-08FA-4314-9896-E8734328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8AD87D6-A08E-46B9-9664-6CCC5B06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921063-ED5F-4424-A0DD-008EA455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689B41-79C9-4432-A935-74D29924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F001DB-65A5-4F1F-8267-EE2C82C4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63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CF924-D7B7-4BBB-9C14-7E2A2E86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428142-589E-4D0B-AD0B-55E982529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28709A2-E061-4534-B849-136C654BE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1FB69A-3205-4FA5-8693-65D2E9AF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15F4E7-EC27-4234-8A32-58F0765A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0E473C-140C-4EDE-87B9-7E5C04BB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47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6532611-E387-4ADF-893D-CA835026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E3B339-B502-41E0-AD14-7223F4D7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B290E2-E7E2-49D3-B970-738D79AFC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525C-7889-49EC-AF4B-F1FF18CA70D0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93F06B-0C7B-4B3E-B25F-AC4657F12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ED68A7-A6CB-4295-9834-3A45CCA7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33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DA8898-C9E9-4E85-8F6B-C7989E633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C2298D-AB6F-47C4-9FC6-585038F4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84362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ЛІКВІДАЦІЇ НАСЛІДКІВ НАДЗВИЧАЙНИХ СИТУАЦІЙ</a:t>
            </a:r>
          </a:p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12</a:t>
            </a:r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C1787-29BC-4C84-AA4F-987611A31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lt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МОБІЛЬНИЙ РЯТУВАЛЬНИЙ ЦЕНТР ШВИДКОГО РЕАГУВАННЯ ДЕРЖАВНОЇ СЛУЖБИ УКРІЇНИ З НАДЗВИЧАЙНИХ СИТУАЦІЙ</a:t>
            </a:r>
            <a:endParaRPr lang="uk-UA" sz="2800" b="1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6BC4D1-352D-43CD-A3C3-E97B395EC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DE136-8482-4766-8041-EBA2280A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084"/>
            <a:ext cx="10515600" cy="356910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аварійно-рятувальних робіт при аваріях викидом НХР та безпека праці.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9B4CA452-2802-4BCA-ACC8-A7372977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B7527-4DC4-4382-9C7D-83A8D6C6D767}"/>
              </a:ext>
            </a:extLst>
          </p:cNvPr>
          <p:cNvSpPr txBox="1"/>
          <p:nvPr/>
        </p:nvSpPr>
        <p:spPr>
          <a:xfrm>
            <a:off x="2094271" y="1068628"/>
            <a:ext cx="7624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ПІДГОТОВКА: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0442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7EF9A0-1CDE-4A33-A20C-6F56F97AC586}"/>
              </a:ext>
            </a:extLst>
          </p:cNvPr>
          <p:cNvSpPr txBox="1"/>
          <p:nvPr/>
        </p:nvSpPr>
        <p:spPr>
          <a:xfrm>
            <a:off x="1179871" y="-826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аварійно-рятувальних робіт при аваріях викидом НХР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859DC-315F-42C5-B31D-2F226DE1A7EE}"/>
              </a:ext>
            </a:extLst>
          </p:cNvPr>
          <p:cNvSpPr txBox="1"/>
          <p:nvPr/>
        </p:nvSpPr>
        <p:spPr>
          <a:xfrm>
            <a:off x="383458" y="1386348"/>
            <a:ext cx="11808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заражена НХР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межах.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E0C784A3-EDEC-4B93-B984-32080772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637889-93E9-4AE8-B366-A9CD28D9B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8" y="2698956"/>
            <a:ext cx="4947612" cy="31920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0237C6-1C0E-4666-8FC7-EA42E9BFAD4B}"/>
              </a:ext>
            </a:extLst>
          </p:cNvPr>
          <p:cNvSpPr txBox="1"/>
          <p:nvPr/>
        </p:nvSpPr>
        <p:spPr>
          <a:xfrm>
            <a:off x="383458" y="2875936"/>
            <a:ext cx="49476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1-первинна зона;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2-вторинна зона;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3-первинна хмара;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4-вторинна хмара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58559E-AA0B-4F11-B00A-727A4CAA2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87" y="457200"/>
            <a:ext cx="10778613" cy="5719763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 зона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територія на якій пройшло безпосереднє розповсюдження НХР ( місце розливу рідини, розбризкування, витікання газу під тиском).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Вторинна зона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територія над якою пройшло розповсюдження парів НХР. Вторинна зона має значно більші розміри.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зараження формується первинним та вторинним хмарою: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 хмара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хмара яка утворюється в перший момент 1-3 хвилини переходу в атмосферу НХР .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Вторинна хмара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хмара, яка утворюється в наслідок випарювання речовини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підстилаючої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Підстилаюча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поверхня - це поверхня на яку пройшов вилив речовини.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два види розливу: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розлив у піддон, або обвалування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розлив вільний, або на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випарювання НХР утворюється хмара яка розповсюджується за вітром та утворює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зону хімічного зараження (слайд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8A3AED1F-EFD9-4914-AFEC-78B3410E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23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4AFE9D-B4C9-4A91-B8EF-F2FBC711636A}"/>
              </a:ext>
            </a:extLst>
          </p:cNvPr>
          <p:cNvSpPr txBox="1"/>
          <p:nvPr/>
        </p:nvSpPr>
        <p:spPr>
          <a:xfrm>
            <a:off x="-1" y="164003"/>
            <a:ext cx="12192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хімічно-небезпечних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об’єктах</a:t>
            </a:r>
            <a:endParaRPr lang="uk-UA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4E34DCFF-523D-495C-9713-B123ACC4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AB54FB-6025-41CB-9B5D-44C25EA16B57}"/>
              </a:ext>
            </a:extLst>
          </p:cNvPr>
          <p:cNvSpPr txBox="1"/>
          <p:nvPr/>
        </p:nvSpPr>
        <p:spPr>
          <a:xfrm>
            <a:off x="471948" y="766916"/>
            <a:ext cx="108990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При виході НХР в атмосферу утворюється зона хімічного зараження, яка може мати значні розміри та приводити до поразки не захищених людей.</a:t>
            </a:r>
          </a:p>
          <a:p>
            <a:r>
              <a:rPr lang="uk-UA" sz="2000" dirty="0"/>
              <a:t> Тому основними задачами при ліквідації аварії на ХНО являються: </a:t>
            </a:r>
          </a:p>
          <a:p>
            <a:r>
              <a:rPr lang="uk-UA" sz="2000" dirty="0"/>
              <a:t>локалізація зони хімічного ураження з одночасною евакуацією людей з небезпечного місця;  </a:t>
            </a:r>
          </a:p>
          <a:p>
            <a:r>
              <a:rPr lang="uk-UA" sz="2000" dirty="0"/>
              <a:t>припинення виходу НХР в навколишнє середовище.</a:t>
            </a:r>
          </a:p>
          <a:p>
            <a:r>
              <a:rPr lang="uk-UA" sz="2000" dirty="0"/>
              <a:t> Для успішного вирішення цих задач необхідна попередня підготовка рятувальних підрозділів, яка включає в себе знання та виконання наступних дій: </a:t>
            </a:r>
          </a:p>
          <a:p>
            <a:pPr marL="342900" indent="-342900">
              <a:buAutoNum type="arabicPeriod"/>
            </a:pPr>
            <a:r>
              <a:rPr lang="uk-UA" sz="2000" dirty="0"/>
              <a:t>Розвідка. </a:t>
            </a:r>
          </a:p>
          <a:p>
            <a:pPr marL="342900" indent="-342900">
              <a:buAutoNum type="arabicPeriod"/>
            </a:pPr>
            <a:r>
              <a:rPr lang="uk-UA" sz="2000" dirty="0"/>
              <a:t>Пошук та евакуація постраждалих. </a:t>
            </a:r>
          </a:p>
          <a:p>
            <a:pPr marL="342900" indent="-342900">
              <a:buAutoNum type="arabicPeriod"/>
            </a:pPr>
            <a:r>
              <a:rPr lang="uk-UA" sz="2000" dirty="0"/>
              <a:t>Локалізація зони зараження. </a:t>
            </a:r>
          </a:p>
          <a:p>
            <a:pPr marL="342900" indent="-342900">
              <a:buAutoNum type="arabicPeriod"/>
            </a:pPr>
            <a:r>
              <a:rPr lang="uk-UA" sz="2000" dirty="0"/>
              <a:t>Ліквідація джерела зараження. </a:t>
            </a:r>
          </a:p>
          <a:p>
            <a:pPr marL="342900" indent="-342900">
              <a:buAutoNum type="arabicPeriod"/>
            </a:pPr>
            <a:r>
              <a:rPr lang="uk-UA" sz="2000" dirty="0"/>
              <a:t>Санітарну обробку особового складу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CFA5DC-FB73-4ED8-B184-97D4F152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83" y="4558438"/>
            <a:ext cx="6518787" cy="19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8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CF7C5-F621-40D1-817E-71AC95D99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03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B81F5F-033A-449A-BFE2-1C7682D83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1091381"/>
            <a:ext cx="10660626" cy="508558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  </a:t>
            </a:r>
            <a:r>
              <a:rPr lang="uk-UA" sz="2200" dirty="0"/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режиму захисту. На вибір режиму захисту впливають результати прогнозу можливої обстановки на об’єкті, яка може скластися при аварії. Результати прогнозу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уточнюються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залежності від метеорологічних умов, а також обстановки, яка склалася на конкретному місці аварії. При ліквідації аварії обов’язковою умовою є виставлення постів газової безпеки перед входом в заражену зону, які повинні контролювати кількість працюючих в небезпечній зоні та слідкувати за часом знаходження в ній підрозділів. Весь особовий склад який залучається до ведення АРР повинен бути екіпіровано у засоби індивідуального захисту. Засоби індивідуального захисту вибираються в залежності від виду НХР та його концентрації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3425DABD-96F9-4B1F-B569-186441FE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11CAB-6D77-43AF-B77B-C6DB30B93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6" y="4069815"/>
            <a:ext cx="3242524" cy="25404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B9194-976B-427D-B67E-2E182B121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19" y="4074542"/>
            <a:ext cx="3601211" cy="24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2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D29F7F-C73A-46B4-B168-B71CE0F24D5C}"/>
              </a:ext>
            </a:extLst>
          </p:cNvPr>
          <p:cNvSpPr txBox="1"/>
          <p:nvPr/>
        </p:nvSpPr>
        <p:spPr>
          <a:xfrm>
            <a:off x="958645" y="309717"/>
            <a:ext cx="1029437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dirty="0"/>
              <a:t>Засоби захисту органів дихання: </a:t>
            </a:r>
          </a:p>
          <a:p>
            <a:r>
              <a:rPr lang="uk-UA" sz="2200" dirty="0"/>
              <a:t> фільтруючі (промислові) протигази. Тип коробки такого протигаза вибирається в залежності від виду НХР, яка має обмежений час захисної дії (наприклад для аміаку застосовується коробка марки КД час захисної дії при 100 ГДК - 4 хв; при 5 ГДК - 75 хв, для хлору коробка марки В час захисної дії при 100 ГДК - 75 хв, при 5 ГДК - 300 хв.). Для зручності вибору фільтруючих протигазів їхні коробки мають різні кольори (наприклад КД - сірий, В - жовтий).  Ізолюючі протигази (АСП, ІП - 4 тощо)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7474B-294D-4C99-BB48-E695AD63C2EB}"/>
              </a:ext>
            </a:extLst>
          </p:cNvPr>
          <p:cNvSpPr txBox="1"/>
          <p:nvPr/>
        </p:nvSpPr>
        <p:spPr>
          <a:xfrm>
            <a:off x="958644" y="2949676"/>
            <a:ext cx="1002890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dirty="0"/>
              <a:t>Засоби захисту шкіри:</a:t>
            </a:r>
          </a:p>
          <a:p>
            <a:r>
              <a:rPr lang="uk-UA" sz="2200" dirty="0"/>
              <a:t> На озброєні пожежних підрозділів знаходяться костюми </a:t>
            </a:r>
            <a:r>
              <a:rPr lang="uk-UA" sz="2200"/>
              <a:t>Л – 1, </a:t>
            </a:r>
            <a:r>
              <a:rPr lang="uk-UA" sz="2200" dirty="0"/>
              <a:t>ці костюми призначені для захисту особового складу насамперед від хімічної зброї тому не зовсім придатні для захисту від деяких НХР (наприклад рідкий аміак, рідкий хлор).</a:t>
            </a:r>
          </a:p>
        </p:txBody>
      </p:sp>
      <p:pic>
        <p:nvPicPr>
          <p:cNvPr id="10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07C3B3E1-91E4-4825-8C32-3C2530B0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FAF39E-6990-43A5-9015-F5604ACA9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53" y="4443360"/>
            <a:ext cx="2104922" cy="21049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07522A-7566-4E3B-993F-8CE6EEC0F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12" y="4451362"/>
            <a:ext cx="3157384" cy="21049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B336E7-0B66-4BF0-9F76-7EDCDBFDE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18" y="4443360"/>
            <a:ext cx="3157383" cy="21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3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586</Words>
  <Application>Microsoft Office PowerPoint</Application>
  <PresentationFormat>Широкий екран</PresentationFormat>
  <Paragraphs>38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МОБІЛЬНИЙ РЯТУВАЛЬНИЙ ЦЕНТР ШВИДКОГО РЕАГУВАННЯ ДЕРЖАВНОЇ СЛУЖБИ УКРІЇНИ З НАДЗВИЧАЙНИХ СИТУАЦІЙ</vt:lpstr>
      <vt:lpstr>Тема: Організація аварійно-рятувальних робіт при аваріях викидом НХР та безпека праці.</vt:lpstr>
      <vt:lpstr>Презентація PowerPoint</vt:lpstr>
      <vt:lpstr>Презентація PowerPoint</vt:lpstr>
      <vt:lpstr>Презентація PowerPoint</vt:lpstr>
      <vt:lpstr>Безпека праці при проведенні аварійно-рятувальних робіт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ДЕРЖАВНОЇ СЛУЖБИ УКРІЇНИ З НАДЗВИЧАЙНИХ СИТУАЦІЙ</dc:title>
  <dc:creator>Микола Золотоніг</dc:creator>
  <cp:lastModifiedBy>Микола Золотоніг</cp:lastModifiedBy>
  <cp:revision>25</cp:revision>
  <dcterms:created xsi:type="dcterms:W3CDTF">2023-11-16T07:19:52Z</dcterms:created>
  <dcterms:modified xsi:type="dcterms:W3CDTF">2024-02-14T08:16:13Z</dcterms:modified>
</cp:coreProperties>
</file>