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27.11.2023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000240"/>
            <a:ext cx="9144000" cy="2314590"/>
          </a:xfr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6200000" scaled="1"/>
            <a:tileRect/>
          </a:gradFill>
        </p:spPr>
        <p:txBody>
          <a:bodyPr>
            <a:normAutofit/>
          </a:bodyPr>
          <a:lstStyle/>
          <a:p>
            <a:r>
              <a:rPr lang="uk-UA" sz="3600" b="1" i="1" dirty="0">
                <a:latin typeface="Times New Roman" pitchFamily="18" charset="0"/>
                <a:cs typeface="Times New Roman" pitchFamily="18" charset="0"/>
              </a:rPr>
              <a:t>МОБІЛЬНИЙ РЯТУВАЛЬНИЙ ЦЕНТР ШВИДКОГО РЕАГУВАННЯ ДЕРЖАВНОЇ СЛУЖБИ УКРАЇНИ З НАДЗВИЧАЙНИХ СИТУАЦІЙ</a:t>
            </a:r>
            <a:endParaRPr lang="uk-UA" sz="3600" dirty="0"/>
          </a:p>
        </p:txBody>
      </p:sp>
      <p:sp>
        <p:nvSpPr>
          <p:cNvPr id="3" name="Подзаголовок 2"/>
          <p:cNvSpPr>
            <a:spLocks noGrp="1"/>
          </p:cNvSpPr>
          <p:nvPr>
            <p:ph type="subTitle" idx="1"/>
          </p:nvPr>
        </p:nvSpPr>
        <p:spPr>
          <a:xfrm>
            <a:off x="0" y="4353104"/>
            <a:ext cx="9144000" cy="1752600"/>
          </a:xfr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6200000" scaled="1"/>
            <a:tileRect/>
          </a:gradFill>
        </p:spPr>
        <p:txBody>
          <a:bodyPr>
            <a:normAutofit/>
          </a:bodyPr>
          <a:lstStyle/>
          <a:p>
            <a:r>
              <a:rPr lang="uk-UA" b="1" i="1" dirty="0">
                <a:solidFill>
                  <a:schemeClr val="tx1"/>
                </a:solidFill>
                <a:latin typeface="Times New Roman" pitchFamily="18" charset="0"/>
                <a:cs typeface="Times New Roman" pitchFamily="18" charset="0"/>
              </a:rPr>
              <a:t>АВАРІЙНО-РЯТУВАЛЬНА ЧАСТИНА З ЛІКВІДАЦІЇ НАСЛІДКІВ НАДЗВИЧАЙНИХ СИТУАЦІЙ</a:t>
            </a:r>
          </a:p>
          <a:p>
            <a:endParaRPr lang="uk-UA" dirty="0"/>
          </a:p>
        </p:txBody>
      </p:sp>
      <p:pic>
        <p:nvPicPr>
          <p:cNvPr id="4" name="Рисунок 3" descr="Емблема_ДСНС_(2016).png"/>
          <p:cNvPicPr>
            <a:picLocks noChangeAspect="1"/>
          </p:cNvPicPr>
          <p:nvPr/>
        </p:nvPicPr>
        <p:blipFill>
          <a:blip r:embed="rId2" cstate="print"/>
          <a:stretch>
            <a:fillRect/>
          </a:stretch>
        </p:blipFill>
        <p:spPr>
          <a:xfrm>
            <a:off x="3500430" y="142852"/>
            <a:ext cx="1785950" cy="17859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285860"/>
            <a:ext cx="9144000" cy="1143000"/>
          </a:xfr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8900000" scaled="1"/>
            <a:tileRect/>
          </a:gradFill>
        </p:spPr>
        <p:txBody>
          <a:bodyPr>
            <a:noAutofit/>
          </a:bodyPr>
          <a:lstStyle/>
          <a:p>
            <a:r>
              <a:rPr lang="uk-UA" sz="3600" b="1" dirty="0">
                <a:solidFill>
                  <a:schemeClr val="bg1"/>
                </a:solidFill>
                <a:latin typeface="Times New Roman" pitchFamily="18" charset="0"/>
                <a:cs typeface="Times New Roman" pitchFamily="18" charset="0"/>
              </a:rPr>
              <a:t>БЕЗПЕКА ПРАЦІ ТА ПОРЯДОК ДІЙ ПІД ЧАС ЛІКВІДАЦІЇ НАСЛІДКІВ ДТП</a:t>
            </a:r>
          </a:p>
        </p:txBody>
      </p:sp>
      <p:pic>
        <p:nvPicPr>
          <p:cNvPr id="4" name="Содержимое 3" descr="IMG_20221209_140724.jpg"/>
          <p:cNvPicPr>
            <a:picLocks noGrp="1" noChangeAspect="1"/>
          </p:cNvPicPr>
          <p:nvPr>
            <p:ph idx="1"/>
          </p:nvPr>
        </p:nvPicPr>
        <p:blipFill>
          <a:blip r:embed="rId2" cstate="print"/>
          <a:stretch>
            <a:fillRect/>
          </a:stretch>
        </p:blipFill>
        <p:spPr>
          <a:xfrm>
            <a:off x="2357422" y="2553288"/>
            <a:ext cx="3357586" cy="4187655"/>
          </a:xfrm>
        </p:spPr>
      </p:pic>
      <p:sp>
        <p:nvSpPr>
          <p:cNvPr id="8193" name="Rectangle 1"/>
          <p:cNvSpPr>
            <a:spLocks noChangeArrowheads="1"/>
          </p:cNvSpPr>
          <p:nvPr/>
        </p:nvSpPr>
        <p:spPr bwMode="auto">
          <a:xfrm>
            <a:off x="642910" y="214290"/>
            <a:ext cx="7728078" cy="769441"/>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4400" b="1" i="0" u="none" strike="noStrike" cap="none" normalizeH="0" baseline="0" dirty="0">
                <a:ln>
                  <a:noFill/>
                </a:ln>
                <a:solidFill>
                  <a:schemeClr val="bg1"/>
                </a:solidFill>
                <a:effectLst/>
                <a:latin typeface="Times New Roman" pitchFamily="18" charset="0"/>
                <a:ea typeface="Times New Roman" pitchFamily="18" charset="0"/>
                <a:cs typeface="Times New Roman" pitchFamily="18" charset="0"/>
              </a:rPr>
              <a:t>ПРОФІЛЬНА ПІДГОТОВКА</a:t>
            </a:r>
            <a:endParaRPr kumimoji="0" lang="uk-UA" sz="4400" b="0" i="0" u="none" strike="noStrike" cap="none" normalizeH="0" baseline="0" dirty="0">
              <a:ln>
                <a:noFill/>
              </a:ln>
              <a:solidFill>
                <a:schemeClr val="bg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42852"/>
            <a:ext cx="8229600" cy="2286016"/>
          </a:xfrm>
          <a:ln w="38100">
            <a:solidFill>
              <a:srgbClr val="FF0000"/>
            </a:solidFill>
          </a:ln>
        </p:spPr>
        <p:txBody>
          <a:bodyPr>
            <a:normAutofit/>
          </a:bodyPr>
          <a:lstStyle/>
          <a:p>
            <a:pPr algn="l"/>
            <a:r>
              <a:rPr lang="en-US" sz="1400" dirty="0">
                <a:latin typeface="Times New Roman" pitchFamily="18" charset="0"/>
                <a:cs typeface="Times New Roman" pitchFamily="18" charset="0"/>
              </a:rPr>
              <a:t> </a:t>
            </a:r>
            <a:r>
              <a:rPr lang="uk-UA" sz="1400" dirty="0">
                <a:latin typeface="Times New Roman" pitchFamily="18" charset="0"/>
                <a:cs typeface="Times New Roman" pitchFamily="18" charset="0"/>
              </a:rPr>
              <a:t>Внаслідок ДТП потерпілі люди, які перебували в транспортних засобах, можуть опинитися ззовні (на проїжджій частині, на узбіччі дороги) або в середині автомобілів. В залежності від виду ДТП та наслідків, які вона викликала, потерпілі можуть бути затиснутими в середині автомобіля і без сторонньої допомоги не в змозі вибратися назовні. Такі випадки є найбільш складними для проведення рятувальних робіт.</a:t>
            </a:r>
            <a:br>
              <a:rPr lang="uk-UA" sz="1400" dirty="0">
                <a:latin typeface="Times New Roman" pitchFamily="18" charset="0"/>
                <a:cs typeface="Times New Roman" pitchFamily="18" charset="0"/>
              </a:rPr>
            </a:br>
            <a:r>
              <a:rPr lang="en-US" sz="1400" dirty="0">
                <a:solidFill>
                  <a:srgbClr val="FF0000"/>
                </a:solidFill>
                <a:latin typeface="Times New Roman" pitchFamily="18" charset="0"/>
                <a:cs typeface="Times New Roman" pitchFamily="18" charset="0"/>
              </a:rPr>
              <a:t> </a:t>
            </a:r>
            <a:r>
              <a:rPr lang="uk-UA" sz="1800" dirty="0">
                <a:solidFill>
                  <a:srgbClr val="FF0000"/>
                </a:solidFill>
                <a:latin typeface="Times New Roman" pitchFamily="18" charset="0"/>
                <a:cs typeface="Times New Roman" pitchFamily="18" charset="0"/>
              </a:rPr>
              <a:t>Для подання допомоги потрібно проводити деблокування потерпілих з пошкоджених автомобілів. Для успішного виконання рятувальних робіт в таких випадках розроблена концепція, яка передбачає два основні принципи.</a:t>
            </a: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p:txBody>
      </p:sp>
      <p:sp>
        <p:nvSpPr>
          <p:cNvPr id="4" name="Прямоугольник 3"/>
          <p:cNvSpPr/>
          <p:nvPr/>
        </p:nvSpPr>
        <p:spPr>
          <a:xfrm>
            <a:off x="142844" y="2643182"/>
            <a:ext cx="4500594" cy="3416320"/>
          </a:xfrm>
          <a:prstGeom prst="rect">
            <a:avLst/>
          </a:prstGeom>
          <a:ln w="38100">
            <a:solidFill>
              <a:srgbClr val="FF0000"/>
            </a:solidFill>
          </a:ln>
        </p:spPr>
        <p:txBody>
          <a:bodyPr wrap="square">
            <a:spAutoFit/>
          </a:bodyPr>
          <a:lstStyle/>
          <a:p>
            <a:r>
              <a:rPr lang="uk-UA" b="1" dirty="0">
                <a:latin typeface="Times New Roman" pitchFamily="18" charset="0"/>
                <a:cs typeface="Times New Roman" pitchFamily="18" charset="0"/>
              </a:rPr>
              <a:t>Принцип Ключової фігури</a:t>
            </a:r>
            <a:r>
              <a:rPr lang="uk-UA" dirty="0">
                <a:latin typeface="Times New Roman" pitchFamily="18" charset="0"/>
                <a:cs typeface="Times New Roman" pitchFamily="18" charset="0"/>
              </a:rPr>
              <a:t> (основний принцип). Під цим принципом розуміють те, що метою проведення будь яких рятувальних робіт є подання допомоги потерпілому. Відповідно всі дії підрозділів, які беруть участь у рятувальних роботах, будуються таким чином, щоб стан потерпілого не погіршувався, а, по можливості, покращувався. Відповідно до цього принципу керівник рятувальних робіт повинен всі свої дії погоджувати з лікарем, який входить до рятувального підрозділу.</a:t>
            </a:r>
          </a:p>
        </p:txBody>
      </p:sp>
      <p:sp>
        <p:nvSpPr>
          <p:cNvPr id="5" name="Прямоугольник 4"/>
          <p:cNvSpPr/>
          <p:nvPr/>
        </p:nvSpPr>
        <p:spPr>
          <a:xfrm>
            <a:off x="4714844" y="2643182"/>
            <a:ext cx="4429156" cy="2031325"/>
          </a:xfrm>
          <a:prstGeom prst="rect">
            <a:avLst/>
          </a:prstGeom>
          <a:ln w="38100">
            <a:solidFill>
              <a:srgbClr val="FF0000"/>
            </a:solidFill>
          </a:ln>
        </p:spPr>
        <p:txBody>
          <a:bodyPr wrap="square">
            <a:spAutoFit/>
          </a:bodyPr>
          <a:lstStyle/>
          <a:p>
            <a:r>
              <a:rPr lang="uk-UA" b="1" dirty="0">
                <a:latin typeface="Times New Roman" pitchFamily="18" charset="0"/>
                <a:cs typeface="Times New Roman" pitchFamily="18" charset="0"/>
              </a:rPr>
              <a:t>Принцип комплексної безпеки. </a:t>
            </a:r>
            <a:r>
              <a:rPr lang="uk-UA" dirty="0">
                <a:latin typeface="Times New Roman" pitchFamily="18" charset="0"/>
                <a:cs typeface="Times New Roman" pitchFamily="18" charset="0"/>
              </a:rPr>
              <a:t>Під цим принципом розуміють комплекс заходів, які забезпечують попередження небезпечного розвитку ситуації. Це досягається забезпеченням: безпеки місця пригоди; безпеки потерпілого; безпеки дій рятувальників.</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1357298"/>
            <a:ext cx="8858312" cy="3071834"/>
          </a:xfrm>
          <a:ln w="38100">
            <a:solidFill>
              <a:srgbClr val="FF0000"/>
            </a:solidFill>
          </a:ln>
        </p:spPr>
        <p:txBody>
          <a:bodyPr>
            <a:normAutofit fontScale="90000"/>
          </a:bodyPr>
          <a:lstStyle/>
          <a:p>
            <a:pPr algn="l"/>
            <a:r>
              <a:rPr lang="uk-UA" sz="3200" b="1" dirty="0">
                <a:latin typeface="Times New Roman" pitchFamily="18" charset="0"/>
                <a:cs typeface="Times New Roman" pitchFamily="18" charset="0"/>
              </a:rPr>
              <a:t>Безпека місця пригоди.</a:t>
            </a:r>
            <a:r>
              <a:rPr lang="uk-UA" sz="3200" dirty="0">
                <a:latin typeface="Times New Roman" pitchFamily="18" charset="0"/>
                <a:cs typeface="Times New Roman" pitchFamily="18" charset="0"/>
              </a:rPr>
              <a:t> Включає в себе:</a:t>
            </a:r>
            <a:br>
              <a:rPr lang="uk-UA" sz="3200" dirty="0">
                <a:latin typeface="Times New Roman" pitchFamily="18" charset="0"/>
                <a:cs typeface="Times New Roman" pitchFamily="18" charset="0"/>
              </a:rPr>
            </a:br>
            <a:r>
              <a:rPr lang="uk-UA" sz="3200" dirty="0">
                <a:latin typeface="Times New Roman" pitchFamily="18" charset="0"/>
                <a:cs typeface="Times New Roman" pitchFamily="18" charset="0"/>
              </a:rPr>
              <a:t>- організацію кіл безпеки;</a:t>
            </a:r>
            <a:br>
              <a:rPr lang="uk-UA" sz="3200" dirty="0">
                <a:latin typeface="Times New Roman" pitchFamily="18" charset="0"/>
                <a:cs typeface="Times New Roman" pitchFamily="18" charset="0"/>
              </a:rPr>
            </a:br>
            <a:r>
              <a:rPr lang="uk-UA" sz="3200" dirty="0">
                <a:latin typeface="Times New Roman" pitchFamily="18" charset="0"/>
                <a:cs typeface="Times New Roman" pitchFamily="18" charset="0"/>
              </a:rPr>
              <a:t>- профілактику небезпечного розвитку ситуації на місці ДТП;</a:t>
            </a:r>
            <a:br>
              <a:rPr lang="uk-UA" sz="3200" dirty="0">
                <a:latin typeface="Times New Roman" pitchFamily="18" charset="0"/>
                <a:cs typeface="Times New Roman" pitchFamily="18" charset="0"/>
              </a:rPr>
            </a:br>
            <a:r>
              <a:rPr lang="uk-UA" sz="3200" dirty="0">
                <a:latin typeface="Times New Roman" pitchFamily="18" charset="0"/>
                <a:cs typeface="Times New Roman" pitchFamily="18" charset="0"/>
              </a:rPr>
              <a:t>- організацію взаємодії служб, які беруть участь у рятувальних роботах.</a:t>
            </a:r>
            <a:br>
              <a:rPr lang="uk-UA" sz="3200" dirty="0">
                <a:latin typeface="Times New Roman" pitchFamily="18" charset="0"/>
                <a:cs typeface="Times New Roman" pitchFamily="18" charset="0"/>
              </a:rPr>
            </a:br>
            <a:endParaRPr lang="uk-UA"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pic>
        <p:nvPicPr>
          <p:cNvPr id="4" name="Содержимое 3" descr="Снимок.PNG"/>
          <p:cNvPicPr>
            <a:picLocks noGrp="1" noChangeAspect="1"/>
          </p:cNvPicPr>
          <p:nvPr>
            <p:ph idx="1"/>
          </p:nvPr>
        </p:nvPicPr>
        <p:blipFill>
          <a:blip r:embed="rId2"/>
          <a:stretch>
            <a:fillRect/>
          </a:stretch>
        </p:blipFill>
        <p:spPr>
          <a:xfrm>
            <a:off x="2643174" y="1214422"/>
            <a:ext cx="4184406" cy="2447168"/>
          </a:xfrm>
        </p:spPr>
      </p:pic>
      <p:sp>
        <p:nvSpPr>
          <p:cNvPr id="5" name="Прямоугольник 4"/>
          <p:cNvSpPr/>
          <p:nvPr/>
        </p:nvSpPr>
        <p:spPr>
          <a:xfrm>
            <a:off x="0" y="142852"/>
            <a:ext cx="9144000" cy="1077218"/>
          </a:xfrm>
          <a:prstGeom prst="rect">
            <a:avLst/>
          </a:prstGeom>
        </p:spPr>
        <p:txBody>
          <a:bodyPr wrap="square">
            <a:spAutoFit/>
          </a:bodyPr>
          <a:lstStyle/>
          <a:p>
            <a:r>
              <a:rPr lang="uk-UA" sz="1600" dirty="0"/>
              <a:t>Організація кіл безпеки. Перед проведення рятувальних робіт при ДТП потрібно, в першу чергу, забезпечити порядок та безпеку навколо зони НС. Для цього організуються так звані кола безпеки (рис. 7.6). Коло безпеки-це визначена на місці пригоди зона розташування та дій сил та засобів, які беруть участь у рятувальних роботах. Центром кіл безпеки є потерпілий.</a:t>
            </a:r>
          </a:p>
        </p:txBody>
      </p:sp>
      <p:sp>
        <p:nvSpPr>
          <p:cNvPr id="6" name="Прямоугольник 5"/>
          <p:cNvSpPr/>
          <p:nvPr/>
        </p:nvSpPr>
        <p:spPr>
          <a:xfrm>
            <a:off x="0" y="1214422"/>
            <a:ext cx="2571768" cy="3108543"/>
          </a:xfrm>
          <a:prstGeom prst="rect">
            <a:avLst/>
          </a:prstGeom>
          <a:ln w="19050">
            <a:solidFill>
              <a:srgbClr val="FF0000"/>
            </a:solidFill>
          </a:ln>
        </p:spPr>
        <p:txBody>
          <a:bodyPr wrap="square">
            <a:spAutoFit/>
          </a:bodyPr>
          <a:lstStyle/>
          <a:p>
            <a:r>
              <a:rPr lang="uk-UA" sz="1400" dirty="0">
                <a:latin typeface="Times New Roman" pitchFamily="18" charset="0"/>
                <a:cs typeface="Times New Roman" pitchFamily="18" charset="0"/>
              </a:rPr>
              <a:t>Внутрішнє коло (1 порядку). Зовнішня межа цього кола знаходиться на відстані 3-5 метрів від потерпілого (потерпілих). В цьому колі можуть перебувати тільки особи, які безпосередньо працюють з потерпілим-рятувальники та лікарі. Виняток становлять тільки фахівці, які забезпечують необхідну в конкретному місці безпеку дій за прямою вказівкою керівника робіт.</a:t>
            </a:r>
          </a:p>
        </p:txBody>
      </p:sp>
      <p:sp>
        <p:nvSpPr>
          <p:cNvPr id="7" name="Прямоугольник 6"/>
          <p:cNvSpPr/>
          <p:nvPr/>
        </p:nvSpPr>
        <p:spPr>
          <a:xfrm>
            <a:off x="6858016" y="1214422"/>
            <a:ext cx="2143140" cy="3108543"/>
          </a:xfrm>
          <a:prstGeom prst="rect">
            <a:avLst/>
          </a:prstGeom>
          <a:ln w="19050">
            <a:solidFill>
              <a:srgbClr val="FF0000"/>
            </a:solidFill>
          </a:ln>
        </p:spPr>
        <p:txBody>
          <a:bodyPr wrap="square">
            <a:spAutoFit/>
          </a:bodyPr>
          <a:lstStyle/>
          <a:p>
            <a:r>
              <a:rPr lang="uk-UA" sz="1400" dirty="0">
                <a:latin typeface="Times New Roman" pitchFamily="18" charset="0"/>
                <a:cs typeface="Times New Roman" pitchFamily="18" charset="0"/>
              </a:rPr>
              <a:t>Коло безпеки (2 порядку). Зовнішня межа цього кола знаходиться на відстані 6-10 метрів від потерпілого (потерпілих). В цьому колі можуть перебувати тільки фахівці забезпечують заходи, що проводяться в першому колі, які обслуговують аварійно-рятувальне обладнання та іншу техніку.</a:t>
            </a:r>
          </a:p>
        </p:txBody>
      </p:sp>
      <p:sp>
        <p:nvSpPr>
          <p:cNvPr id="8" name="Прямоугольник 7"/>
          <p:cNvSpPr/>
          <p:nvPr/>
        </p:nvSpPr>
        <p:spPr>
          <a:xfrm>
            <a:off x="2643174" y="3643314"/>
            <a:ext cx="4214842" cy="430887"/>
          </a:xfrm>
          <a:prstGeom prst="rect">
            <a:avLst/>
          </a:prstGeom>
        </p:spPr>
        <p:txBody>
          <a:bodyPr wrap="square">
            <a:spAutoFit/>
          </a:bodyPr>
          <a:lstStyle/>
          <a:p>
            <a:r>
              <a:rPr lang="ru-RU" sz="1100" b="1" dirty="0">
                <a:latin typeface="Times New Roman" pitchFamily="18" charset="0"/>
                <a:cs typeface="Times New Roman" pitchFamily="18" charset="0"/>
              </a:rPr>
              <a:t>Рис. 7.6. </a:t>
            </a:r>
            <a:r>
              <a:rPr lang="ru-RU" sz="1100" b="1" dirty="0" err="1">
                <a:latin typeface="Times New Roman" pitchFamily="18" charset="0"/>
                <a:cs typeface="Times New Roman" pitchFamily="18" charset="0"/>
              </a:rPr>
              <a:t>Типова</a:t>
            </a:r>
            <a:r>
              <a:rPr lang="ru-RU" sz="1100" b="1" dirty="0">
                <a:latin typeface="Times New Roman" pitchFamily="18" charset="0"/>
                <a:cs typeface="Times New Roman" pitchFamily="18" charset="0"/>
              </a:rPr>
              <a:t> схема </a:t>
            </a:r>
            <a:r>
              <a:rPr lang="ru-RU" sz="1100" b="1" dirty="0" err="1">
                <a:latin typeface="Times New Roman" pitchFamily="18" charset="0"/>
                <a:cs typeface="Times New Roman" pitchFamily="18" charset="0"/>
              </a:rPr>
              <a:t>організації</a:t>
            </a:r>
            <a:r>
              <a:rPr lang="ru-RU" sz="1100" b="1" dirty="0">
                <a:latin typeface="Times New Roman" pitchFamily="18" charset="0"/>
                <a:cs typeface="Times New Roman" pitchFamily="18" charset="0"/>
              </a:rPr>
              <a:t> </a:t>
            </a:r>
            <a:r>
              <a:rPr lang="ru-RU" sz="1100" b="1" dirty="0" err="1">
                <a:latin typeface="Times New Roman" pitchFamily="18" charset="0"/>
                <a:cs typeface="Times New Roman" pitchFamily="18" charset="0"/>
              </a:rPr>
              <a:t>місця</a:t>
            </a:r>
            <a:r>
              <a:rPr lang="ru-RU" sz="1100" b="1" dirty="0">
                <a:latin typeface="Times New Roman" pitchFamily="18" charset="0"/>
                <a:cs typeface="Times New Roman" pitchFamily="18" charset="0"/>
              </a:rPr>
              <a:t> </a:t>
            </a:r>
            <a:r>
              <a:rPr lang="ru-RU" sz="1100" b="1" dirty="0" err="1">
                <a:latin typeface="Times New Roman" pitchFamily="18" charset="0"/>
                <a:cs typeface="Times New Roman" pitchFamily="18" charset="0"/>
              </a:rPr>
              <a:t>проведення</a:t>
            </a:r>
            <a:r>
              <a:rPr lang="ru-RU" sz="1100" b="1" dirty="0">
                <a:latin typeface="Times New Roman" pitchFamily="18" charset="0"/>
                <a:cs typeface="Times New Roman" pitchFamily="18" charset="0"/>
              </a:rPr>
              <a:t> </a:t>
            </a:r>
            <a:r>
              <a:rPr lang="ru-RU" sz="1100" b="1" dirty="0" err="1">
                <a:latin typeface="Times New Roman" pitchFamily="18" charset="0"/>
                <a:cs typeface="Times New Roman" pitchFamily="18" charset="0"/>
              </a:rPr>
              <a:t>рятувальних</a:t>
            </a:r>
            <a:r>
              <a:rPr lang="ru-RU" sz="1100" b="1" dirty="0">
                <a:latin typeface="Times New Roman" pitchFamily="18" charset="0"/>
                <a:cs typeface="Times New Roman" pitchFamily="18" charset="0"/>
              </a:rPr>
              <a:t> </a:t>
            </a:r>
            <a:r>
              <a:rPr lang="ru-RU" sz="1100" b="1" dirty="0" err="1">
                <a:latin typeface="Times New Roman" pitchFamily="18" charset="0"/>
                <a:cs typeface="Times New Roman" pitchFamily="18" charset="0"/>
              </a:rPr>
              <a:t>робіт</a:t>
            </a:r>
            <a:r>
              <a:rPr lang="ru-RU" sz="1100" b="1" dirty="0">
                <a:latin typeface="Times New Roman" pitchFamily="18" charset="0"/>
                <a:cs typeface="Times New Roman" pitchFamily="18" charset="0"/>
              </a:rPr>
              <a:t>:</a:t>
            </a:r>
            <a:endParaRPr lang="uk-UA" sz="1100" b="1" dirty="0">
              <a:latin typeface="Times New Roman" pitchFamily="18" charset="0"/>
              <a:cs typeface="Times New Roman" pitchFamily="18" charset="0"/>
            </a:endParaRPr>
          </a:p>
        </p:txBody>
      </p:sp>
      <p:sp>
        <p:nvSpPr>
          <p:cNvPr id="9" name="Прямоугольник 8"/>
          <p:cNvSpPr/>
          <p:nvPr/>
        </p:nvSpPr>
        <p:spPr>
          <a:xfrm>
            <a:off x="0" y="4643446"/>
            <a:ext cx="9144000" cy="1477328"/>
          </a:xfrm>
          <a:prstGeom prst="rect">
            <a:avLst/>
          </a:prstGeom>
          <a:ln w="28575">
            <a:solidFill>
              <a:srgbClr val="FF0000"/>
            </a:solidFill>
          </a:ln>
        </p:spPr>
        <p:txBody>
          <a:bodyPr wrap="square">
            <a:spAutoFit/>
          </a:bodyPr>
          <a:lstStyle/>
          <a:p>
            <a:r>
              <a:rPr lang="uk-UA" dirty="0">
                <a:latin typeface="Times New Roman" pitchFamily="18" charset="0"/>
                <a:cs typeface="Times New Roman" pitchFamily="18" charset="0"/>
              </a:rPr>
              <a:t>1-Коло забезпечення 1 порядку; 2-Коло забезпечення 2 порядку; 3- Маршрути руху автомобілів швидкої допомоги; 4-Спеціальні служби; 5-Пункти надання допомоги важко пораненим; 6-Пункт надання допомоги легко пораненим; 7-Пункти регулювання руху автомобілів швидкої допомоги; 8-Місце для збору сміття; 9-Пункт прийому документів та коштовностей; 10-Штаб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0" y="1500174"/>
            <a:ext cx="9144000" cy="2554545"/>
          </a:xfrm>
          <a:prstGeom prst="rect">
            <a:avLst/>
          </a:prstGeom>
          <a:ln w="28575">
            <a:solidFill>
              <a:srgbClr val="FF0000"/>
            </a:solidFill>
          </a:ln>
        </p:spPr>
        <p:txBody>
          <a:bodyPr wrap="square">
            <a:spAutoFit/>
          </a:bodyPr>
          <a:lstStyle/>
          <a:p>
            <a:r>
              <a:rPr lang="uk-UA" sz="2000" dirty="0">
                <a:latin typeface="Times New Roman" pitchFamily="18" charset="0"/>
                <a:cs typeface="Times New Roman" pitchFamily="18" charset="0"/>
              </a:rPr>
              <a:t>Профілактика небезпечного розвитку ситуації на місці ДТП. Ці заходи включають в себе:</a:t>
            </a:r>
          </a:p>
          <a:p>
            <a:r>
              <a:rPr lang="uk-UA" sz="2000" dirty="0">
                <a:latin typeface="Times New Roman" pitchFamily="18" charset="0"/>
                <a:cs typeface="Times New Roman" pitchFamily="18" charset="0"/>
              </a:rPr>
              <a:t>- всебічний аналіз ситуації на підставі обробки інформації про ДТП диспетчерами оперативних служб при отриманні повідомлення;</a:t>
            </a:r>
          </a:p>
          <a:p>
            <a:r>
              <a:rPr lang="uk-UA" sz="2000" dirty="0">
                <a:latin typeface="Times New Roman" pitchFamily="18" charset="0"/>
                <a:cs typeface="Times New Roman" pitchFamily="18" charset="0"/>
              </a:rPr>
              <a:t>- інформування підрозділів, які прямують на місце події;</a:t>
            </a:r>
          </a:p>
          <a:p>
            <a:r>
              <a:rPr lang="uk-UA" sz="2000" dirty="0">
                <a:latin typeface="Times New Roman" pitchFamily="18" charset="0"/>
                <a:cs typeface="Times New Roman" pitchFamily="18" charset="0"/>
              </a:rPr>
              <a:t>- проведення розвідки на місці ДТП;</a:t>
            </a:r>
          </a:p>
          <a:p>
            <a:r>
              <a:rPr lang="uk-UA" sz="2000" dirty="0">
                <a:latin typeface="Times New Roman" pitchFamily="18" charset="0"/>
                <a:cs typeface="Times New Roman" pitchFamily="18" charset="0"/>
              </a:rPr>
              <a:t>- прогнозування можливих варіантів небезпечного розвитку ситуації;</a:t>
            </a:r>
          </a:p>
          <a:p>
            <a:r>
              <a:rPr lang="uk-UA" sz="2000" dirty="0">
                <a:latin typeface="Times New Roman" pitchFamily="18" charset="0"/>
                <a:cs typeface="Times New Roman" pitchFamily="18" charset="0"/>
              </a:rPr>
              <a:t>- прийняття комплексних заходів з їх попередження.</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0" y="428604"/>
            <a:ext cx="9144000" cy="3046988"/>
          </a:xfrm>
          <a:prstGeom prst="rect">
            <a:avLst/>
          </a:prstGeom>
          <a:ln w="28575">
            <a:solidFill>
              <a:srgbClr val="FF0000"/>
            </a:solidFill>
          </a:ln>
        </p:spPr>
        <p:txBody>
          <a:bodyPr wrap="square">
            <a:spAutoFit/>
          </a:bodyPr>
          <a:lstStyle/>
          <a:p>
            <a:r>
              <a:rPr lang="uk-UA" sz="1600" dirty="0">
                <a:latin typeface="Times New Roman" pitchFamily="18" charset="0"/>
                <a:cs typeface="Times New Roman" pitchFamily="18" charset="0"/>
              </a:rPr>
              <a:t>Взаємодія служб. Виходячи з того, що до проведення рятувальних робіт залучаються служби різних відомств, велике значення має дотримання наступних принципів:</a:t>
            </a:r>
          </a:p>
          <a:p>
            <a:r>
              <a:rPr lang="uk-UA" sz="1600" dirty="0">
                <a:latin typeface="Times New Roman" pitchFamily="18" charset="0"/>
                <a:cs typeface="Times New Roman" pitchFamily="18" charset="0"/>
              </a:rPr>
              <a:t>- одноосібного керівництва. Необхідною умовою є наявність єдиного керівника. Зміст цього принципу полягає в тому, що керівник рятувального підрозділу, який першим прибув на місце події – автоматично стає керівником рятувальних робіт до створення штабу з ліквідації наслідків НС;</a:t>
            </a:r>
          </a:p>
          <a:p>
            <a:r>
              <a:rPr lang="uk-UA" sz="1600" dirty="0">
                <a:latin typeface="Times New Roman" pitchFamily="18" charset="0"/>
                <a:cs typeface="Times New Roman" pitchFamily="18" charset="0"/>
              </a:rPr>
              <a:t>- створення єдиного інформаційного поля. Під цим принципом розуміють створення єдиної системи зв’язку;</a:t>
            </a:r>
          </a:p>
          <a:p>
            <a:r>
              <a:rPr lang="uk-UA" sz="1600" dirty="0">
                <a:latin typeface="Times New Roman" pitchFamily="18" charset="0"/>
                <a:cs typeface="Times New Roman" pitchFamily="18" charset="0"/>
              </a:rPr>
              <a:t>- відповідальність підрозділів. З метою підвищення рівня організації робіт на місці пригоди керівник рятувальних робіт розподіляє обов’язки між підрозділами, а не втручається в дії конкретних працівників. Таким чином кожен підрозділ має свій напрям діяльності та несе відповідальність за нього. керівники підрозділів звітують керівнику рятувальних робіт про обстановку на ділянці роботи та виконання поставлених завдань;</a:t>
            </a:r>
          </a:p>
        </p:txBody>
      </p:sp>
      <p:pic>
        <p:nvPicPr>
          <p:cNvPr id="5" name="Рисунок 4" descr="images_5_7.jpg"/>
          <p:cNvPicPr>
            <a:picLocks noChangeAspect="1"/>
          </p:cNvPicPr>
          <p:nvPr/>
        </p:nvPicPr>
        <p:blipFill>
          <a:blip r:embed="rId2"/>
          <a:stretch>
            <a:fillRect/>
          </a:stretch>
        </p:blipFill>
        <p:spPr>
          <a:xfrm>
            <a:off x="6858016" y="4000504"/>
            <a:ext cx="1714492" cy="1714492"/>
          </a:xfrm>
          <a:prstGeom prst="rect">
            <a:avLst/>
          </a:prstGeom>
        </p:spPr>
      </p:pic>
      <p:pic>
        <p:nvPicPr>
          <p:cNvPr id="6" name="Рисунок 5" descr="261px-Star_of_life2.svg.png"/>
          <p:cNvPicPr>
            <a:picLocks noChangeAspect="1"/>
          </p:cNvPicPr>
          <p:nvPr/>
        </p:nvPicPr>
        <p:blipFill>
          <a:blip r:embed="rId3"/>
          <a:stretch>
            <a:fillRect/>
          </a:stretch>
        </p:blipFill>
        <p:spPr>
          <a:xfrm>
            <a:off x="357158" y="3857628"/>
            <a:ext cx="1643042" cy="1643042"/>
          </a:xfrm>
          <a:prstGeom prst="rect">
            <a:avLst/>
          </a:prstGeom>
        </p:spPr>
      </p:pic>
      <p:pic>
        <p:nvPicPr>
          <p:cNvPr id="7" name="Рисунок 6" descr="Емблема_ДСНС_(2016).png"/>
          <p:cNvPicPr>
            <a:picLocks noChangeAspect="1"/>
          </p:cNvPicPr>
          <p:nvPr/>
        </p:nvPicPr>
        <p:blipFill>
          <a:blip r:embed="rId4" cstate="print"/>
          <a:stretch>
            <a:fillRect/>
          </a:stretch>
        </p:blipFill>
        <p:spPr>
          <a:xfrm>
            <a:off x="3214678" y="3929066"/>
            <a:ext cx="1785950" cy="17859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28728" y="0"/>
            <a:ext cx="6243654" cy="885830"/>
          </a:xfrm>
        </p:spPr>
        <p:txBody>
          <a:bodyPr>
            <a:normAutofit/>
          </a:bodyPr>
          <a:lstStyle/>
          <a:p>
            <a:r>
              <a:rPr lang="uk-UA" sz="4000" b="1" dirty="0">
                <a:latin typeface="Times New Roman" pitchFamily="18" charset="0"/>
                <a:cs typeface="Times New Roman" pitchFamily="18" charset="0"/>
              </a:rPr>
              <a:t>Безпека потерпілого</a:t>
            </a:r>
            <a:endParaRPr lang="uk-UA" sz="4000" dirty="0">
              <a:latin typeface="Times New Roman" pitchFamily="18" charset="0"/>
              <a:cs typeface="Times New Roman" pitchFamily="18" charset="0"/>
            </a:endParaRPr>
          </a:p>
        </p:txBody>
      </p:sp>
      <p:sp>
        <p:nvSpPr>
          <p:cNvPr id="4" name="Прямоугольник 3"/>
          <p:cNvSpPr/>
          <p:nvPr/>
        </p:nvSpPr>
        <p:spPr>
          <a:xfrm>
            <a:off x="0" y="928670"/>
            <a:ext cx="9144000" cy="4524315"/>
          </a:xfrm>
          <a:prstGeom prst="rect">
            <a:avLst/>
          </a:prstGeom>
        </p:spPr>
        <p:txBody>
          <a:bodyPr wrap="square">
            <a:spAutoFit/>
          </a:bodyPr>
          <a:lstStyle/>
          <a:p>
            <a:r>
              <a:rPr lang="ru-RU" dirty="0" err="1">
                <a:latin typeface="Times New Roman" pitchFamily="18" charset="0"/>
                <a:cs typeface="Times New Roman" pitchFamily="18" charset="0"/>
              </a:rPr>
              <a:t>Забезпечення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безпеки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потерпілого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включає</a:t>
            </a:r>
            <a:r>
              <a:rPr lang="ru-RU" dirty="0">
                <a:latin typeface="Times New Roman" pitchFamily="18" charset="0"/>
                <a:cs typeface="Times New Roman" pitchFamily="18" charset="0"/>
              </a:rPr>
              <a:t> в себе </a:t>
            </a:r>
            <a:r>
              <a:rPr lang="ru-RU" dirty="0" err="1">
                <a:latin typeface="Times New Roman" pitchFamily="18" charset="0"/>
                <a:cs typeface="Times New Roman" pitchFamily="18" charset="0"/>
              </a:rPr>
              <a:t>наступні</a:t>
            </a:r>
            <a:r>
              <a:rPr lang="ru-RU" dirty="0">
                <a:latin typeface="Times New Roman" pitchFamily="18" charset="0"/>
                <a:cs typeface="Times New Roman" pitchFamily="18" charset="0"/>
              </a:rPr>
              <a:t> блоки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a:t>
            </a:r>
            <a:endParaRPr lang="en-US" dirty="0">
              <a:latin typeface="Times New Roman" pitchFamily="18" charset="0"/>
              <a:cs typeface="Times New Roman" pitchFamily="18" charset="0"/>
            </a:endParaRPr>
          </a:p>
          <a:p>
            <a:r>
              <a:rPr lang="uk-UA" dirty="0">
                <a:latin typeface="Times New Roman" pitchFamily="18" charset="0"/>
                <a:cs typeface="Times New Roman" pitchFamily="18" charset="0"/>
              </a:rPr>
              <a:t>- забезпечення загальної безпеки потерпілого (профілактика дії небезпечних факторів). Запобігання виникненню пожежі, несанкціонованому спрацюванню подушок безпеки, потраплянню осколків скла на відкриті ділянки шкіри, несанкціонованому руху автомобіля під час проведення робіт, припинення витоку пального тощо;</a:t>
            </a:r>
          </a:p>
          <a:p>
            <a:r>
              <a:rPr lang="uk-UA" dirty="0">
                <a:latin typeface="Times New Roman" pitchFamily="18" charset="0"/>
                <a:cs typeface="Times New Roman" pitchFamily="18" charset="0"/>
              </a:rPr>
              <a:t>- забезпечення медичної безпеки потерпілому. Подання допомоги повинно стабілізувати стан потерпілого, а не погіршувати його. Цього можна досягти завдяки такому правилу-Чим менше ми ворушимо потерпілого, тим краще для нього. Ідеальним варіантом можна вважати такий спосіб роботи з потерпілим, коли положення його тіла з моменту отримання пошкодження до передачі бригаді швидкої допомоги не змінюється або змінюється максимум двічі – під час первинних медичних заходів та під час передачі його бригаді швидкої допомоги;</a:t>
            </a:r>
          </a:p>
          <a:p>
            <a:r>
              <a:rPr lang="uk-UA" dirty="0">
                <a:latin typeface="Times New Roman" pitchFamily="18" charset="0"/>
                <a:cs typeface="Times New Roman" pitchFamily="18" charset="0"/>
              </a:rPr>
              <a:t>- за наявності кількох потерпілих медична допомога в першу чергу подається тим, хто перебуває в найтяжчому стані, той же порядок існує при транспортуванні потерпілих в небезпечну зону;</a:t>
            </a:r>
          </a:p>
          <a:p>
            <a:r>
              <a:rPr lang="uk-UA" dirty="0">
                <a:latin typeface="Times New Roman" pitchFamily="18" charset="0"/>
                <a:cs typeface="Times New Roman" pitchFamily="18" charset="0"/>
              </a:rPr>
              <a:t>- потерпілим, які не мають медичних показників – допомога подається в останню чергу</a:t>
            </a:r>
            <a:r>
              <a:rPr lang="en-US" dirty="0"/>
              <a:t>.</a:t>
            </a:r>
            <a:endParaRPr lang="uk-UA"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0"/>
            <a:ext cx="7772400" cy="1470025"/>
          </a:xfrm>
        </p:spPr>
        <p:txBody>
          <a:bodyPr>
            <a:normAutofit/>
          </a:bodyPr>
          <a:lstStyle/>
          <a:p>
            <a:r>
              <a:rPr lang="uk-UA" sz="4000" b="1" dirty="0">
                <a:latin typeface="Times New Roman" pitchFamily="18" charset="0"/>
                <a:cs typeface="Times New Roman" pitchFamily="18" charset="0"/>
              </a:rPr>
              <a:t>Безпека дій рятувальників</a:t>
            </a:r>
            <a:endParaRPr lang="uk-UA" sz="4000" dirty="0">
              <a:latin typeface="Times New Roman" pitchFamily="18" charset="0"/>
              <a:cs typeface="Times New Roman" pitchFamily="18" charset="0"/>
            </a:endParaRPr>
          </a:p>
        </p:txBody>
      </p:sp>
      <p:sp>
        <p:nvSpPr>
          <p:cNvPr id="4" name="Прямоугольник 3"/>
          <p:cNvSpPr/>
          <p:nvPr/>
        </p:nvSpPr>
        <p:spPr>
          <a:xfrm>
            <a:off x="0" y="1643050"/>
            <a:ext cx="9144000" cy="3139321"/>
          </a:xfrm>
          <a:prstGeom prst="rect">
            <a:avLst/>
          </a:prstGeom>
        </p:spPr>
        <p:txBody>
          <a:bodyPr wrap="square">
            <a:spAutoFit/>
          </a:bodyPr>
          <a:lstStyle/>
          <a:p>
            <a:r>
              <a:rPr lang="uk-UA" dirty="0">
                <a:latin typeface="Times New Roman" pitchFamily="18" charset="0"/>
                <a:cs typeface="Times New Roman" pitchFamily="18" charset="0"/>
              </a:rPr>
              <a:t>Вимагає дотримання рятувальниками інструкцій з охорони праці. Дотримання тактичних прийомів проведення рятувальних робіт. Дотримання правил роботи із спеціальним інструментом та обладнанням. Відповідне утримання робочого місця, а саме культура та систематичність роботи, відсутність небезпечного сміття на робочому місці, відсутність зайвих розмов тощо.</a:t>
            </a:r>
          </a:p>
          <a:p>
            <a:r>
              <a:rPr lang="uk-UA" dirty="0">
                <a:latin typeface="Times New Roman" pitchFamily="18" charset="0"/>
                <a:cs typeface="Times New Roman" pitchFamily="18" charset="0"/>
              </a:rPr>
              <a:t>Рятувальники, які беруть участь у рятувальних роботах, повинні бути екіпіровані у відповідні засоби індивідуального захисту (спецодяг, рукавички, каски з забралом для захисту очей та ін.). Працюючий гідравлічний інструмент повинен бути постійно під наглядом спеціально виділеного рятувальника (моториста). Під час роботи з гідравлічними різаками потрібно слідкувати за поведінкою конструкцій, що руйнуються. Частини автомобіля, що видаляються, а також інше сміття прибирати у визначене місце.</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1007</Words>
  <Application>Microsoft Office PowerPoint</Application>
  <PresentationFormat>Екран (4:3)</PresentationFormat>
  <Paragraphs>32</Paragraphs>
  <Slides>9</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9</vt:i4>
      </vt:variant>
    </vt:vector>
  </HeadingPairs>
  <TitlesOfParts>
    <vt:vector size="13" baseType="lpstr">
      <vt:lpstr>Arial</vt:lpstr>
      <vt:lpstr>Calibri</vt:lpstr>
      <vt:lpstr>Times New Roman</vt:lpstr>
      <vt:lpstr>Тема Office</vt:lpstr>
      <vt:lpstr>МОБІЛЬНИЙ РЯТУВАЛЬНИЙ ЦЕНТР ШВИДКОГО РЕАГУВАННЯ ДЕРЖАВНОЇ СЛУЖБИ УКРАЇНИ З НАДЗВИЧАЙНИХ СИТУАЦІЙ</vt:lpstr>
      <vt:lpstr>БЕЗПЕКА ПРАЦІ ТА ПОРЯДОК ДІЙ ПІД ЧАС ЛІКВІДАЦІЇ НАСЛІДКІВ ДТП</vt:lpstr>
      <vt:lpstr> Внаслідок ДТП потерпілі люди, які перебували в транспортних засобах, можуть опинитися ззовні (на проїжджій частині, на узбіччі дороги) або в середині автомобілів. В залежності від виду ДТП та наслідків, які вона викликала, потерпілі можуть бути затиснутими в середині автомобіля і без сторонньої допомоги не в змозі вибратися назовні. Такі випадки є найбільш складними для проведення рятувальних робіт.  Для подання допомоги потрібно проводити деблокування потерпілих з пошкоджених автомобілів. Для успішного виконання рятувальних робіт в таких випадках розроблена концепція, яка передбачає два основні принципи. </vt:lpstr>
      <vt:lpstr>Безпека місця пригоди. Включає в себе: - організацію кіл безпеки; - профілактику небезпечного розвитку ситуації на місці ДТП; - організацію взаємодії служб, які беруть участь у рятувальних роботах. </vt:lpstr>
      <vt:lpstr>Презентація PowerPoint</vt:lpstr>
      <vt:lpstr>Презентація PowerPoint</vt:lpstr>
      <vt:lpstr>Презентація PowerPoint</vt:lpstr>
      <vt:lpstr>Безпека потерпілого</vt:lpstr>
      <vt:lpstr>Безпека дій рятувальників</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МОБІЛЬНИЙ РЯТУВАЛЬНИЙ ЦЕНТР ШВИДКОГО РЕАГУВАННЯ ДЕРЖАВНОЇ СЛУЖБИ УКРАЇНИ З НАДЗВИЧАЙНИХ СИТУАЦІЙ</dc:title>
  <dc:creator>Irina1</dc:creator>
  <cp:lastModifiedBy>Arc</cp:lastModifiedBy>
  <cp:revision>9</cp:revision>
  <dcterms:created xsi:type="dcterms:W3CDTF">2022-12-09T11:51:43Z</dcterms:created>
  <dcterms:modified xsi:type="dcterms:W3CDTF">2023-11-27T05:43:41Z</dcterms:modified>
</cp:coreProperties>
</file>