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67" r:id="rId6"/>
    <p:sldId id="279" r:id="rId7"/>
    <p:sldId id="278" r:id="rId8"/>
    <p:sldId id="277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BAAE2-9BDB-4807-B635-648F613DD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56A9170-A6D5-482D-8088-765FC0EAD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0822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385D-C99E-4977-BA47-2B10A6DF788F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9CA5-0009-4DEE-9117-338C1E722A5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02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1C4DD-5395-4AA6-BDAD-8EAB92E53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241" y="117682"/>
            <a:ext cx="1863518" cy="18635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161749-5B9A-45BF-A03C-F25B0DE1E0DB}"/>
              </a:ext>
            </a:extLst>
          </p:cNvPr>
          <p:cNvSpPr txBox="1"/>
          <p:nvPr/>
        </p:nvSpPr>
        <p:spPr>
          <a:xfrm>
            <a:off x="0" y="2599789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51DC9-FF5D-4BB0-B48A-D0A595BDE438}"/>
              </a:ext>
            </a:extLst>
          </p:cNvPr>
          <p:cNvSpPr txBox="1"/>
          <p:nvPr/>
        </p:nvSpPr>
        <p:spPr>
          <a:xfrm>
            <a:off x="0" y="4355515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АВАРІЙНО-РЯТУВАЛЬНА ЧАСТИНА З ЛІКВІДАЦІЇ НАСЛІДКІВ НАДЗВИЧАЙНИХ СИТУАЦІЙ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D8C4DE-DA1F-45DA-AF00-5AA734B08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42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D6CB2-797F-4842-A39B-E810E49C1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"/>
            <a:ext cx="10668000" cy="787083"/>
          </a:xfrm>
        </p:spPr>
        <p:txBody>
          <a:bodyPr/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3292C09-B4C2-4779-9B6A-C913B39E9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87821"/>
            <a:ext cx="12192000" cy="3534979"/>
          </a:xfrm>
        </p:spPr>
        <p:txBody>
          <a:bodyPr/>
          <a:lstStyle/>
          <a:p>
            <a:pPr algn="l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Особливості проведення робіт з немеханізованим, механізованим аварійно рятувальним інструментом, спорядженням та рятувальними засобами.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A8CF94-496F-4E30-92BD-38F912E54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8064"/>
            <a:ext cx="12192000" cy="40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4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2267B92-D06B-4FFE-8405-23BED7C69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538" y="109978"/>
            <a:ext cx="9144000" cy="1608463"/>
          </a:xfrm>
        </p:spPr>
        <p:txBody>
          <a:bodyPr/>
          <a:lstStyle/>
          <a:p>
            <a:r>
              <a:rPr lang="uk-UA" sz="24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Немеханізований ручний інструмент </a:t>
            </a:r>
            <a:br>
              <a:rPr lang="uk-UA" sz="24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 для розбирання, розкриття, обвалення будівельних конструкцій і розчищення місця пожежі. До немеханізованого інструменту відносяться ломи, багри, гаки, лопати, пилки, сокири.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4CE98A-F895-48F0-AA59-BB824DCAF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12" y="1939157"/>
            <a:ext cx="7745575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7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2267B92-D06B-4FFE-8405-23BED7C69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538" y="109978"/>
            <a:ext cx="9144000" cy="1608463"/>
          </a:xfrm>
        </p:spPr>
        <p:txBody>
          <a:bodyPr/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Аварійно-рятувальний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механізований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широко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ліквідації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надзвичайних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ситуацій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розбирання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розкриття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конструкцій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рятуванні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людей.</a:t>
            </a:r>
            <a:br>
              <a:rPr lang="uk-UA" sz="2400" dirty="0"/>
            </a:b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ідзаголовок 6">
            <a:extLst>
              <a:ext uri="{FF2B5EF4-FFF2-40B4-BE49-F238E27FC236}">
                <a16:creationId xmlns:a16="http://schemas.microsoft.com/office/drawing/2014/main" id="{ACD87608-E890-4ECA-A047-2E260352A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18441"/>
            <a:ext cx="8928538" cy="1710559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Бензопила STIHL MS 400 C-M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Технологии: Компенсатор STIHL, Антивибрационная система, Тормоз цепи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QuickStop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Однорычажное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управление, Система автоматической смазки цепи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Ematic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Боковая натяжка цепи, Фильтр HD2, Фильтрация воздуха с предварительной очисткой, Двигатель STIHL 2-MIX, регулировка подачи цепного масла, клапан декомпрессионный.</a:t>
            </a:r>
          </a:p>
          <a:p>
            <a:endParaRPr lang="uk-UA" dirty="0"/>
          </a:p>
        </p:txBody>
      </p:sp>
      <p:pic>
        <p:nvPicPr>
          <p:cNvPr id="4" name="Picture 2" descr="C:\Users\асус\Desktop\Без названия (1).jpg">
            <a:extLst>
              <a:ext uri="{FF2B5EF4-FFF2-40B4-BE49-F238E27FC236}">
                <a16:creationId xmlns:a16="http://schemas.microsoft.com/office/drawing/2014/main" id="{FB83A10C-9243-4D2D-9B23-B73BD0E7C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0138" y="3801716"/>
            <a:ext cx="7110249" cy="2946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04306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2267B92-D06B-4FFE-8405-23BED7C69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538" y="109978"/>
            <a:ext cx="9144000" cy="3437263"/>
          </a:xfrm>
        </p:spPr>
        <p:txBody>
          <a:bodyPr/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Надпотужний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високопродуктивний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бензоріз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довговічним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повітряним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фільтром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попереднім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очищенням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типу "циклон".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нормам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токсичності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відпрацьованих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EPA II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EU II.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всюди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де тип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щільність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вимагають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потужності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двигуна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Ергономічний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дизайн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покращеним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положенням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захвату.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Пускова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ручка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ElastoStart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компенсатор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декомпресійний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клапан.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стандартним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штуцером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підключення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абразивним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відрізним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кругом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діаметр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350 мм).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ручному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напрямного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візка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FW 20.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асус\Desktop\Без названия.jpg">
            <a:extLst>
              <a:ext uri="{FF2B5EF4-FFF2-40B4-BE49-F238E27FC236}">
                <a16:creationId xmlns:a16="http://schemas.microsoft.com/office/drawing/2014/main" id="{0514D1BB-68DA-46B9-93F6-79B9F2DDE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4538" y="3429000"/>
            <a:ext cx="4572000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56295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29A55B-E5EC-43D8-9050-52DD1A897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4572000" cy="34753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367C28-988B-4FA8-8D96-B5C2B9D534A4}"/>
              </a:ext>
            </a:extLst>
          </p:cNvPr>
          <p:cNvSpPr txBox="1"/>
          <p:nvPr/>
        </p:nvSpPr>
        <p:spPr>
          <a:xfrm>
            <a:off x="5951984" y="116633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мобільність та гнучкість застосування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знімна п'ята та рухомий наконечник штока, який може обертатися навіть під навантаженням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 різні приладдя, такі як упори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шток нанесені мітки ходу, що залишився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DISTANCE)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 ходу завжди добре помітний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136B3-7ACC-4806-88CD-8A0DC854D77A}"/>
              </a:ext>
            </a:extLst>
          </p:cNvPr>
          <p:cNvSpPr txBox="1"/>
          <p:nvPr/>
        </p:nvSpPr>
        <p:spPr>
          <a:xfrm>
            <a:off x="1631504" y="4168717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штовхає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штока 368 мм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908 мм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(готового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15,7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89BA76-783C-49E6-AB2E-7BD5C43F9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2818588"/>
            <a:ext cx="4572000" cy="382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4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4ABDAD-FABE-499D-B31D-75391A8E8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51507"/>
            <a:ext cx="4608074" cy="3565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D66295-4E13-47B6-8BCF-ADA9B34BC68A}"/>
              </a:ext>
            </a:extLst>
          </p:cNvPr>
          <p:cNvSpPr txBox="1"/>
          <p:nvPr/>
        </p:nvSpPr>
        <p:spPr>
          <a:xfrm>
            <a:off x="1673664" y="332657"/>
            <a:ext cx="442233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Розширювач з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наконечником з внутрішніми та зовнішніми шипами для кращого зчеплення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Grip)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передня ручка для спрощення роботи та утримання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 класу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EN13204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вузол підключення для перетворення в шланговий інструмент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C31E63-26EF-4886-A51B-8E027304DDD1}"/>
              </a:ext>
            </a:extLst>
          </p:cNvPr>
          <p:cNvSpPr txBox="1"/>
          <p:nvPr/>
        </p:nvSpPr>
        <p:spPr>
          <a:xfrm>
            <a:off x="5951984" y="4024488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 розширення 735 мм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 розширення (в робочій галузі) 55 - 501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Макс. зусилля стиску 144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 стягування 620 мм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Макс. тягове зусилля 70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AS55/735-20,7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Маса (готового до роботи) 20,7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EA9DB9-8701-4521-8857-FB45687A6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16" y="3175153"/>
            <a:ext cx="4283968" cy="35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54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EF009C-F209-4C25-97F3-49A508BFA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34" y="265344"/>
            <a:ext cx="4398983" cy="34578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C9A2BC-F859-4C35-9A17-B8226F185C1E}"/>
              </a:ext>
            </a:extLst>
          </p:cNvPr>
          <p:cNvSpPr txBox="1"/>
          <p:nvPr/>
        </p:nvSpPr>
        <p:spPr>
          <a:xfrm>
            <a:off x="6240016" y="317139"/>
            <a:ext cx="4572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SMOOTH CUT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плавного, безпечного та легкого різання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нові високоміцні ковані легкі леза з оптимізованою геометрією кромки для максимальної безпеки при невеликій вазі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нові вставки для лез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ще більш простої заміни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поставляється у вигляді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SMART-FORCE, E-FORCE3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шлангового блоку завдяки єдиній точці поділу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акумуляторна технологія 28 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0B43BB-CF5D-4EEA-A0D0-9E4D59D3853B}"/>
              </a:ext>
            </a:extLst>
          </p:cNvPr>
          <p:cNvSpPr txBox="1"/>
          <p:nvPr/>
        </p:nvSpPr>
        <p:spPr>
          <a:xfrm>
            <a:off x="2999656" y="3089226"/>
            <a:ext cx="46934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КУСАЧКИ RSC 170 PLUS E-FORCE3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A420F8-A660-48AA-9F56-20C1D2E712CD}"/>
              </a:ext>
            </a:extLst>
          </p:cNvPr>
          <p:cNvSpPr txBox="1"/>
          <p:nvPr/>
        </p:nvSpPr>
        <p:spPr>
          <a:xfrm>
            <a:off x="1621732" y="4414763"/>
            <a:ext cx="46434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 між кінцями розкритих лез 185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BC185J-20,6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ріжучої здатності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13204) 1J-2K-3K-4K-5K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NFPA-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A8-B9-C7-D9-E9-F4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Маса (готового до роботи) 20,6 кг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71D3425-4497-4DBB-A48A-78688EF31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286" y="3429000"/>
            <a:ext cx="4398983" cy="311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470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461</Words>
  <Application>Microsoft Office PowerPoint</Application>
  <PresentationFormat>Широкий екран</PresentationFormat>
  <Paragraphs>40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ПРОФІЛЬНА ПІДГОТОВКА</vt:lpstr>
      <vt:lpstr>Немеханізований ручний інструмент  застосовується для розбирання, розкриття, обвалення будівельних конструкцій і розчищення місця пожежі. До немеханізованого інструменту відносяться ломи, багри, гаки, лопати, пилки, сокири.</vt:lpstr>
      <vt:lpstr>Аварійно-рятувальний механізований інструмент широко застосовується при ліквідації надзвичайних ситуацій для розбирання, розкриття конструкцій при рятуванні людей. </vt:lpstr>
      <vt:lpstr>Надпотужний високопродуктивний бензоріз із довговічним повітряним фільтром із попереднім очищенням типу "циклон". Відповідає нормам токсичності відпрацьованих газів EPA II і EU II. Застосовується всюди, де тип і щільність матеріалу вимагають високої потужності двигуна. Ергономічний дизайн із покращеним положенням захвату. Пускова ручка ElastoStart, компенсатор і декомпресійний клапан. Зі стандартним штуцером для підключення води й абразивним відрізним кругом (діаметр 350 мм). Для роботи в ручному режимі або з використанням напрямного візка FW 20.. 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Влад Фурман</dc:creator>
  <cp:lastModifiedBy>Микола Золотоніг</cp:lastModifiedBy>
  <cp:revision>9</cp:revision>
  <dcterms:created xsi:type="dcterms:W3CDTF">2023-01-30T07:52:48Z</dcterms:created>
  <dcterms:modified xsi:type="dcterms:W3CDTF">2023-11-15T12:23:44Z</dcterms:modified>
</cp:coreProperties>
</file>