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48" autoAdjust="0"/>
  </p:normalViewPr>
  <p:slideViewPr>
    <p:cSldViewPr>
      <p:cViewPr varScale="1">
        <p:scale>
          <a:sx n="64" d="100"/>
          <a:sy n="64" d="100"/>
        </p:scale>
        <p:origin x="-1336"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10.11.2023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10.11.2023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10.11.2023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10.11.2023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2708920"/>
            <a:ext cx="8229600" cy="1143000"/>
          </a:xfrm>
        </p:spPr>
        <p:txBody>
          <a:bodyPr>
            <a:normAutofit fontScale="90000"/>
          </a:bodyPr>
          <a:lstStyle/>
          <a:p>
            <a:r>
              <a:rPr lang="uk-UA" dirty="0"/>
              <a:t>Умовні водолазні сигнали. Робота з сигналами. Візуальний зв'язок між водолазами</a:t>
            </a:r>
            <a:endParaRPr lang="ru-RU" dirty="0"/>
          </a:p>
        </p:txBody>
      </p:sp>
      <p:sp>
        <p:nvSpPr>
          <p:cNvPr id="5" name="Заголовок 3"/>
          <p:cNvSpPr txBox="1">
            <a:spLocks/>
          </p:cNvSpPr>
          <p:nvPr/>
        </p:nvSpPr>
        <p:spPr>
          <a:xfrm>
            <a:off x="547936" y="260648"/>
            <a:ext cx="8229600" cy="11430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uk-UA" b="1" dirty="0"/>
              <a:t>Тактична підготовка на </a:t>
            </a:r>
            <a:r>
              <a:rPr lang="uk-UA" b="1" dirty="0" smtClean="0"/>
              <a:t>тему:</a:t>
            </a:r>
            <a:endParaRPr lang="ru-RU" dirty="0"/>
          </a:p>
        </p:txBody>
      </p:sp>
    </p:spTree>
    <p:extLst>
      <p:ext uri="{BB962C8B-B14F-4D97-AF65-F5344CB8AC3E}">
        <p14:creationId xmlns:p14="http://schemas.microsoft.com/office/powerpoint/2010/main" val="2082232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2512" y="3356992"/>
            <a:ext cx="7272808" cy="1323439"/>
          </a:xfrm>
          <a:prstGeom prst="rect">
            <a:avLst/>
          </a:prstGeom>
          <a:noFill/>
        </p:spPr>
        <p:txBody>
          <a:bodyPr wrap="square" rtlCol="0">
            <a:spAutoFit/>
          </a:bodyPr>
          <a:lstStyle/>
          <a:p>
            <a:r>
              <a:rPr lang="uk-UA" sz="2000" dirty="0"/>
              <a:t>Сигнал 15. Сигнал, який означає прискорення. Швидше. Поспішай. Розпластаною в горизонтальній площині долонею (тильна сторона звернена вниз) перед грудьми швидко описують круги навколо горизонтальної осі.</a:t>
            </a:r>
            <a:endParaRPr lang="ru-RU" sz="2000"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2228" y="476672"/>
            <a:ext cx="5373377"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895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6510" y="3151110"/>
            <a:ext cx="3712154" cy="2862322"/>
          </a:xfrm>
          <a:prstGeom prst="rect">
            <a:avLst/>
          </a:prstGeom>
          <a:noFill/>
        </p:spPr>
        <p:txBody>
          <a:bodyPr wrap="square" rtlCol="0">
            <a:spAutoFit/>
          </a:bodyPr>
          <a:lstStyle/>
          <a:p>
            <a:r>
              <a:rPr lang="uk-UA" sz="2000" dirty="0"/>
              <a:t>Сигнал 16. Сигнал, що нагадує про вирівнювання тиску, компенсування і т.д. (наприклад, роби ковтальні рухи, зрівняй тиск у вухах, у масці). Долоню звертають до водолазу, великий палець відставляють. Інші пальці разом стискають і розтискають.</a:t>
            </a:r>
            <a:endParaRPr lang="ru-RU" sz="20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76672"/>
            <a:ext cx="3206070"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1999" y="476672"/>
            <a:ext cx="3381245"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406544" y="3273084"/>
            <a:ext cx="3712154" cy="3170099"/>
          </a:xfrm>
          <a:prstGeom prst="rect">
            <a:avLst/>
          </a:prstGeom>
          <a:noFill/>
        </p:spPr>
        <p:txBody>
          <a:bodyPr wrap="square" rtlCol="0">
            <a:spAutoFit/>
          </a:bodyPr>
          <a:lstStyle/>
          <a:p>
            <a:r>
              <a:rPr lang="uk-UA" sz="2000" dirty="0"/>
              <a:t>Сигнал 17. Сигнал, що свідчить про незнання та нерозуміння. Не розумію. Повтори, що хочеш. Як справи? (Якщо перед цим показати на груди – "як дихання?", якщо на серці – "як ритм серця?"). Долоню розпластують у горизонтальній площині тильною стороною вниз.</a:t>
            </a:r>
            <a:endParaRPr lang="ru-RU" sz="2000" dirty="0"/>
          </a:p>
        </p:txBody>
      </p:sp>
    </p:spTree>
    <p:extLst>
      <p:ext uri="{BB962C8B-B14F-4D97-AF65-F5344CB8AC3E}">
        <p14:creationId xmlns:p14="http://schemas.microsoft.com/office/powerpoint/2010/main" val="1180933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Объект 7"/>
          <p:cNvSpPr>
            <a:spLocks noGrp="1"/>
          </p:cNvSpPr>
          <p:nvPr>
            <p:ph sz="half" idx="2"/>
          </p:nvPr>
        </p:nvSpPr>
        <p:spPr>
          <a:xfrm>
            <a:off x="4716016" y="44624"/>
            <a:ext cx="4038600" cy="6696744"/>
          </a:xfrm>
        </p:spPr>
        <p:txBody>
          <a:bodyPr>
            <a:normAutofit fontScale="92500" lnSpcReduction="20000"/>
          </a:bodyPr>
          <a:lstStyle/>
          <a:p>
            <a:endParaRPr lang="uk-UA" dirty="0" smtClean="0"/>
          </a:p>
          <a:p>
            <a:endParaRPr lang="uk-UA" dirty="0"/>
          </a:p>
          <a:p>
            <a:endParaRPr lang="uk-UA" dirty="0" smtClean="0"/>
          </a:p>
          <a:p>
            <a:endParaRPr lang="uk-UA" dirty="0"/>
          </a:p>
          <a:p>
            <a:endParaRPr lang="uk-UA" dirty="0" smtClean="0"/>
          </a:p>
          <a:p>
            <a:endParaRPr lang="uk-UA" dirty="0"/>
          </a:p>
          <a:p>
            <a:endParaRPr lang="uk-UA" dirty="0" smtClean="0"/>
          </a:p>
          <a:p>
            <a:r>
              <a:rPr lang="uk-UA" dirty="0" smtClean="0"/>
              <a:t>Сигнал </a:t>
            </a:r>
            <a:r>
              <a:rPr lang="uk-UA" dirty="0"/>
              <a:t>2. Щось не в порядку. Я не можу... (наприклад, не можу "продутися", не бачу, не виходить щось тощо). Вказівний та великий пальці знаходяться під кутом 90° один до одного. Інші пальці стиснуті. Рукою в такому положенні похитують праворуч-ліворуч.</a:t>
            </a:r>
            <a:endParaRPr lang="ru-RU" dirty="0"/>
          </a:p>
        </p:txBody>
      </p:sp>
      <p:sp>
        <p:nvSpPr>
          <p:cNvPr id="9" name="Объект 8"/>
          <p:cNvSpPr>
            <a:spLocks noGrp="1"/>
          </p:cNvSpPr>
          <p:nvPr>
            <p:ph sz="half" idx="1"/>
          </p:nvPr>
        </p:nvSpPr>
        <p:spPr>
          <a:xfrm>
            <a:off x="395536" y="651668"/>
            <a:ext cx="4038600" cy="5945684"/>
          </a:xfrm>
        </p:spPr>
        <p:txBody>
          <a:bodyPr>
            <a:normAutofit fontScale="92500" lnSpcReduction="20000"/>
          </a:bodyPr>
          <a:lstStyle/>
          <a:p>
            <a:endParaRPr lang="uk-UA" dirty="0" smtClean="0"/>
          </a:p>
          <a:p>
            <a:endParaRPr lang="uk-UA" dirty="0"/>
          </a:p>
          <a:p>
            <a:endParaRPr lang="uk-UA" dirty="0" smtClean="0"/>
          </a:p>
          <a:p>
            <a:endParaRPr lang="uk-UA" dirty="0"/>
          </a:p>
          <a:p>
            <a:endParaRPr lang="uk-UA" dirty="0" smtClean="0"/>
          </a:p>
          <a:p>
            <a:r>
              <a:rPr lang="ru-RU" dirty="0" smtClean="0"/>
              <a:t>Сигнал </a:t>
            </a:r>
            <a:r>
              <a:rPr lang="ru-RU" dirty="0"/>
              <a:t>1. Все </a:t>
            </a:r>
            <a:r>
              <a:rPr lang="ru-RU" dirty="0" err="1"/>
              <a:t>гаразд</a:t>
            </a:r>
            <a:r>
              <a:rPr lang="ru-RU" dirty="0"/>
              <a:t>. Я </a:t>
            </a:r>
            <a:r>
              <a:rPr lang="ru-RU" dirty="0" err="1"/>
              <a:t>виконаю</a:t>
            </a:r>
            <a:r>
              <a:rPr lang="ru-RU" dirty="0"/>
              <a:t> (</a:t>
            </a:r>
            <a:r>
              <a:rPr lang="ru-RU" dirty="0" err="1"/>
              <a:t>виконую</a:t>
            </a:r>
            <a:r>
              <a:rPr lang="ru-RU" dirty="0"/>
              <a:t>) </a:t>
            </a:r>
            <a:r>
              <a:rPr lang="ru-RU" dirty="0" err="1"/>
              <a:t>дію</a:t>
            </a:r>
            <a:r>
              <a:rPr lang="ru-RU" dirty="0"/>
              <a:t>, </a:t>
            </a:r>
            <a:r>
              <a:rPr lang="ru-RU" dirty="0" err="1"/>
              <a:t>рекомендовану</a:t>
            </a:r>
            <a:r>
              <a:rPr lang="ru-RU" dirty="0"/>
              <a:t> </a:t>
            </a:r>
            <a:r>
              <a:rPr lang="ru-RU" dirty="0" err="1"/>
              <a:t>керівником</a:t>
            </a:r>
            <a:r>
              <a:rPr lang="ru-RU" dirty="0"/>
              <a:t> спуску </a:t>
            </a:r>
            <a:r>
              <a:rPr lang="ru-RU" dirty="0" err="1"/>
              <a:t>або</a:t>
            </a:r>
            <a:r>
              <a:rPr lang="ru-RU" dirty="0"/>
              <a:t> водолазом, </a:t>
            </a:r>
            <a:r>
              <a:rPr lang="ru-RU" dirty="0" err="1"/>
              <a:t>що</a:t>
            </a:r>
            <a:r>
              <a:rPr lang="ru-RU" dirty="0"/>
              <a:t> </a:t>
            </a:r>
            <a:r>
              <a:rPr lang="ru-RU" dirty="0" err="1"/>
              <a:t>знаходиться</a:t>
            </a:r>
            <a:r>
              <a:rPr lang="ru-RU" dirty="0"/>
              <a:t> </a:t>
            </a:r>
            <a:r>
              <a:rPr lang="ru-RU" dirty="0" err="1"/>
              <a:t>поруч</a:t>
            </a:r>
            <a:r>
              <a:rPr lang="ru-RU" dirty="0"/>
              <a:t>. </a:t>
            </a:r>
            <a:r>
              <a:rPr lang="ru-RU" dirty="0" err="1"/>
              <a:t>Вказівний</a:t>
            </a:r>
            <a:r>
              <a:rPr lang="ru-RU" dirty="0"/>
              <a:t> та великий </a:t>
            </a:r>
            <a:r>
              <a:rPr lang="ru-RU" dirty="0" err="1"/>
              <a:t>пальці</a:t>
            </a:r>
            <a:r>
              <a:rPr lang="ru-RU" dirty="0"/>
              <a:t> </a:t>
            </a:r>
            <a:r>
              <a:rPr lang="ru-RU" dirty="0" err="1"/>
              <a:t>з'єднані</a:t>
            </a:r>
            <a:r>
              <a:rPr lang="ru-RU" dirty="0"/>
              <a:t>, </a:t>
            </a:r>
            <a:r>
              <a:rPr lang="ru-RU" dirty="0" err="1"/>
              <a:t>утворюючи</a:t>
            </a:r>
            <a:r>
              <a:rPr lang="ru-RU" dirty="0"/>
              <a:t> </a:t>
            </a:r>
            <a:r>
              <a:rPr lang="ru-RU" dirty="0" err="1"/>
              <a:t>кільце</a:t>
            </a:r>
            <a:r>
              <a:rPr lang="ru-RU" dirty="0"/>
              <a:t>. </a:t>
            </a:r>
            <a:r>
              <a:rPr lang="ru-RU" dirty="0" err="1"/>
              <a:t>Інші</a:t>
            </a:r>
            <a:r>
              <a:rPr lang="ru-RU" dirty="0"/>
              <a:t> </a:t>
            </a:r>
            <a:r>
              <a:rPr lang="ru-RU" dirty="0" err="1"/>
              <a:t>пальці</a:t>
            </a:r>
            <a:r>
              <a:rPr lang="ru-RU" dirty="0"/>
              <a:t> </a:t>
            </a:r>
            <a:r>
              <a:rPr lang="ru-RU" dirty="0" err="1"/>
              <a:t>з'єднані</a:t>
            </a:r>
            <a:r>
              <a:rPr lang="ru-RU" dirty="0"/>
              <a:t> разом і </a:t>
            </a:r>
            <a:r>
              <a:rPr lang="ru-RU" dirty="0" err="1"/>
              <a:t>підняті</a:t>
            </a:r>
            <a:r>
              <a:rPr lang="ru-RU" dirty="0"/>
              <a:t> </a:t>
            </a:r>
            <a:r>
              <a:rPr lang="ru-RU" dirty="0" err="1"/>
              <a:t>вгору</a:t>
            </a:r>
            <a:r>
              <a:rPr lang="ru-RU" dirty="0"/>
              <a:t>.</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62018"/>
            <a:ext cx="3336371" cy="2502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265029"/>
            <a:ext cx="3024336" cy="2296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0707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3559631" cy="26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262879" y="3212976"/>
            <a:ext cx="3816424" cy="2308324"/>
          </a:xfrm>
          <a:prstGeom prst="rect">
            <a:avLst/>
          </a:prstGeom>
          <a:noFill/>
        </p:spPr>
        <p:txBody>
          <a:bodyPr wrap="square" rtlCol="0">
            <a:spAutoFit/>
          </a:bodyPr>
          <a:lstStyle/>
          <a:p>
            <a:r>
              <a:rPr lang="uk-UA" sz="2400" dirty="0"/>
              <a:t>Сигнал 3. Біда. Дуже погано (знак подається на поверхні води). Розпластана долоня піднімається вгору і опускається через бік вниз. Рух повторюється.</a:t>
            </a:r>
            <a:endParaRPr lang="ru-RU" sz="2400" dirty="0"/>
          </a:p>
        </p:txBody>
      </p:sp>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165729"/>
            <a:ext cx="3600400" cy="2761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p:cNvSpPr txBox="1"/>
          <p:nvPr/>
        </p:nvSpPr>
        <p:spPr>
          <a:xfrm>
            <a:off x="4783967" y="3365376"/>
            <a:ext cx="3816424" cy="2308324"/>
          </a:xfrm>
          <a:prstGeom prst="rect">
            <a:avLst/>
          </a:prstGeom>
          <a:noFill/>
        </p:spPr>
        <p:txBody>
          <a:bodyPr wrap="square" rtlCol="0">
            <a:spAutoFit/>
          </a:bodyPr>
          <a:lstStyle/>
          <a:p>
            <a:r>
              <a:rPr lang="ru-RU" sz="2400" dirty="0"/>
              <a:t>Сигнал 4. </a:t>
            </a:r>
            <a:r>
              <a:rPr lang="ru-RU" sz="2400" dirty="0" err="1"/>
              <a:t>Відкриваю</a:t>
            </a:r>
            <a:r>
              <a:rPr lang="ru-RU" sz="2400" dirty="0"/>
              <a:t> резерв (</a:t>
            </a:r>
            <a:r>
              <a:rPr lang="ru-RU" sz="2400" dirty="0" err="1"/>
              <a:t>переходжу</a:t>
            </a:r>
            <a:r>
              <a:rPr lang="ru-RU" sz="2400" dirty="0"/>
              <a:t> на </a:t>
            </a:r>
            <a:r>
              <a:rPr lang="ru-RU" sz="2400" dirty="0" err="1"/>
              <a:t>подих</a:t>
            </a:r>
            <a:r>
              <a:rPr lang="ru-RU" sz="2400" dirty="0"/>
              <a:t> </a:t>
            </a:r>
            <a:r>
              <a:rPr lang="ru-RU" sz="2400" dirty="0" err="1"/>
              <a:t>резервним</a:t>
            </a:r>
            <a:r>
              <a:rPr lang="ru-RU" sz="2400" dirty="0"/>
              <a:t> запасом </a:t>
            </a:r>
            <a:r>
              <a:rPr lang="ru-RU" sz="2400" dirty="0" err="1"/>
              <a:t>повітря</a:t>
            </a:r>
            <a:r>
              <a:rPr lang="ru-RU" sz="2400" dirty="0"/>
              <a:t>). </a:t>
            </a:r>
            <a:r>
              <a:rPr lang="ru-RU" sz="2400" dirty="0" err="1"/>
              <a:t>Пальці</a:t>
            </a:r>
            <a:r>
              <a:rPr lang="ru-RU" sz="2400" dirty="0"/>
              <a:t> </a:t>
            </a:r>
            <a:r>
              <a:rPr lang="ru-RU" sz="2400" dirty="0" err="1"/>
              <a:t>стиснуті</a:t>
            </a:r>
            <a:r>
              <a:rPr lang="ru-RU" sz="2400" dirty="0"/>
              <a:t> в кулак, </a:t>
            </a:r>
            <a:r>
              <a:rPr lang="ru-RU" sz="2400" dirty="0" err="1"/>
              <a:t>зігнута</a:t>
            </a:r>
            <a:r>
              <a:rPr lang="ru-RU" sz="2400" dirty="0"/>
              <a:t> в </a:t>
            </a:r>
            <a:r>
              <a:rPr lang="ru-RU" sz="2400" dirty="0" err="1"/>
              <a:t>лікті</a:t>
            </a:r>
            <a:r>
              <a:rPr lang="ru-RU" sz="2400" dirty="0"/>
              <a:t> рука </a:t>
            </a:r>
            <a:r>
              <a:rPr lang="ru-RU" sz="2400" dirty="0" err="1"/>
              <a:t>піднята</a:t>
            </a:r>
            <a:r>
              <a:rPr lang="ru-RU" sz="2400" dirty="0"/>
              <a:t> до </a:t>
            </a:r>
            <a:r>
              <a:rPr lang="ru-RU" sz="2400" dirty="0" err="1"/>
              <a:t>рівня</a:t>
            </a:r>
            <a:r>
              <a:rPr lang="ru-RU" sz="2400" dirty="0"/>
              <a:t> очей</a:t>
            </a:r>
          </a:p>
        </p:txBody>
      </p:sp>
    </p:spTree>
    <p:extLst>
      <p:ext uri="{BB962C8B-B14F-4D97-AF65-F5344CB8AC3E}">
        <p14:creationId xmlns:p14="http://schemas.microsoft.com/office/powerpoint/2010/main" val="420547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262879" y="3212976"/>
            <a:ext cx="3816424" cy="3416320"/>
          </a:xfrm>
          <a:prstGeom prst="rect">
            <a:avLst/>
          </a:prstGeom>
          <a:noFill/>
        </p:spPr>
        <p:txBody>
          <a:bodyPr wrap="square" rtlCol="0">
            <a:spAutoFit/>
          </a:bodyPr>
          <a:lstStyle/>
          <a:p>
            <a:r>
              <a:rPr lang="uk-UA" sz="2400" dirty="0"/>
              <a:t>Сигнал 5. Не можу відкрити резервування. Допоможи мені відкрити резерв. Пальці стиснуті в кулак. Кулак разом із передпліччям здійснює маятникові рухи вгору-вниз у районі тяги резервного пристрою апарату.</a:t>
            </a:r>
            <a:endParaRPr lang="ru-RU" sz="2400" dirty="0"/>
          </a:p>
        </p:txBody>
      </p:sp>
      <p:sp>
        <p:nvSpPr>
          <p:cNvPr id="19" name="TextBox 18"/>
          <p:cNvSpPr txBox="1"/>
          <p:nvPr/>
        </p:nvSpPr>
        <p:spPr>
          <a:xfrm>
            <a:off x="4427984" y="3439418"/>
            <a:ext cx="4716016" cy="2308324"/>
          </a:xfrm>
          <a:prstGeom prst="rect">
            <a:avLst/>
          </a:prstGeom>
          <a:noFill/>
        </p:spPr>
        <p:txBody>
          <a:bodyPr wrap="square" rtlCol="0">
            <a:spAutoFit/>
          </a:bodyPr>
          <a:lstStyle/>
          <a:p>
            <a:r>
              <a:rPr lang="uk-UA" sz="2400" dirty="0"/>
              <a:t>Сигнал 6. Занурюйся. Я поринаю (показує при цьому на вантаж, що означає "у мене негативна плавучість"). Великий палець спрямований вниз, решта пальців стиснута в кулак. </a:t>
            </a:r>
            <a:endParaRPr lang="ru-RU" sz="24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76671"/>
            <a:ext cx="3528392" cy="2662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555473"/>
            <a:ext cx="3458858" cy="2675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2537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262879" y="3212976"/>
            <a:ext cx="3816424" cy="3046988"/>
          </a:xfrm>
          <a:prstGeom prst="rect">
            <a:avLst/>
          </a:prstGeom>
          <a:noFill/>
        </p:spPr>
        <p:txBody>
          <a:bodyPr wrap="square" rtlCol="0">
            <a:spAutoFit/>
          </a:bodyPr>
          <a:lstStyle/>
          <a:p>
            <a:r>
              <a:rPr lang="uk-UA" sz="2400" dirty="0"/>
              <a:t>Сигнал 7. Спливай. Я спливаю (показує при цьому на вантаж, що означає "у мене позитивна плавучість"). Великий палець спрямований вгору, решта пальців стиснута в кулак.</a:t>
            </a:r>
            <a:endParaRPr lang="ru-RU" sz="2400" dirty="0"/>
          </a:p>
        </p:txBody>
      </p:sp>
      <p:sp>
        <p:nvSpPr>
          <p:cNvPr id="19" name="TextBox 18"/>
          <p:cNvSpPr txBox="1"/>
          <p:nvPr/>
        </p:nvSpPr>
        <p:spPr>
          <a:xfrm>
            <a:off x="4427984" y="3439418"/>
            <a:ext cx="4716016" cy="3416320"/>
          </a:xfrm>
          <a:prstGeom prst="rect">
            <a:avLst/>
          </a:prstGeom>
          <a:noFill/>
        </p:spPr>
        <p:txBody>
          <a:bodyPr wrap="square" rtlCol="0">
            <a:spAutoFit/>
          </a:bodyPr>
          <a:lstStyle/>
          <a:p>
            <a:r>
              <a:rPr lang="uk-UA" sz="2400" dirty="0"/>
              <a:t>Сигнал 8. Небезпека! Прошу негайну допомогу! (вказівним пальцем лівої руки свідчить про причину поганого самопочуття чи несправності спорядження). Права долоня з піднятим пальцем кілька разів швидко притискається до шиї. Сигнал, що позначає, про кого чи про що далі йтиметься:</a:t>
            </a:r>
            <a:endParaRPr lang="ru-RU" sz="24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3" y="476672"/>
            <a:ext cx="3465219"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1" y="447332"/>
            <a:ext cx="3708041" cy="2909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1304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262879" y="3212976"/>
            <a:ext cx="3816424" cy="1569660"/>
          </a:xfrm>
          <a:prstGeom prst="rect">
            <a:avLst/>
          </a:prstGeom>
          <a:noFill/>
        </p:spPr>
        <p:txBody>
          <a:bodyPr wrap="square" rtlCol="0">
            <a:spAutoFit/>
          </a:bodyPr>
          <a:lstStyle/>
          <a:p>
            <a:r>
              <a:rPr lang="uk-UA" sz="2400" dirty="0"/>
              <a:t>Сигнал 9а. Я. У мене. Мій (показує на себе, що означає "наступний сигнал стосується мене").</a:t>
            </a:r>
            <a:endParaRPr lang="ru-RU" sz="2400" dirty="0"/>
          </a:p>
        </p:txBody>
      </p:sp>
      <p:sp>
        <p:nvSpPr>
          <p:cNvPr id="19" name="TextBox 18"/>
          <p:cNvSpPr txBox="1"/>
          <p:nvPr/>
        </p:nvSpPr>
        <p:spPr>
          <a:xfrm>
            <a:off x="4427984" y="3439418"/>
            <a:ext cx="4716016" cy="2308324"/>
          </a:xfrm>
          <a:prstGeom prst="rect">
            <a:avLst/>
          </a:prstGeom>
          <a:noFill/>
        </p:spPr>
        <p:txBody>
          <a:bodyPr wrap="square" rtlCol="0">
            <a:spAutoFit/>
          </a:bodyPr>
          <a:lstStyle/>
          <a:p>
            <a:r>
              <a:rPr lang="uk-UA" sz="2400" dirty="0"/>
              <a:t>Сигнал 9б. Ти. Він. У тебе. У нього. Його. Цей предмет (вказує на водолаза, частину тіла, точку навколишнього простору чи предмет, яких стосуватиметься наступний сигнал</a:t>
            </a:r>
            <a:r>
              <a:rPr lang="uk-UA" sz="2400" dirty="0" smtClean="0"/>
              <a:t>).</a:t>
            </a:r>
            <a:endParaRPr lang="ru-RU" sz="2400"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878" y="260648"/>
            <a:ext cx="3254225"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983" y="260648"/>
            <a:ext cx="3603913"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327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262879" y="3212976"/>
            <a:ext cx="3816424" cy="3416320"/>
          </a:xfrm>
          <a:prstGeom prst="rect">
            <a:avLst/>
          </a:prstGeom>
          <a:noFill/>
        </p:spPr>
        <p:txBody>
          <a:bodyPr wrap="square" rtlCol="0">
            <a:spAutoFit/>
          </a:bodyPr>
          <a:lstStyle/>
          <a:p>
            <a:r>
              <a:rPr lang="uk-UA" sz="2400" dirty="0"/>
              <a:t>Сигнал 9. Вони. У них. Ці предмети (вказує на групу водолазів або скупчення предметів, яких стосуватиметься наступний сигнал). Вказівний палець витягнутий у певному напрямку, решта пальців стиснута в кулак.</a:t>
            </a:r>
            <a:endParaRPr lang="ru-RU" sz="2400" dirty="0"/>
          </a:p>
        </p:txBody>
      </p:sp>
      <p:sp>
        <p:nvSpPr>
          <p:cNvPr id="19" name="TextBox 18"/>
          <p:cNvSpPr txBox="1"/>
          <p:nvPr/>
        </p:nvSpPr>
        <p:spPr>
          <a:xfrm>
            <a:off x="4427984" y="3439418"/>
            <a:ext cx="4716016" cy="2308324"/>
          </a:xfrm>
          <a:prstGeom prst="rect">
            <a:avLst/>
          </a:prstGeom>
          <a:noFill/>
        </p:spPr>
        <p:txBody>
          <a:bodyPr wrap="square" rtlCol="0">
            <a:spAutoFit/>
          </a:bodyPr>
          <a:lstStyle/>
          <a:p>
            <a:r>
              <a:rPr lang="uk-UA" sz="2400" dirty="0"/>
              <a:t>Сигнал 10. Зібратися тут. Потрібно зібратися разом. Вказівні пальці обох рук витягнуті, решта пальців стиснута в кулак. Руки кілька разів розводять убік і знову з'єднують разом.</a:t>
            </a:r>
            <a:endParaRPr lang="ru-RU" sz="2400"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5" y="332656"/>
            <a:ext cx="3423217"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7599" y="332657"/>
            <a:ext cx="3642793" cy="2766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648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107504" y="2113580"/>
            <a:ext cx="4113990" cy="4524315"/>
          </a:xfrm>
          <a:prstGeom prst="rect">
            <a:avLst/>
          </a:prstGeom>
          <a:noFill/>
        </p:spPr>
        <p:txBody>
          <a:bodyPr wrap="square" rtlCol="0">
            <a:spAutoFit/>
          </a:bodyPr>
          <a:lstStyle/>
          <a:p>
            <a:r>
              <a:rPr lang="uk-UA" sz="2400" dirty="0"/>
              <a:t>Сигнал 11. Увага! Стоп! (Слідом за цим сигналом слідує інший. Якщо водолази щось робили під водою, подача сигналу вимагає припинення дії. Якщо від водолазів щось вимагали, подача їм цього сигналу означає відмову). Руку з розпластаною долонею (пальці разом) піднімають вертикально догори.</a:t>
            </a:r>
            <a:endParaRPr lang="ru-RU" sz="2400" dirty="0"/>
          </a:p>
        </p:txBody>
      </p:sp>
      <p:sp>
        <p:nvSpPr>
          <p:cNvPr id="19" name="TextBox 18"/>
          <p:cNvSpPr txBox="1"/>
          <p:nvPr/>
        </p:nvSpPr>
        <p:spPr>
          <a:xfrm>
            <a:off x="4427984" y="3439418"/>
            <a:ext cx="4716016" cy="2677656"/>
          </a:xfrm>
          <a:prstGeom prst="rect">
            <a:avLst/>
          </a:prstGeom>
          <a:noFill/>
        </p:spPr>
        <p:txBody>
          <a:bodyPr wrap="square" rtlCol="0">
            <a:spAutoFit/>
          </a:bodyPr>
          <a:lstStyle/>
          <a:p>
            <a:r>
              <a:rPr lang="uk-UA" sz="2400" dirty="0"/>
              <a:t>Сигнал 12. Сигнал, що вказує напрямок. Руку з розпластаною долонею витягують горизонтально, потім згинають у лікті у вертикальній площині та знову випрямляють у потрібному напрямку.</a:t>
            </a:r>
            <a:endParaRPr lang="ru-RU" sz="2400"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6288"/>
            <a:ext cx="2726912" cy="2080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116632"/>
            <a:ext cx="3734882" cy="283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0275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4427984" y="3439418"/>
            <a:ext cx="4716016" cy="3416320"/>
          </a:xfrm>
          <a:prstGeom prst="rect">
            <a:avLst/>
          </a:prstGeom>
          <a:noFill/>
        </p:spPr>
        <p:txBody>
          <a:bodyPr wrap="square" rtlCol="0">
            <a:spAutoFit/>
          </a:bodyPr>
          <a:lstStyle/>
          <a:p>
            <a:r>
              <a:rPr lang="uk-UA" sz="2400" dirty="0"/>
              <a:t>Сигнал 14. Сигнал, що означає уповільнення. Роби повільніше. Спокійно (наприклад, повільно працюй ногами, дихай спокійно тощо). Розпластаною в горизонтальній площині долонею (тильна сторона звернена вгору) перед грудьми здійснюють повільні рухи вгору-вниз..</a:t>
            </a:r>
            <a:endParaRPr lang="ru-RU" sz="2400"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5" y="332656"/>
            <a:ext cx="3160497"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0" y="3068960"/>
            <a:ext cx="4104456" cy="3785652"/>
          </a:xfrm>
          <a:prstGeom prst="rect">
            <a:avLst/>
          </a:prstGeom>
          <a:noFill/>
        </p:spPr>
        <p:txBody>
          <a:bodyPr wrap="square" rtlCol="0">
            <a:spAutoFit/>
          </a:bodyPr>
          <a:lstStyle/>
          <a:p>
            <a:r>
              <a:rPr lang="uk-UA" sz="2000" dirty="0"/>
              <a:t>Сигнал 13. Сигнал, що означає заперечення. Ні! Неправильно! (Якщо палець показав перед цим на ноги, неправильно працюють ноги, якщо на роботу, що виконується під водою, неправильно проводиться робота). Праву руку з відкритою і зверненою до водолазу долонею згинають у лікті і здійснюють маятникові рухи у вертикальній площині перед грудьми.</a:t>
            </a:r>
            <a:endParaRPr lang="ru-RU" sz="2000" dirty="0"/>
          </a:p>
        </p:txBody>
      </p:sp>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7" y="260648"/>
            <a:ext cx="3598981" cy="2774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69574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754</Words>
  <Application>Microsoft Office PowerPoint</Application>
  <PresentationFormat>Экран (4:3)</PresentationFormat>
  <Paragraphs>33</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Умовні водолазні сигнали. Робота з сигналами. Візуальний зв'язок між водолазами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Умовні водолазні сигнали. Робота з сигналами. Візуальний зв'язок між водолазами</dc:title>
  <dc:creator>Kyivpirat</dc:creator>
  <cp:lastModifiedBy>Kyivpirat</cp:lastModifiedBy>
  <cp:revision>4</cp:revision>
  <dcterms:created xsi:type="dcterms:W3CDTF">2023-11-10T13:38:04Z</dcterms:created>
  <dcterms:modified xsi:type="dcterms:W3CDTF">2023-11-10T14:14:34Z</dcterms:modified>
</cp:coreProperties>
</file>