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817" y="21262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/>
              <a:t>Водолазні підривні роботи. Заходи безпеки під час проведення підривних робіт. 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939" y="4546255"/>
            <a:ext cx="9144000" cy="1655762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БЕЗПЕКИ ПІД ЧАС ПРОВЕДЕННЯ ПІДРИВНИХ РОБІТ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74843" y="971481"/>
            <a:ext cx="6927574" cy="71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/>
              <a:t>Тактична підготовка </a:t>
            </a:r>
            <a:r>
              <a:rPr lang="uk-UA" sz="3200" b="1" dirty="0" smtClean="0"/>
              <a:t>на тему: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68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66124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Перед початком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бути </a:t>
            </a:r>
            <a:r>
              <a:rPr lang="ru-RU" sz="4000" b="1" dirty="0" err="1" smtClean="0"/>
              <a:t>визначені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межі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небезпечних</a:t>
            </a:r>
            <a:r>
              <a:rPr lang="ru-RU" sz="4000" b="1" dirty="0" smtClean="0"/>
              <a:t> зон як на </a:t>
            </a:r>
            <a:r>
              <a:rPr lang="ru-RU" sz="4000" b="1" dirty="0" err="1" smtClean="0"/>
              <a:t>березі</a:t>
            </a:r>
            <a:r>
              <a:rPr lang="ru-RU" sz="4000" b="1" dirty="0" smtClean="0"/>
              <a:t>, так і по </a:t>
            </a:r>
            <a:r>
              <a:rPr lang="ru-RU" sz="4000" b="1" dirty="0" err="1" smtClean="0"/>
              <a:t>акваторії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вжиті</a:t>
            </a:r>
            <a:r>
              <a:rPr lang="ru-RU" sz="4000" b="1" dirty="0" smtClean="0"/>
              <a:t> заходи </a:t>
            </a:r>
            <a:r>
              <a:rPr lang="ru-RU" sz="4000" b="1" dirty="0" err="1" smtClean="0"/>
              <a:t>щодо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безпеки</a:t>
            </a:r>
            <a:r>
              <a:rPr lang="ru-RU" sz="4000" b="1" dirty="0" smtClean="0"/>
              <a:t> людей, </a:t>
            </a:r>
            <a:r>
              <a:rPr lang="ru-RU" sz="4000" b="1" dirty="0" err="1" smtClean="0"/>
              <a:t>плавзасобів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берегових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споруд</a:t>
            </a:r>
            <a:r>
              <a:rPr lang="ru-RU" sz="4000" b="1" dirty="0" smtClean="0"/>
              <a:t> у межах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зон. Про </a:t>
            </a:r>
            <a:r>
              <a:rPr lang="ru-RU" sz="4000" b="1" dirty="0" err="1" smtClean="0"/>
              <a:t>майбутні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роботи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керівник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водолазних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 повинен </a:t>
            </a:r>
            <a:r>
              <a:rPr lang="ru-RU" sz="4000" b="1" dirty="0" err="1" smtClean="0"/>
              <a:t>повідомити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керівництво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адміністрації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даного</a:t>
            </a:r>
            <a:r>
              <a:rPr lang="ru-RU" sz="4000" b="1" dirty="0" smtClean="0"/>
              <a:t> району (</a:t>
            </a:r>
            <a:r>
              <a:rPr lang="ru-RU" sz="4000" b="1" dirty="0" err="1" smtClean="0"/>
              <a:t>громади</a:t>
            </a:r>
            <a:r>
              <a:rPr lang="ru-RU" sz="4000" b="1" dirty="0" smtClean="0"/>
              <a:t>), </a:t>
            </a:r>
            <a:r>
              <a:rPr lang="ru-RU" sz="4000" b="1" dirty="0" err="1" smtClean="0"/>
              <a:t>із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вказуванням</a:t>
            </a:r>
            <a:r>
              <a:rPr lang="ru-RU" sz="4000" b="1" dirty="0" smtClean="0"/>
              <a:t> часу, </a:t>
            </a:r>
            <a:r>
              <a:rPr lang="ru-RU" sz="4000" b="1" dirty="0" err="1" smtClean="0"/>
              <a:t>місця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маси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зарядів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підриваються</a:t>
            </a:r>
            <a:r>
              <a:rPr lang="ru-RU" sz="4000" b="1" dirty="0" smtClean="0"/>
              <a:t>. 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74" y="914401"/>
            <a:ext cx="11181522" cy="30413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Підводні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роботи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проводяться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вдень і </a:t>
            </a:r>
            <a:r>
              <a:rPr lang="ru-RU" sz="4400" b="1" dirty="0" err="1" smtClean="0"/>
              <a:t>лише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виняткових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випадках</a:t>
            </a:r>
            <a:r>
              <a:rPr lang="ru-RU" sz="4400" b="1" dirty="0" smtClean="0"/>
              <a:t>, за </a:t>
            </a:r>
            <a:r>
              <a:rPr lang="ru-RU" sz="4400" b="1" dirty="0" err="1" smtClean="0"/>
              <a:t>рішенням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керівника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на </a:t>
            </a:r>
            <a:r>
              <a:rPr lang="ru-RU" sz="4400" b="1" dirty="0" err="1" smtClean="0"/>
              <a:t>об'єкті</a:t>
            </a:r>
            <a:r>
              <a:rPr lang="ru-RU" sz="4400" b="1" dirty="0" smtClean="0"/>
              <a:t> – </a:t>
            </a:r>
            <a:r>
              <a:rPr lang="ru-RU" sz="4400" b="1" dirty="0" err="1" smtClean="0"/>
              <a:t>вночі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із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обов'язковим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забезпеченням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місця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освітленням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7" y="4463851"/>
            <a:ext cx="4731026" cy="2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13" y="1501017"/>
            <a:ext cx="10810737" cy="5148262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Підводні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роботи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поблизу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промислових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транспортних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інших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об'єктів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проводитися</a:t>
            </a:r>
            <a:r>
              <a:rPr lang="ru-RU" sz="4000" b="1" dirty="0" smtClean="0"/>
              <a:t> за </a:t>
            </a:r>
            <a:r>
              <a:rPr lang="ru-RU" sz="4000" b="1" dirty="0" err="1" smtClean="0"/>
              <a:t>узгодженням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адміністрацією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об'єктів</a:t>
            </a:r>
            <a:r>
              <a:rPr lang="ru-RU" sz="4000" b="1" dirty="0" smtClean="0"/>
              <a:t>. На час </a:t>
            </a:r>
            <a:r>
              <a:rPr lang="ru-RU" sz="4000" b="1" dirty="0" err="1" smtClean="0"/>
              <a:t>здійснення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рух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транспортними</a:t>
            </a:r>
            <a:r>
              <a:rPr lang="ru-RU" sz="4000" b="1" dirty="0" smtClean="0"/>
              <a:t> шляхами,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знаходяться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небезпечній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зоні</a:t>
            </a:r>
            <a:r>
              <a:rPr lang="ru-RU" sz="4000" b="1" dirty="0" smtClean="0"/>
              <a:t>, повинен бути </a:t>
            </a:r>
            <a:r>
              <a:rPr lang="ru-RU" sz="4000" b="1" dirty="0" err="1" smtClean="0"/>
              <a:t>припинений</a:t>
            </a:r>
            <a:r>
              <a:rPr lang="ru-RU" sz="4000" b="1" dirty="0" smtClean="0"/>
              <a:t>. Час </a:t>
            </a:r>
            <a:r>
              <a:rPr lang="ru-RU" sz="4000" b="1" dirty="0" err="1" smtClean="0"/>
              <a:t>виконання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припинення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руху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транспортними</a:t>
            </a:r>
            <a:r>
              <a:rPr lang="ru-RU" sz="4000" b="1" dirty="0" smtClean="0"/>
              <a:t> шляхами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бути </a:t>
            </a:r>
            <a:r>
              <a:rPr lang="ru-RU" sz="4000" b="1" dirty="0" err="1" smtClean="0"/>
              <a:t>узгоджені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адміністрацією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керівництвом</a:t>
            </a:r>
            <a:r>
              <a:rPr lang="ru-RU" sz="4000" b="1" dirty="0" smtClean="0"/>
              <a:t>) </a:t>
            </a:r>
            <a:r>
              <a:rPr lang="ru-RU" sz="4000" b="1" dirty="0" err="1" smtClean="0"/>
              <a:t>підприємств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здійснюють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експлуатацію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шляхів</a:t>
            </a:r>
            <a:r>
              <a:rPr lang="ru-RU" sz="4000" b="1" dirty="0" smtClean="0"/>
              <a:t>. 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8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55984"/>
            <a:ext cx="10515600" cy="57845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Перед </a:t>
            </a:r>
            <a:r>
              <a:rPr lang="ru-RU" sz="3600" b="1" dirty="0" err="1" smtClean="0"/>
              <a:t>укладанням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зарядів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якщо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вибухові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речовини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укладаються</a:t>
            </a:r>
            <a:r>
              <a:rPr lang="ru-RU" sz="3600" b="1" dirty="0" smtClean="0"/>
              <a:t> без </a:t>
            </a:r>
            <a:r>
              <a:rPr lang="ru-RU" sz="3600" b="1" dirty="0" err="1" smtClean="0"/>
              <a:t>детонаторів</a:t>
            </a:r>
            <a:r>
              <a:rPr lang="ru-RU" sz="3600" b="1" dirty="0" smtClean="0"/>
              <a:t> – перед </a:t>
            </a:r>
            <a:r>
              <a:rPr lang="ru-RU" sz="3600" b="1" dirty="0" err="1" smtClean="0"/>
              <a:t>укладанням</a:t>
            </a:r>
            <a:r>
              <a:rPr lang="ru-RU" sz="3600" b="1" dirty="0" smtClean="0"/>
              <a:t> бойовиків1 ) на </a:t>
            </a:r>
            <a:r>
              <a:rPr lang="ru-RU" sz="3600" b="1" dirty="0" err="1" smtClean="0"/>
              <a:t>судні</a:t>
            </a:r>
            <a:r>
              <a:rPr lang="ru-RU" sz="3600" b="1" dirty="0" smtClean="0"/>
              <a:t>, з </a:t>
            </a:r>
            <a:r>
              <a:rPr lang="ru-RU" sz="3600" b="1" dirty="0" err="1" smtClean="0"/>
              <a:t>якого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ведуться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роботи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піднімається</a:t>
            </a:r>
            <a:r>
              <a:rPr lang="ru-RU" sz="3600" b="1" dirty="0" smtClean="0"/>
              <a:t> сигнал (вдень – </a:t>
            </a:r>
            <a:r>
              <a:rPr lang="ru-RU" sz="3600" b="1" dirty="0" err="1" smtClean="0"/>
              <a:t>червоний</a:t>
            </a:r>
            <a:r>
              <a:rPr lang="ru-RU" sz="3600" b="1" dirty="0" smtClean="0"/>
              <a:t> прапор, </a:t>
            </a:r>
            <a:r>
              <a:rPr lang="ru-RU" sz="3600" b="1" dirty="0" err="1" smtClean="0"/>
              <a:t>вночі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або</a:t>
            </a:r>
            <a:r>
              <a:rPr lang="ru-RU" sz="3600" b="1" dirty="0" smtClean="0"/>
              <a:t> при </a:t>
            </a:r>
            <a:r>
              <a:rPr lang="ru-RU" sz="3600" b="1" dirty="0" err="1" smtClean="0"/>
              <a:t>обмеженій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видимості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червоний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вогонь</a:t>
            </a:r>
            <a:r>
              <a:rPr lang="ru-RU" sz="3600" b="1" dirty="0" smtClean="0"/>
              <a:t>),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попереджує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всі</a:t>
            </a:r>
            <a:r>
              <a:rPr lang="ru-RU" sz="3600" b="1" dirty="0" smtClean="0"/>
              <a:t> судна та </a:t>
            </a:r>
            <a:r>
              <a:rPr lang="ru-RU" sz="3600" b="1" dirty="0" err="1" smtClean="0"/>
              <a:t>інші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плавзасоби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підривні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роботи</a:t>
            </a:r>
            <a:r>
              <a:rPr lang="ru-RU" sz="3600" b="1" dirty="0" smtClean="0"/>
              <a:t>. </a:t>
            </a:r>
            <a:br>
              <a:rPr lang="ru-RU" sz="3600" b="1" dirty="0" smtClean="0"/>
            </a:br>
            <a:r>
              <a:rPr lang="ru-RU" sz="3600" b="1" dirty="0" smtClean="0"/>
              <a:t>При </a:t>
            </a:r>
            <a:r>
              <a:rPr lang="ru-RU" sz="3600" b="1" dirty="0" err="1" smtClean="0"/>
              <a:t>веденні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робіт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з </a:t>
            </a:r>
            <a:r>
              <a:rPr lang="ru-RU" sz="3600" b="1" dirty="0" err="1" smtClean="0"/>
              <a:t>мостів</a:t>
            </a:r>
            <a:r>
              <a:rPr lang="ru-RU" sz="3600" b="1" dirty="0" smtClean="0"/>
              <a:t>, гребель і берега для </a:t>
            </a:r>
            <a:br>
              <a:rPr lang="ru-RU" sz="3600" b="1" dirty="0" smtClean="0"/>
            </a:br>
            <a:r>
              <a:rPr lang="ru-RU" sz="3600" b="1" dirty="0" err="1" smtClean="0"/>
              <a:t>означення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сигналів</a:t>
            </a:r>
            <a:r>
              <a:rPr lang="ru-RU" sz="3600" b="1" dirty="0" smtClean="0"/>
              <a:t> повинна </a:t>
            </a:r>
            <a:br>
              <a:rPr lang="ru-RU" sz="3600" b="1" dirty="0" smtClean="0"/>
            </a:br>
            <a:r>
              <a:rPr lang="ru-RU" sz="3600" b="1" dirty="0" smtClean="0"/>
              <a:t>бути </a:t>
            </a:r>
            <a:r>
              <a:rPr lang="ru-RU" sz="3600" b="1" dirty="0" err="1" smtClean="0"/>
              <a:t>облаштована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щогла</a:t>
            </a:r>
            <a:r>
              <a:rPr lang="ru-RU" sz="3600" b="1" dirty="0" smtClean="0"/>
              <a:t>.</a:t>
            </a:r>
            <a:endParaRPr lang="en-US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4065105"/>
            <a:ext cx="2693504" cy="26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 smtClean="0"/>
              <a:t>Роботи</a:t>
            </a:r>
            <a:r>
              <a:rPr lang="ru-RU" sz="4400" b="1" dirty="0" smtClean="0"/>
              <a:t> по </a:t>
            </a:r>
            <a:r>
              <a:rPr lang="ru-RU" sz="4400" b="1" dirty="0" err="1" smtClean="0"/>
              <a:t>укладанню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зарядів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починати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після</a:t>
            </a:r>
            <a:r>
              <a:rPr lang="ru-RU" sz="4400" b="1" dirty="0" smtClean="0"/>
              <a:t> того, як </a:t>
            </a:r>
            <a:r>
              <a:rPr lang="ru-RU" sz="4400" b="1" dirty="0" err="1" smtClean="0"/>
              <a:t>керівник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переконається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небезпечній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зоні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немає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інших</a:t>
            </a:r>
            <a:r>
              <a:rPr lang="ru-RU" sz="4400" b="1" dirty="0" smtClean="0"/>
              <a:t> суден, </a:t>
            </a:r>
            <a:r>
              <a:rPr lang="ru-RU" sz="4400" b="1" dirty="0" err="1" smtClean="0"/>
              <a:t>плавзасобів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водолазів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спускаються</a:t>
            </a:r>
            <a:r>
              <a:rPr lang="ru-RU" sz="4400" b="1" dirty="0" smtClean="0"/>
              <a:t>, і людей,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купаються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5" y="4504306"/>
            <a:ext cx="3290375" cy="2189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80" y="4589463"/>
            <a:ext cx="3169395" cy="21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При </a:t>
            </a:r>
            <a:r>
              <a:rPr lang="ru-RU" sz="4000" b="1" dirty="0" err="1" smtClean="0"/>
              <a:t>виконанні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зарядами </a:t>
            </a:r>
            <a:r>
              <a:rPr lang="ru-RU" sz="4000" b="1" dirty="0" err="1" smtClean="0"/>
              <a:t>загальною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масою</a:t>
            </a:r>
            <a:r>
              <a:rPr lang="ru-RU" sz="4000" b="1" dirty="0" smtClean="0"/>
              <a:t> до 50 кг </a:t>
            </a:r>
            <a:r>
              <a:rPr lang="ru-RU" sz="4000" b="1" dirty="0" err="1" smtClean="0"/>
              <a:t>знаходження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воді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водолазів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інших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осіб</a:t>
            </a:r>
            <a:r>
              <a:rPr lang="ru-RU" sz="4000" b="1" dirty="0" smtClean="0"/>
              <a:t> не </a:t>
            </a:r>
            <a:r>
              <a:rPr lang="ru-RU" sz="4000" b="1" dirty="0" err="1" smtClean="0"/>
              <a:t>допускається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радіусі</a:t>
            </a:r>
            <a:r>
              <a:rPr lang="ru-RU" sz="4000" b="1" dirty="0" smtClean="0"/>
              <a:t> 1000 м., при зарядах </a:t>
            </a:r>
            <a:r>
              <a:rPr lang="ru-RU" sz="4000" b="1" dirty="0" err="1" smtClean="0"/>
              <a:t>масою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більше</a:t>
            </a:r>
            <a:r>
              <a:rPr lang="ru-RU" sz="4000" b="1" dirty="0" smtClean="0"/>
              <a:t> 50 кг – в </a:t>
            </a:r>
            <a:r>
              <a:rPr lang="ru-RU" sz="4000" b="1" dirty="0" err="1" smtClean="0"/>
              <a:t>радіусі</a:t>
            </a:r>
            <a:r>
              <a:rPr lang="ru-RU" sz="4000" b="1" dirty="0" smtClean="0"/>
              <a:t> 2000 м.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4675947"/>
            <a:ext cx="47434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847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Перш </a:t>
            </a:r>
            <a:r>
              <a:rPr lang="ru-RU" sz="4000" b="1" dirty="0" err="1" smtClean="0"/>
              <a:t>ніж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приступити</a:t>
            </a:r>
            <a:r>
              <a:rPr lang="ru-RU" sz="4000" b="1" dirty="0" smtClean="0"/>
              <a:t> до </a:t>
            </a:r>
            <a:r>
              <a:rPr lang="ru-RU" sz="4000" b="1" dirty="0" err="1" smtClean="0"/>
              <a:t>підривних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, водолаз, </a:t>
            </a:r>
            <a:r>
              <a:rPr lang="ru-RU" sz="4000" b="1" dirty="0" err="1" smtClean="0"/>
              <a:t>якому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доручено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ведення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, повинен </a:t>
            </a:r>
            <a:r>
              <a:rPr lang="ru-RU" sz="4000" b="1" dirty="0" err="1" smtClean="0"/>
              <a:t>спуститись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</a:t>
            </a:r>
            <a:r>
              <a:rPr lang="ru-RU" sz="4000" b="1" dirty="0" smtClean="0"/>
              <a:t> воду для </a:t>
            </a:r>
            <a:r>
              <a:rPr lang="ru-RU" sz="4000" b="1" dirty="0" err="1" smtClean="0"/>
              <a:t>огляду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підготовки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місця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укладання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зарядів</a:t>
            </a:r>
            <a:r>
              <a:rPr lang="ru-RU" sz="4000" b="1" dirty="0" smtClean="0"/>
              <a:t>. Для </a:t>
            </a:r>
            <a:r>
              <a:rPr lang="ru-RU" sz="4000" b="1" dirty="0" err="1" smtClean="0"/>
              <a:t>подальших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занурень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водолазів</a:t>
            </a:r>
            <a:r>
              <a:rPr lang="ru-RU" sz="4000" b="1" dirty="0" smtClean="0"/>
              <a:t> до </a:t>
            </a:r>
            <a:r>
              <a:rPr lang="ru-RU" sz="4000" b="1" dirty="0" err="1" smtClean="0"/>
              <a:t>місця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укладання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зарядів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необхідно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</a:t>
            </a:r>
            <a:r>
              <a:rPr lang="ru-RU" sz="4000" b="1" dirty="0" smtClean="0"/>
              <a:t> спускового </a:t>
            </a:r>
            <a:r>
              <a:rPr lang="ru-RU" sz="4000" b="1" dirty="0" err="1" smtClean="0"/>
              <a:t>кінця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протягти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закріпити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ходовий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кінець</a:t>
            </a:r>
            <a:r>
              <a:rPr lang="ru-RU" sz="4000" b="1" dirty="0" smtClean="0"/>
              <a:t>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971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операціях</a:t>
            </a:r>
            <a:r>
              <a:rPr lang="ru-RU" b="1" dirty="0" smtClean="0"/>
              <a:t> з </a:t>
            </a:r>
            <a:r>
              <a:rPr lang="ru-RU" b="1" dirty="0" err="1" smtClean="0"/>
              <a:t>вибуховими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матеріалами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дотримуватись</a:t>
            </a:r>
            <a:r>
              <a:rPr lang="ru-RU" b="1" dirty="0" smtClean="0"/>
              <a:t> </a:t>
            </a:r>
            <a:r>
              <a:rPr lang="ru-RU" b="1" dirty="0" err="1" smtClean="0"/>
              <a:t>обережності</a:t>
            </a:r>
            <a:r>
              <a:rPr lang="ru-RU" b="1" dirty="0" smtClean="0"/>
              <a:t>, не </a:t>
            </a:r>
            <a:r>
              <a:rPr lang="ru-RU" b="1" dirty="0" err="1" smtClean="0"/>
              <a:t>допускаючи</a:t>
            </a:r>
            <a:r>
              <a:rPr lang="ru-RU" b="1" dirty="0" smtClean="0"/>
              <a:t> </a:t>
            </a:r>
            <a:r>
              <a:rPr lang="ru-RU" b="1" dirty="0" err="1" smtClean="0"/>
              <a:t>різких</a:t>
            </a:r>
            <a:r>
              <a:rPr lang="ru-RU" b="1" dirty="0" smtClean="0"/>
              <a:t> </a:t>
            </a:r>
            <a:r>
              <a:rPr lang="ru-RU" b="1" dirty="0" err="1" smtClean="0"/>
              <a:t>поштовхів</a:t>
            </a:r>
            <a:r>
              <a:rPr lang="ru-RU" b="1" dirty="0" smtClean="0"/>
              <a:t> і </a:t>
            </a:r>
            <a:r>
              <a:rPr lang="ru-RU" b="1" dirty="0" err="1" smtClean="0"/>
              <a:t>струсів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83" y="4681330"/>
            <a:ext cx="4979504" cy="20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321905"/>
            <a:ext cx="10515600" cy="39855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Палити</a:t>
            </a:r>
            <a:r>
              <a:rPr lang="ru-RU" b="1" dirty="0" smtClean="0"/>
              <a:t> і </a:t>
            </a:r>
            <a:r>
              <a:rPr lang="ru-RU" b="1" dirty="0" err="1" smtClean="0"/>
              <a:t>користуватись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відкритим</a:t>
            </a:r>
            <a:r>
              <a:rPr lang="ru-RU" b="1" dirty="0" smtClean="0"/>
              <a:t> вогнем на </a:t>
            </a:r>
            <a:r>
              <a:rPr lang="ru-RU" b="1" dirty="0" err="1" smtClean="0"/>
              <a:t>відстані</a:t>
            </a:r>
            <a:r>
              <a:rPr lang="ru-RU" b="1" dirty="0" smtClean="0"/>
              <a:t> </a:t>
            </a:r>
            <a:r>
              <a:rPr lang="ru-RU" b="1" dirty="0" err="1" smtClean="0"/>
              <a:t>менше</a:t>
            </a:r>
            <a:r>
              <a:rPr lang="ru-RU" b="1" dirty="0" smtClean="0"/>
              <a:t> 100 м </a:t>
            </a:r>
            <a:br>
              <a:rPr lang="ru-RU" b="1" dirty="0" smtClean="0"/>
            </a:b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вибухових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</a:t>
            </a:r>
            <a:r>
              <a:rPr lang="ru-RU" b="1" dirty="0" err="1" smtClean="0"/>
              <a:t>забороняється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701209"/>
            <a:ext cx="10515600" cy="13884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58" y="3140766"/>
            <a:ext cx="2880733" cy="3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8103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зарядів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встановлюються</a:t>
            </a:r>
            <a:r>
              <a:rPr lang="ru-RU" sz="4400" b="1" dirty="0" smtClean="0"/>
              <a:t> водолазами,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здійснювати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електричним</a:t>
            </a:r>
            <a:r>
              <a:rPr lang="ru-RU" sz="4400" b="1" dirty="0" smtClean="0"/>
              <a:t> способом </a:t>
            </a:r>
            <a:r>
              <a:rPr lang="ru-RU" sz="4400" b="1" dirty="0" err="1" smtClean="0"/>
              <a:t>або</a:t>
            </a:r>
            <a:r>
              <a:rPr lang="ru-RU" sz="4400" b="1" dirty="0" smtClean="0"/>
              <a:t> за </a:t>
            </a:r>
            <a:r>
              <a:rPr lang="ru-RU" sz="4400" b="1" dirty="0" err="1" smtClean="0"/>
              <a:t>допомогою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детонуючого</a:t>
            </a:r>
            <a:r>
              <a:rPr lang="ru-RU" sz="4400" b="1" dirty="0" smtClean="0"/>
              <a:t> шнура, </a:t>
            </a:r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зарядів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вогневим</a:t>
            </a:r>
            <a:r>
              <a:rPr lang="ru-RU" sz="4400" b="1" dirty="0" smtClean="0"/>
              <a:t> способом </a:t>
            </a:r>
            <a:r>
              <a:rPr lang="ru-RU" sz="4400" b="1" dirty="0" err="1" smtClean="0"/>
              <a:t>забороняється</a:t>
            </a:r>
            <a:r>
              <a:rPr lang="ru-RU" sz="4400" b="1" dirty="0" smtClean="0"/>
              <a:t>. При </a:t>
            </a:r>
            <a:r>
              <a:rPr lang="ru-RU" sz="4400" b="1" dirty="0" err="1" smtClean="0"/>
              <a:t>виконанні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районі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вкладання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силових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кабелів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дозволяється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використовувати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детонуючий</a:t>
            </a:r>
            <a:r>
              <a:rPr lang="ru-RU" sz="4400" b="1" dirty="0" smtClean="0"/>
              <a:t> шнур. 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518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погоджуються</a:t>
            </a:r>
            <a:r>
              <a:rPr lang="ru-RU" b="1" dirty="0" smtClean="0"/>
              <a:t> з органами </a:t>
            </a:r>
            <a:r>
              <a:rPr lang="ru-RU" b="1" dirty="0" err="1" smtClean="0"/>
              <a:t>влади</a:t>
            </a:r>
            <a:r>
              <a:rPr lang="ru-RU" b="1" dirty="0" smtClean="0"/>
              <a:t>, </a:t>
            </a:r>
            <a:r>
              <a:rPr lang="ru-RU" b="1" dirty="0" err="1" smtClean="0"/>
              <a:t>керівництвом</a:t>
            </a:r>
            <a:r>
              <a:rPr lang="ru-RU" b="1" dirty="0" smtClean="0"/>
              <a:t> </a:t>
            </a:r>
            <a:r>
              <a:rPr lang="ru-RU" b="1" dirty="0" err="1" smtClean="0"/>
              <a:t>об’єкту</a:t>
            </a:r>
            <a:r>
              <a:rPr lang="ru-RU" b="1" dirty="0" smtClean="0"/>
              <a:t>, на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, </a:t>
            </a:r>
            <a:r>
              <a:rPr lang="ru-RU" b="1" dirty="0" err="1" smtClean="0"/>
              <a:t>Держкомрибгоспу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та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організаціями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чинного </a:t>
            </a:r>
            <a:r>
              <a:rPr lang="ru-RU" b="1" dirty="0" err="1" smtClean="0"/>
              <a:t>законодавства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45252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Електрична</a:t>
            </a:r>
            <a:r>
              <a:rPr lang="ru-RU" sz="4400" b="1" dirty="0" smtClean="0"/>
              <a:t> мережа,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використовується</a:t>
            </a:r>
            <a:r>
              <a:rPr lang="ru-RU" sz="4400" b="1" dirty="0" smtClean="0"/>
              <a:t> для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вибухів</a:t>
            </a:r>
            <a:r>
              <a:rPr lang="ru-RU" sz="4400" b="1" dirty="0" smtClean="0"/>
              <a:t> повинна бути, такою,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складається</a:t>
            </a:r>
            <a:r>
              <a:rPr lang="ru-RU" sz="4400" b="1" dirty="0" smtClean="0"/>
              <a:t> з </a:t>
            </a:r>
            <a:r>
              <a:rPr lang="ru-RU" sz="4400" b="1" dirty="0" err="1" smtClean="0"/>
              <a:t>двох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проводів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надійно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ізольованих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від</a:t>
            </a:r>
            <a:r>
              <a:rPr lang="ru-RU" sz="4400" b="1" dirty="0" smtClean="0"/>
              <a:t> води. </a:t>
            </a:r>
            <a:r>
              <a:rPr lang="ru-RU" sz="4400" b="1" dirty="0" err="1" smtClean="0"/>
              <a:t>Використання</a:t>
            </a:r>
            <a:r>
              <a:rPr lang="ru-RU" sz="4400" b="1" dirty="0" smtClean="0"/>
              <a:t> води як </a:t>
            </a:r>
            <a:r>
              <a:rPr lang="ru-RU" sz="4400" b="1" dirty="0" err="1" smtClean="0"/>
              <a:t>провідника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забороняється</a:t>
            </a:r>
            <a:r>
              <a:rPr lang="ru-RU" sz="4400" b="1" dirty="0" smtClean="0"/>
              <a:t>. 79 Як </a:t>
            </a:r>
            <a:r>
              <a:rPr lang="ru-RU" sz="4400" b="1" dirty="0" err="1" smtClean="0"/>
              <a:t>джерело</a:t>
            </a:r>
            <a:r>
              <a:rPr lang="ru-RU" sz="4400" b="1" dirty="0" smtClean="0"/>
              <a:t> струму для </a:t>
            </a:r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використовувати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спеціальні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вибухові</a:t>
            </a:r>
            <a:r>
              <a:rPr lang="ru-RU" sz="4400" b="1" dirty="0" smtClean="0"/>
              <a:t> машинки.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7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/>
              <a:t>Для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слід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використовувати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тільки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водонепроникні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електродетонатори</a:t>
            </a:r>
            <a:r>
              <a:rPr lang="ru-RU" sz="4000" b="1" dirty="0" smtClean="0"/>
              <a:t>, у </a:t>
            </a:r>
            <a:r>
              <a:rPr lang="ru-RU" sz="4000" b="1" dirty="0" err="1" smtClean="0"/>
              <a:t>яких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окрім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перевірки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електропровідність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здійснюють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перевірку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відповідності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їх</a:t>
            </a:r>
            <a:r>
              <a:rPr lang="ru-RU" sz="4000" b="1" dirty="0" smtClean="0"/>
              <a:t> опору, </a:t>
            </a:r>
            <a:r>
              <a:rPr lang="ru-RU" sz="4000" b="1" dirty="0" err="1" smtClean="0"/>
              <a:t>вказаному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упаковці</a:t>
            </a:r>
            <a:r>
              <a:rPr lang="ru-RU" sz="4000" b="1" dirty="0" smtClean="0"/>
              <a:t>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4286250"/>
            <a:ext cx="3960124" cy="19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25140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err="1" smtClean="0"/>
              <a:t>Вибухові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речовини</a:t>
            </a:r>
            <a:r>
              <a:rPr lang="ru-RU" sz="4400" b="1" dirty="0" smtClean="0"/>
              <a:t> і </a:t>
            </a:r>
            <a:r>
              <a:rPr lang="ru-RU" sz="4400" b="1" dirty="0" err="1" smtClean="0"/>
              <a:t>засоби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переносити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окремих</a:t>
            </a:r>
            <a:r>
              <a:rPr lang="ru-RU" sz="4400" b="1" dirty="0" smtClean="0"/>
              <a:t> сумках </a:t>
            </a:r>
            <a:r>
              <a:rPr lang="ru-RU" sz="4400" b="1" dirty="0" err="1" smtClean="0"/>
              <a:t>або</a:t>
            </a:r>
            <a:r>
              <a:rPr lang="ru-RU" sz="4400" b="1" dirty="0" smtClean="0"/>
              <a:t> пеналах (</a:t>
            </a:r>
            <a:r>
              <a:rPr lang="ru-RU" sz="4400" b="1" dirty="0" err="1" smtClean="0"/>
              <a:t>касетах</a:t>
            </a:r>
            <a:r>
              <a:rPr lang="ru-RU" sz="4400" b="1" dirty="0" smtClean="0"/>
              <a:t>). </a:t>
            </a:r>
            <a:r>
              <a:rPr lang="ru-RU" sz="4400" b="1" dirty="0" err="1" smtClean="0"/>
              <a:t>Детонатори</a:t>
            </a:r>
            <a:r>
              <a:rPr lang="ru-RU" sz="4400" b="1" dirty="0" smtClean="0"/>
              <a:t> і </a:t>
            </a:r>
            <a:r>
              <a:rPr lang="ru-RU" sz="4400" b="1" dirty="0" err="1" smtClean="0"/>
              <a:t>бойовики</a:t>
            </a:r>
            <a:r>
              <a:rPr lang="ru-RU" sz="4400" b="1" dirty="0" smtClean="0"/>
              <a:t> повинен </a:t>
            </a:r>
            <a:r>
              <a:rPr lang="ru-RU" sz="4400" b="1" dirty="0" err="1" smtClean="0"/>
              <a:t>переносити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водолаз, </a:t>
            </a:r>
            <a:r>
              <a:rPr lang="ru-RU" sz="4400" b="1" dirty="0" err="1" smtClean="0"/>
              <a:t>який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здійснює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роботи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або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керівником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. </a:t>
            </a:r>
            <a:r>
              <a:rPr lang="ru-RU" sz="4400" b="1" dirty="0" err="1" smtClean="0"/>
              <a:t>Переносити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можна</a:t>
            </a:r>
            <a:r>
              <a:rPr lang="ru-RU" sz="4400" b="1" dirty="0" smtClean="0"/>
              <a:t> не </a:t>
            </a:r>
            <a:r>
              <a:rPr lang="ru-RU" sz="4400" b="1" dirty="0" err="1" smtClean="0"/>
              <a:t>більше</a:t>
            </a:r>
            <a:r>
              <a:rPr lang="ru-RU" sz="4400" b="1" dirty="0" smtClean="0"/>
              <a:t> 12 кг </a:t>
            </a:r>
            <a:r>
              <a:rPr lang="ru-RU" sz="4400" b="1" dirty="0" err="1" smtClean="0"/>
              <a:t>вибухових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речовин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795131"/>
            <a:ext cx="10836689" cy="229841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виконуються</a:t>
            </a:r>
            <a:r>
              <a:rPr lang="ru-RU" b="1" dirty="0" smtClean="0"/>
              <a:t> з </a:t>
            </a:r>
            <a:r>
              <a:rPr lang="ru-RU" b="1" dirty="0" err="1" smtClean="0"/>
              <a:t>плавзасобу</a:t>
            </a:r>
            <a:r>
              <a:rPr lang="ru-RU" b="1" dirty="0" smtClean="0"/>
              <a:t>, з берега </a:t>
            </a:r>
            <a:r>
              <a:rPr lang="ru-RU" b="1" dirty="0" err="1" smtClean="0"/>
              <a:t>або</a:t>
            </a:r>
            <a:r>
              <a:rPr lang="ru-RU" b="1" dirty="0" smtClean="0"/>
              <a:t> з </a:t>
            </a:r>
            <a:r>
              <a:rPr lang="ru-RU" b="1" dirty="0" err="1" smtClean="0"/>
              <a:t>льоду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34" y="3014029"/>
            <a:ext cx="5651117" cy="37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146852"/>
            <a:ext cx="10515600" cy="327991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 smtClean="0"/>
              <a:t>Розміщувати</a:t>
            </a:r>
            <a:r>
              <a:rPr lang="ru-RU" b="1" dirty="0" smtClean="0"/>
              <a:t> і </a:t>
            </a:r>
            <a:r>
              <a:rPr lang="ru-RU" b="1" dirty="0" err="1" smtClean="0"/>
              <a:t>перевозити</a:t>
            </a:r>
            <a:r>
              <a:rPr lang="ru-RU" b="1" dirty="0" smtClean="0"/>
              <a:t> на </a:t>
            </a:r>
            <a:r>
              <a:rPr lang="ru-RU" b="1" dirty="0" err="1" smtClean="0"/>
              <a:t>плавзасобі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вантажі</a:t>
            </a:r>
            <a:r>
              <a:rPr lang="ru-RU" b="1" dirty="0" smtClean="0"/>
              <a:t> 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зарядами, </a:t>
            </a:r>
            <a:r>
              <a:rPr lang="ru-RU" b="1" dirty="0" err="1" smtClean="0"/>
              <a:t>інструментами</a:t>
            </a:r>
            <a:r>
              <a:rPr lang="ru-RU" b="1" dirty="0" smtClean="0"/>
              <a:t> і </a:t>
            </a:r>
            <a:r>
              <a:rPr lang="ru-RU" b="1" dirty="0" err="1" smtClean="0"/>
              <a:t>пристосуваннями</a:t>
            </a:r>
            <a:r>
              <a:rPr lang="ru-RU" b="1" dirty="0" smtClean="0"/>
              <a:t> для </a:t>
            </a:r>
            <a:r>
              <a:rPr lang="ru-RU" b="1" dirty="0" err="1" smtClean="0"/>
              <a:t>підривання</a:t>
            </a:r>
            <a:r>
              <a:rPr lang="ru-RU" b="1" dirty="0" smtClean="0"/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82758"/>
            <a:ext cx="10515600" cy="257423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Мінімально</a:t>
            </a:r>
            <a:r>
              <a:rPr lang="ru-RU" b="1" dirty="0" smtClean="0"/>
              <a:t> </a:t>
            </a:r>
            <a:r>
              <a:rPr lang="ru-RU" b="1" dirty="0" err="1" smtClean="0"/>
              <a:t>допустимі</a:t>
            </a:r>
            <a:r>
              <a:rPr lang="ru-RU" b="1" dirty="0" smtClean="0"/>
              <a:t> </a:t>
            </a:r>
            <a:r>
              <a:rPr lang="ru-RU" b="1" dirty="0" err="1" smtClean="0"/>
              <a:t>безпечні</a:t>
            </a:r>
            <a:r>
              <a:rPr lang="ru-RU" b="1" dirty="0" smtClean="0"/>
              <a:t> </a:t>
            </a:r>
            <a:r>
              <a:rPr lang="ru-RU" b="1" dirty="0" err="1" smtClean="0"/>
              <a:t>відстані</a:t>
            </a:r>
            <a:r>
              <a:rPr lang="ru-RU" b="1" dirty="0" smtClean="0"/>
              <a:t> для людей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вибухових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0" y="3985592"/>
            <a:ext cx="8968271" cy="25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1702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 smtClean="0"/>
              <a:t>Підривати</a:t>
            </a:r>
            <a:r>
              <a:rPr lang="ru-RU" b="1" dirty="0" smtClean="0"/>
              <a:t> заряди </a:t>
            </a:r>
            <a:r>
              <a:rPr lang="ru-RU" b="1" dirty="0" err="1" smtClean="0"/>
              <a:t>дозволяється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по </a:t>
            </a:r>
            <a:r>
              <a:rPr lang="ru-RU" b="1" dirty="0" err="1" smtClean="0"/>
              <a:t>команді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керівника</a:t>
            </a:r>
            <a:r>
              <a:rPr lang="ru-RU" b="1" dirty="0" smtClean="0"/>
              <a:t>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. Ключ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вибухової</a:t>
            </a:r>
            <a:r>
              <a:rPr lang="ru-RU" b="1" dirty="0" smtClean="0"/>
              <a:t> машинки повинен </a:t>
            </a:r>
            <a:r>
              <a:rPr lang="ru-RU" b="1" dirty="0" err="1" smtClean="0"/>
              <a:t>знаходитись</a:t>
            </a:r>
            <a:r>
              <a:rPr lang="ru-RU" b="1" dirty="0" smtClean="0"/>
              <a:t> у </a:t>
            </a:r>
            <a:r>
              <a:rPr lang="ru-RU" b="1" dirty="0" err="1" smtClean="0"/>
              <a:t>керівника</a:t>
            </a:r>
            <a:r>
              <a:rPr lang="ru-RU" b="1" dirty="0" smtClean="0"/>
              <a:t>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9456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Перед </a:t>
            </a:r>
            <a:r>
              <a:rPr lang="ru-RU" b="1" dirty="0" err="1" smtClean="0">
                <a:solidFill>
                  <a:srgbClr val="FF0000"/>
                </a:solidFill>
              </a:rPr>
              <a:t>вибухом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переконатись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вжиті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всі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необхідні</a:t>
            </a:r>
            <a:r>
              <a:rPr lang="ru-RU" b="1" dirty="0" smtClean="0">
                <a:solidFill>
                  <a:srgbClr val="FF0000"/>
                </a:solidFill>
              </a:rPr>
              <a:t> заходи </a:t>
            </a:r>
            <a:r>
              <a:rPr lang="ru-RU" b="1" dirty="0" err="1" smtClean="0">
                <a:solidFill>
                  <a:srgbClr val="FF0000"/>
                </a:solidFill>
              </a:rPr>
              <a:t>безпеки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всі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водолази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вийшли</a:t>
            </a:r>
            <a:r>
              <a:rPr lang="ru-RU" b="1" dirty="0" smtClean="0">
                <a:solidFill>
                  <a:srgbClr val="FF0000"/>
                </a:solidFill>
              </a:rPr>
              <a:t> з води і </a:t>
            </a:r>
            <a:r>
              <a:rPr lang="ru-RU" b="1" dirty="0" err="1" smtClean="0">
                <a:solidFill>
                  <a:srgbClr val="FF0000"/>
                </a:solidFill>
              </a:rPr>
              <a:t>забезпечена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охорона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небезпечної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зони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65922"/>
            <a:ext cx="10515600" cy="11728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ЗАБОРОНЯ</a:t>
            </a:r>
            <a:r>
              <a:rPr lang="uk-UA" b="1" dirty="0" smtClean="0">
                <a:solidFill>
                  <a:srgbClr val="FF0000"/>
                </a:solidFill>
              </a:rPr>
              <a:t>ЄТЬСЯ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09530"/>
            <a:ext cx="10515600" cy="497950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Проводити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підводні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роботи</a:t>
            </a:r>
            <a:r>
              <a:rPr lang="ru-RU" dirty="0" smtClean="0">
                <a:solidFill>
                  <a:schemeClr val="tx1"/>
                </a:solidFill>
              </a:rPr>
              <a:t> без </a:t>
            </a:r>
            <a:r>
              <a:rPr lang="ru-RU" dirty="0" err="1" smtClean="0">
                <a:solidFill>
                  <a:schemeClr val="tx1"/>
                </a:solidFill>
              </a:rPr>
              <a:t>двостороннього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розмовного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зв'язку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робочим</a:t>
            </a:r>
            <a:r>
              <a:rPr lang="ru-RU" dirty="0" smtClean="0">
                <a:solidFill>
                  <a:schemeClr val="tx1"/>
                </a:solidFill>
              </a:rPr>
              <a:t> водолазом.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Подача </a:t>
            </a:r>
            <a:r>
              <a:rPr lang="ru-RU" dirty="0" err="1" smtClean="0">
                <a:solidFill>
                  <a:schemeClr val="tx1"/>
                </a:solidFill>
              </a:rPr>
              <a:t>звукових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сигналів</a:t>
            </a:r>
            <a:r>
              <a:rPr lang="ru-RU" dirty="0" smtClean="0">
                <a:solidFill>
                  <a:schemeClr val="tx1"/>
                </a:solidFill>
              </a:rPr>
              <a:t> голосом.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Палити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користуватись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відкритим</a:t>
            </a:r>
            <a:r>
              <a:rPr lang="ru-RU" dirty="0" smtClean="0">
                <a:solidFill>
                  <a:schemeClr val="tx1"/>
                </a:solidFill>
              </a:rPr>
              <a:t> вогнем на </a:t>
            </a:r>
            <a:r>
              <a:rPr lang="ru-RU" dirty="0" err="1" smtClean="0">
                <a:solidFill>
                  <a:schemeClr val="tx1"/>
                </a:solidFill>
              </a:rPr>
              <a:t>відстані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менше</a:t>
            </a:r>
            <a:r>
              <a:rPr lang="ru-RU" dirty="0" smtClean="0">
                <a:solidFill>
                  <a:schemeClr val="tx1"/>
                </a:solidFill>
              </a:rPr>
              <a:t> 100 м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розташування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вибухових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</a:rPr>
              <a:t> води як </a:t>
            </a:r>
            <a:r>
              <a:rPr lang="ru-RU" dirty="0" err="1" smtClean="0">
                <a:solidFill>
                  <a:schemeClr val="tx1"/>
                </a:solidFill>
              </a:rPr>
              <a:t>провідника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Розміщувати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перевозити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плавзасобі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вантажі</a:t>
            </a:r>
            <a:r>
              <a:rPr lang="ru-RU" dirty="0" smtClean="0">
                <a:solidFill>
                  <a:schemeClr val="tx1"/>
                </a:solidFill>
              </a:rPr>
              <a:t> разом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зарядами, </a:t>
            </a:r>
            <a:r>
              <a:rPr lang="ru-RU" dirty="0" err="1" smtClean="0">
                <a:solidFill>
                  <a:schemeClr val="tx1"/>
                </a:solidFill>
              </a:rPr>
              <a:t>інструментами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пристосуваннями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підривання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Іншим</a:t>
            </a:r>
            <a:r>
              <a:rPr lang="ru-RU" dirty="0" smtClean="0">
                <a:solidFill>
                  <a:schemeClr val="tx1"/>
                </a:solidFill>
              </a:rPr>
              <a:t> особам </a:t>
            </a:r>
            <a:r>
              <a:rPr lang="ru-RU" dirty="0" err="1" smtClean="0">
                <a:solidFill>
                  <a:schemeClr val="tx1"/>
                </a:solidFill>
              </a:rPr>
              <a:t>знаходитись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плавзасобі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Зберігання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вибухових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засобів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підривання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судні</a:t>
            </a:r>
            <a:r>
              <a:rPr lang="ru-RU" dirty="0" smtClean="0">
                <a:solidFill>
                  <a:schemeClr val="tx1"/>
                </a:solidFill>
              </a:rPr>
              <a:t>, з </a:t>
            </a:r>
            <a:r>
              <a:rPr lang="ru-RU" dirty="0" err="1" smtClean="0">
                <a:solidFill>
                  <a:schemeClr val="tx1"/>
                </a:solidFill>
              </a:rPr>
              <a:t>якого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проводяться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водолазні</a:t>
            </a:r>
            <a:r>
              <a:rPr lang="ru-RU" dirty="0" smtClean="0">
                <a:solidFill>
                  <a:schemeClr val="tx1"/>
                </a:solidFill>
              </a:rPr>
              <a:t> спуски.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Подавати</a:t>
            </a:r>
            <a:r>
              <a:rPr lang="ru-RU" dirty="0" smtClean="0">
                <a:solidFill>
                  <a:schemeClr val="tx1"/>
                </a:solidFill>
              </a:rPr>
              <a:t> заряди </a:t>
            </a:r>
            <a:r>
              <a:rPr lang="ru-RU" dirty="0" err="1" smtClean="0">
                <a:solidFill>
                  <a:schemeClr val="tx1"/>
                </a:solidFill>
              </a:rPr>
              <a:t>водолазові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укладання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місце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вибуху</a:t>
            </a:r>
            <a:r>
              <a:rPr lang="ru-RU" dirty="0" smtClean="0">
                <a:solidFill>
                  <a:schemeClr val="tx1"/>
                </a:solidFill>
              </a:rPr>
              <a:t> з того </a:t>
            </a:r>
            <a:r>
              <a:rPr lang="ru-RU" dirty="0" err="1" smtClean="0">
                <a:solidFill>
                  <a:schemeClr val="tx1"/>
                </a:solidFill>
              </a:rPr>
              <a:t>плавзасобу</a:t>
            </a:r>
            <a:r>
              <a:rPr lang="ru-RU" dirty="0" smtClean="0">
                <a:solidFill>
                  <a:schemeClr val="tx1"/>
                </a:solidFill>
              </a:rPr>
              <a:t>, з </a:t>
            </a:r>
            <a:r>
              <a:rPr lang="ru-RU" dirty="0" err="1" smtClean="0">
                <a:solidFill>
                  <a:schemeClr val="tx1"/>
                </a:solidFill>
              </a:rPr>
              <a:t>якого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спускається</a:t>
            </a:r>
            <a:r>
              <a:rPr lang="ru-RU" dirty="0" smtClean="0">
                <a:solidFill>
                  <a:schemeClr val="tx1"/>
                </a:solidFill>
              </a:rPr>
              <a:t> водолаз.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Подача </a:t>
            </a:r>
            <a:r>
              <a:rPr lang="ru-RU" dirty="0" err="1" smtClean="0">
                <a:solidFill>
                  <a:schemeClr val="tx1"/>
                </a:solidFill>
              </a:rPr>
              <a:t>зарядів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водолазові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знаходиться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воді</a:t>
            </a:r>
            <a:r>
              <a:rPr lang="ru-RU" dirty="0" smtClean="0">
                <a:solidFill>
                  <a:schemeClr val="tx1"/>
                </a:solidFill>
              </a:rPr>
              <a:t>, по сигнальному </a:t>
            </a:r>
            <a:r>
              <a:rPr lang="ru-RU" dirty="0" err="1" smtClean="0">
                <a:solidFill>
                  <a:schemeClr val="tx1"/>
                </a:solidFill>
              </a:rPr>
              <a:t>кінцю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по будь-</a:t>
            </a:r>
            <a:r>
              <a:rPr lang="ru-RU" dirty="0" err="1" smtClean="0">
                <a:solidFill>
                  <a:schemeClr val="tx1"/>
                </a:solidFill>
              </a:rPr>
              <a:t>якому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іншому</a:t>
            </a:r>
            <a:r>
              <a:rPr lang="ru-RU" dirty="0" smtClean="0">
                <a:solidFill>
                  <a:schemeClr val="tx1"/>
                </a:solidFill>
              </a:rPr>
              <a:t> канату, а </a:t>
            </a:r>
            <a:r>
              <a:rPr lang="ru-RU" dirty="0" err="1" smtClean="0">
                <a:solidFill>
                  <a:schemeClr val="tx1"/>
                </a:solidFill>
              </a:rPr>
              <a:t>також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опускання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електричних</a:t>
            </a:r>
            <a:r>
              <a:rPr lang="ru-RU" dirty="0" smtClean="0">
                <a:solidFill>
                  <a:schemeClr val="tx1"/>
                </a:solidFill>
              </a:rPr>
              <a:t> дротах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детонуючому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шнурі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Проводити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підводні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роботи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</a:t>
            </a:r>
            <a:r>
              <a:rPr lang="ru-RU" dirty="0" smtClean="0">
                <a:solidFill>
                  <a:schemeClr val="tx1"/>
                </a:solidFill>
              </a:rPr>
              <a:t> час грози.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Проведення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підводних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робіт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хвилюванні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водної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поверхні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2 </a:t>
            </a:r>
            <a:r>
              <a:rPr lang="ru-RU" dirty="0" err="1" smtClean="0">
                <a:solidFill>
                  <a:schemeClr val="tx1"/>
                </a:solidFill>
              </a:rPr>
              <a:t>бали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силі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вітру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бали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2052" cy="614500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виконуються</a:t>
            </a:r>
            <a:r>
              <a:rPr lang="ru-RU" b="1" dirty="0" smtClean="0"/>
              <a:t> водолазами,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пройшли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відповідну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підготовку</a:t>
            </a:r>
            <a:r>
              <a:rPr lang="ru-RU" b="1" dirty="0" smtClean="0"/>
              <a:t>, </a:t>
            </a:r>
            <a:r>
              <a:rPr lang="ru-RU" b="1" dirty="0" err="1" smtClean="0"/>
              <a:t>отримали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кваліфікацію</a:t>
            </a:r>
            <a:r>
              <a:rPr lang="ru-RU" b="1" dirty="0" smtClean="0"/>
              <a:t> «водолаз-</a:t>
            </a:r>
            <a:r>
              <a:rPr lang="ru-RU" b="1" dirty="0" err="1" smtClean="0"/>
              <a:t>підривник</a:t>
            </a:r>
            <a:r>
              <a:rPr lang="ru-RU" b="1" dirty="0" smtClean="0"/>
              <a:t>» і </a:t>
            </a:r>
            <a:r>
              <a:rPr lang="ru-RU" b="1" dirty="0" err="1" smtClean="0"/>
              <a:t>допущеними</a:t>
            </a:r>
            <a:r>
              <a:rPr lang="ru-RU" b="1" dirty="0" smtClean="0"/>
              <a:t> до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4" y="2047460"/>
            <a:ext cx="4983090" cy="3324433"/>
          </a:xfrm>
        </p:spPr>
      </p:pic>
    </p:spTree>
    <p:extLst>
      <p:ext uri="{BB962C8B-B14F-4D97-AF65-F5344CB8AC3E}">
        <p14:creationId xmlns:p14="http://schemas.microsoft.com/office/powerpoint/2010/main" val="422127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89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Заходи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при </a:t>
            </a:r>
            <a:r>
              <a:rPr lang="ru-RU" b="1" dirty="0" err="1" smtClean="0"/>
              <a:t>проведенні</a:t>
            </a:r>
            <a:r>
              <a:rPr lang="ru-RU" b="1" dirty="0" smtClean="0"/>
              <a:t>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вибухових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, </a:t>
            </a:r>
            <a:r>
              <a:rPr lang="ru-RU" b="1" dirty="0" err="1" smtClean="0"/>
              <a:t>прийманні</a:t>
            </a:r>
            <a:r>
              <a:rPr lang="ru-RU" b="1" dirty="0" smtClean="0"/>
              <a:t>, </a:t>
            </a:r>
            <a:r>
              <a:rPr lang="ru-RU" b="1" dirty="0" err="1" smtClean="0"/>
              <a:t>транспортуванні</a:t>
            </a:r>
            <a:r>
              <a:rPr lang="ru-RU" b="1" dirty="0" smtClean="0"/>
              <a:t>, </a:t>
            </a:r>
            <a:r>
              <a:rPr lang="ru-RU" b="1" dirty="0" err="1" smtClean="0"/>
              <a:t>зберіганні</a:t>
            </a:r>
            <a:r>
              <a:rPr lang="ru-RU" b="1" dirty="0" smtClean="0"/>
              <a:t> </a:t>
            </a:r>
            <a:r>
              <a:rPr lang="ru-RU" b="1" dirty="0" err="1" smtClean="0"/>
              <a:t>вибухових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і порядок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обліку</a:t>
            </a:r>
            <a:r>
              <a:rPr lang="ru-RU" b="1" dirty="0" smtClean="0"/>
              <a:t> </a:t>
            </a:r>
            <a:r>
              <a:rPr lang="ru-RU" b="1" dirty="0" err="1" smtClean="0"/>
              <a:t>повинні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відповідати</a:t>
            </a:r>
            <a:r>
              <a:rPr lang="ru-RU" b="1" dirty="0" smtClean="0"/>
              <a:t> </a:t>
            </a:r>
            <a:r>
              <a:rPr lang="ru-RU" b="1" dirty="0" err="1" smtClean="0"/>
              <a:t>вимогам</a:t>
            </a:r>
            <a:r>
              <a:rPr lang="ru-RU" b="1" dirty="0" smtClean="0"/>
              <a:t> НПАОП 0.00-1.17-92. «</a:t>
            </a:r>
            <a:r>
              <a:rPr lang="ru-RU" b="1" dirty="0" err="1" smtClean="0"/>
              <a:t>Єдині</a:t>
            </a:r>
            <a:r>
              <a:rPr lang="ru-RU" b="1" dirty="0" smtClean="0"/>
              <a:t> правила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при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роботах» та НПАОП 0.00-1.66-13 «Правила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поводження</a:t>
            </a:r>
            <a:r>
              <a:rPr lang="ru-RU" b="1" dirty="0" smtClean="0"/>
              <a:t> з </a:t>
            </a:r>
            <a:r>
              <a:rPr lang="ru-RU" b="1" dirty="0" err="1" smtClean="0"/>
              <a:t>вибуховими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матеріалами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».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6176963"/>
            <a:ext cx="10515600" cy="10388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383" y="1798983"/>
            <a:ext cx="5891005" cy="47509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Вибухові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речовини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засоби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підриву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які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використовуються</a:t>
            </a:r>
            <a:r>
              <a:rPr lang="ru-RU" sz="4000" b="1" dirty="0" smtClean="0"/>
              <a:t> при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підривних</a:t>
            </a:r>
            <a:r>
              <a:rPr lang="ru-RU" sz="4000" b="1" dirty="0" smtClean="0"/>
              <a:t> роботах,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відповідати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вимогам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відповідних</a:t>
            </a:r>
            <a:r>
              <a:rPr lang="ru-RU" sz="4000" b="1" dirty="0" smtClean="0"/>
              <a:t> 76 </a:t>
            </a:r>
            <a:r>
              <a:rPr lang="ru-RU" sz="4000" b="1" dirty="0" err="1" smtClean="0"/>
              <a:t>державних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стандартів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або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технічних</a:t>
            </a:r>
            <a:r>
              <a:rPr lang="ru-RU" sz="4000" b="1" dirty="0" smtClean="0"/>
              <a:t> умов, </a:t>
            </a:r>
            <a:r>
              <a:rPr lang="ru-RU" sz="4000" b="1" dirty="0" err="1" smtClean="0"/>
              <a:t>затверджених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встановленому</a:t>
            </a:r>
            <a:r>
              <a:rPr lang="ru-RU" sz="4000" b="1" dirty="0" smtClean="0"/>
              <a:t> порядку.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2" y="3216965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" y="4005263"/>
            <a:ext cx="11757992" cy="28527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До </a:t>
            </a:r>
            <a:r>
              <a:rPr lang="ru-RU" sz="3600" b="1" dirty="0" err="1" smtClean="0"/>
              <a:t>керівництва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підводними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вибуховими</a:t>
            </a:r>
            <a:r>
              <a:rPr lang="ru-RU" sz="3600" b="1" dirty="0" smtClean="0"/>
              <a:t> роботами </a:t>
            </a:r>
            <a:r>
              <a:rPr lang="ru-RU" sz="3600" b="1" dirty="0" err="1" smtClean="0"/>
              <a:t>повинні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допускатись</a:t>
            </a:r>
            <a:r>
              <a:rPr lang="ru-RU" sz="3600" b="1" dirty="0" smtClean="0"/>
              <a:t> особи старшого та </a:t>
            </a:r>
            <a:r>
              <a:rPr lang="ru-RU" sz="3600" b="1" dirty="0" err="1" smtClean="0"/>
              <a:t>середнього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начальницького</a:t>
            </a:r>
            <a:r>
              <a:rPr lang="ru-RU" sz="3600" b="1" dirty="0" smtClean="0"/>
              <a:t> складу,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пройшли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відповідну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підготовку</a:t>
            </a:r>
            <a:r>
              <a:rPr lang="ru-RU" sz="3600" b="1" dirty="0" smtClean="0"/>
              <a:t> за </a:t>
            </a:r>
            <a:r>
              <a:rPr lang="ru-RU" sz="3600" b="1" dirty="0" err="1" smtClean="0"/>
              <a:t>спеціальною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програмою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також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отримали</a:t>
            </a:r>
            <a:r>
              <a:rPr lang="ru-RU" sz="3600" b="1" dirty="0" smtClean="0"/>
              <a:t> допуск до </a:t>
            </a:r>
            <a:r>
              <a:rPr lang="ru-RU" sz="3600" b="1" dirty="0" err="1" smtClean="0"/>
              <a:t>керівництва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водолазними</a:t>
            </a:r>
            <a:r>
              <a:rPr lang="ru-RU" sz="3600" b="1" dirty="0" smtClean="0"/>
              <a:t> спусками</a:t>
            </a:r>
            <a:endParaRPr lang="en-US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87526"/>
            <a:ext cx="5721626" cy="36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0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38" y="864704"/>
            <a:ext cx="10651711" cy="568518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До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повинні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допускатися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водолази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склали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іспит</a:t>
            </a:r>
            <a:r>
              <a:rPr lang="ru-RU" sz="4400" b="1" dirty="0" smtClean="0"/>
              <a:t> ВКК </a:t>
            </a:r>
            <a:br>
              <a:rPr lang="ru-RU" sz="4400" b="1" dirty="0" smtClean="0"/>
            </a:br>
            <a:r>
              <a:rPr lang="ru-RU" sz="4400" b="1" dirty="0" smtClean="0"/>
              <a:t>на </a:t>
            </a:r>
            <a:r>
              <a:rPr lang="ru-RU" sz="4400" b="1" dirty="0" err="1" smtClean="0"/>
              <a:t>виконання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під</a:t>
            </a:r>
            <a:r>
              <a:rPr lang="ru-RU" sz="4400" b="1" dirty="0" smtClean="0"/>
              <a:t> водою та </a:t>
            </a:r>
            <a:r>
              <a:rPr lang="ru-RU" sz="4400" b="1" dirty="0" err="1" smtClean="0"/>
              <a:t>мають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Єдину</a:t>
            </a:r>
            <a:r>
              <a:rPr lang="ru-RU" sz="4400" b="1" dirty="0" smtClean="0"/>
              <a:t> книжку </a:t>
            </a:r>
            <a:r>
              <a:rPr lang="ru-RU" sz="4400" b="1" dirty="0" err="1" smtClean="0"/>
              <a:t>підривника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із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зазначеними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ній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дозволами</a:t>
            </a:r>
            <a:r>
              <a:rPr lang="ru-RU" sz="4400" b="1" dirty="0" smtClean="0"/>
              <a:t> на </a:t>
            </a:r>
            <a:r>
              <a:rPr lang="ru-RU" sz="4400" b="1" dirty="0" err="1" smtClean="0"/>
              <a:t>види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82" y="2517154"/>
            <a:ext cx="4280155" cy="41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3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886" y="1709738"/>
            <a:ext cx="5476461" cy="50389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 </a:t>
            </a:r>
            <a:r>
              <a:rPr lang="ru-RU" sz="3600" b="1" dirty="0" err="1" smtClean="0"/>
              <a:t>самостійних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робіт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виготовлення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зарядів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їх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укладання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підрив</a:t>
            </a:r>
            <a:r>
              <a:rPr lang="ru-RU" sz="3600" b="1" dirty="0" smtClean="0"/>
              <a:t>), </a:t>
            </a:r>
            <a:r>
              <a:rPr lang="ru-RU" sz="3600" b="1" dirty="0" err="1" smtClean="0"/>
              <a:t>допускаються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тільки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водолази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пропрацювали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цих</a:t>
            </a:r>
            <a:r>
              <a:rPr lang="ru-RU" sz="3600" b="1" dirty="0" smtClean="0"/>
              <a:t> роботах не </a:t>
            </a:r>
            <a:r>
              <a:rPr lang="ru-RU" sz="3600" b="1" dirty="0" err="1" smtClean="0"/>
              <a:t>менше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місяця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керівництвом</a:t>
            </a:r>
            <a:r>
              <a:rPr lang="ru-RU" sz="3600" b="1" dirty="0" smtClean="0"/>
              <a:t> водолаза,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має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достатній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досвід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ведення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робіт</a:t>
            </a:r>
            <a:r>
              <a:rPr lang="ru-RU" sz="3600" b="1" dirty="0" smtClean="0"/>
              <a:t> і стаж не </a:t>
            </a:r>
            <a:r>
              <a:rPr lang="ru-RU" sz="3600" b="1" dirty="0" err="1" smtClean="0"/>
              <a:t>менш</a:t>
            </a:r>
            <a:r>
              <a:rPr lang="ru-RU" sz="3600" b="1" dirty="0" smtClean="0"/>
              <a:t> 1 року на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роботах.</a:t>
            </a:r>
            <a:endParaRPr lang="en-US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" y="1462985"/>
            <a:ext cx="6168887" cy="46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Проводити</a:t>
            </a:r>
            <a:r>
              <a:rPr lang="ru-RU" b="1" dirty="0" smtClean="0"/>
              <a:t> </a:t>
            </a:r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без </a:t>
            </a:r>
            <a:r>
              <a:rPr lang="ru-RU" b="1" dirty="0" err="1" smtClean="0"/>
              <a:t>двостороннього</a:t>
            </a:r>
            <a:r>
              <a:rPr lang="ru-RU" b="1" dirty="0" smtClean="0"/>
              <a:t> </a:t>
            </a:r>
            <a:r>
              <a:rPr lang="ru-RU" b="1" dirty="0" err="1" smtClean="0"/>
              <a:t>розмовного</a:t>
            </a:r>
            <a:r>
              <a:rPr lang="ru-RU" b="1" dirty="0" smtClean="0"/>
              <a:t> </a:t>
            </a:r>
            <a:r>
              <a:rPr lang="ru-RU" b="1" dirty="0" err="1" smtClean="0"/>
              <a:t>зв'язку</a:t>
            </a:r>
            <a:r>
              <a:rPr lang="ru-RU" b="1" dirty="0" smtClean="0"/>
              <a:t> з </a:t>
            </a:r>
            <a:r>
              <a:rPr lang="ru-RU" b="1" dirty="0" err="1" smtClean="0"/>
              <a:t>робочим</a:t>
            </a:r>
            <a:r>
              <a:rPr lang="ru-RU" b="1" dirty="0" smtClean="0"/>
              <a:t> водолазом </a:t>
            </a:r>
            <a:r>
              <a:rPr lang="ru-RU" b="1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48" y="3670852"/>
            <a:ext cx="3052969" cy="30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4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992</Words>
  <Application>Microsoft Office PowerPoint</Application>
  <PresentationFormat>Произвольный</PresentationFormat>
  <Paragraphs>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Водолазні підривні роботи. Заходи безпеки під час проведення підривних робіт. </vt:lpstr>
      <vt:lpstr>Підводні підривні роботи погоджуються з органами влади, керівництвом об’єкту, на якому проводяться роботи, Держкомрибгоспу України та іншими організаціями відповідно до чинного законодавства України. </vt:lpstr>
      <vt:lpstr>Підводні підривні роботи виконуються водолазами, що пройшли відповідну підготовку, отримали кваліфікацію «водолаз-підривник» і допущеними до проведення підводних підривних робіт.</vt:lpstr>
      <vt:lpstr>Заходи безпеки при проведенні підводних вибухових робіт, прийманні, транспортуванні, зберіганні вибухових матеріалів і порядок їх обліку повинні відповідати вимогам НПАОП 0.00-1.17-92. «Єдині правила безпеки при підривних роботах» та НПАОП 0.00-1.66-13 «Правила безпеки під час поводження з вибуховими матеріалами промислового призначення».</vt:lpstr>
      <vt:lpstr>Вибухові речовини і засоби підриву, які використовуються при підводних підривних роботах, повинні відповідати вимогам відповідних 76 державних стандартів або технічних умов, затверджених у встановленому порядку.</vt:lpstr>
      <vt:lpstr>До керівництва підводними вибуховими роботами повинні допускатись особи старшого та середнього начальницького складу, що пройшли відповідну підготовку за спеціальною програмою, а також отримали допуск до керівництва водолазними спусками</vt:lpstr>
      <vt:lpstr>До підводних підривних робіт повинні допускатися водолази, що склали іспит ВКК  на виконання  підривних робіт  під водою та мають  Єдину книжку підривника  із зазначеними в ній  дозволами на види  підривних робіт.</vt:lpstr>
      <vt:lpstr>До самостійних підривних робіт (виготовлення зарядів, їх укладання і підрив), допускаються тільки водолази, що пропрацювали на цих роботах не менше місяця під керівництвом водолаза, що має достатній досвід ведення підривних робіт і стаж не менш 1 року на підривних роботах.</vt:lpstr>
      <vt:lpstr>Проводити підводні підривні роботи без двостороннього розмовного зв'язку з робочим водолазом забороняється.</vt:lpstr>
      <vt:lpstr>Перед початком підводних підривних робіт повинні бути визначені межі небезпечних зон як на березі, так і по акваторії та вжиті заходи щодо безпеки людей, плавзасобів і берегових споруд у межах цих зон. Про майбутні підривні роботи керівник водолазних робіт повинен повідомити керівництво адміністрації даного району (громади), із вказуванням часу, місця робіт і маси зарядів, що підриваються. </vt:lpstr>
      <vt:lpstr>Підводні підривні роботи проводяться тільки вдень і лише у виняткових випадках, за рішенням керівника вибухових робіт на об'єкті – вночі із обов'язковим забезпеченням місця робіт освітленням.</vt:lpstr>
      <vt:lpstr>Підводні підривні роботи поблизу промислових, транспортних і інших об'єктів повинні проводитися за узгодженням з адміністрацією цих об'єктів. На час здійснення вибухів рух транспортними шляхами, що знаходяться в небезпечній зоні, повинен бути припинений. Час виконання вибухів і припинення руху транспортними шляхами повинні бути узгоджені з адміністрацією (керівництвом) підприємств, що здійснюють експлуатацію цих шляхів. </vt:lpstr>
      <vt:lpstr>Перед укладанням зарядів (якщо вибухові речовини укладаються без детонаторів – перед укладанням бойовиків1 ) на судні, з якого ведуться підривні роботи, піднімається сигнал (вдень – червоний прапор, вночі або при обмеженій видимості – червоний вогонь), що попереджує всі судна та інші плавзасоби про підривні роботи.  При веденні підривних робіт  з мостів, гребель і берега для  означення сигналів повинна  бути облаштована щогла.</vt:lpstr>
      <vt:lpstr>Роботи по укладанню зарядів слід починати тільки після того, як керівник вибухових робіт переконається, що в небезпечній зоні немає інших суден, плавзасобів, водолазів, що спускаються, і людей, що купаються.</vt:lpstr>
      <vt:lpstr>При виконанні підводних вибухів зарядами загальною масою до 50 кг знаходження у воді водолазів і інших осіб не допускається в радіусі 1000 м., при зарядах масою більше 50 кг – в радіусі 2000 м.</vt:lpstr>
      <vt:lpstr>Перш ніж приступити до підривних робіт, водолаз, якому доручено ведення цих робіт, повинен спуститись під воду для огляду і підготовки місця укладання зарядів. Для подальших занурень водолазів до місця укладання зарядів необхідно від спускового кінця протягти і закріпити ходовий кінець.</vt:lpstr>
      <vt:lpstr>При всіх операціях з вибуховими матеріалами необхідно дотримуватись обережності, не допускаючи різких поштовхів і струсів цих матеріалів.</vt:lpstr>
      <vt:lpstr>Палити і користуватись відкритим вогнем на відстані менше 100 м  від місця розташування  вибухових матеріалів забороняється.</vt:lpstr>
      <vt:lpstr>Підривання зарядів, що встановлюються водолазами, слід здійснювати електричним способом або за допомогою детонуючого шнура, підривання зарядів вогневим способом забороняється. При виконанні підводних підривних робіт у районі вкладання силових підводних кабелів дозволяється використовувати тільки детонуючий шнур. </vt:lpstr>
      <vt:lpstr>Електрична мережа, що використовується для підводних вибухів повинна бути, такою, що складається з двох проводів, надійно ізольованих від води. Використання води як провідника забороняється. 79 Як джерело струму для підривання слід використовувати спеціальні вибухові машинки.</vt:lpstr>
      <vt:lpstr>Для підводних вибухів слід використовувати тільки водонепроникні електродетонатори, у яких окрім перевірки на електропровідність здійснюють перевірку відповідності їх опору, вказаному на упаковці.</vt:lpstr>
      <vt:lpstr>Вибухові речовини і засоби підривання слід переносити у окремих сумках або пеналах (касетах). Детонатори і бойовики повинен переносити тільки водолаз, який здійснює підривні роботи, або керівником підривних робіт. Переносити можна не більше 12 кг вибухових речовин.</vt:lpstr>
      <vt:lpstr>Підводні підривні роботи виконуються з плавзасобу, з берега або з льоду.</vt:lpstr>
      <vt:lpstr>Розміщувати і перевозити на плавзасобі інші вантажі разом із зарядами, інструментами і пристосуваннями для підривання – забороняється.</vt:lpstr>
      <vt:lpstr>Мінімально допустимі безпечні відстані для людей під час підводних вибухових робіт</vt:lpstr>
      <vt:lpstr>Підривати заряди дозволяється тільки по команді керівника підривних робіт. Ключ від вибухової машинки повинен знаходитись у керівника підривних робіт.</vt:lpstr>
      <vt:lpstr>Перед вибухом слід переконатись, що вжиті всі необхідні заходи безпеки, всі водолази вийшли з води і забезпечена охорона межі небезпечної зони</vt:lpstr>
      <vt:lpstr>ЗАБОРОНЯЄТЬСЯ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ВОДОЛАЗНІ ПІДРИВНІ РОБОТИ. </dc:title>
  <dc:creator>user 0268</dc:creator>
  <cp:lastModifiedBy>Kyivpirat</cp:lastModifiedBy>
  <cp:revision>7</cp:revision>
  <dcterms:created xsi:type="dcterms:W3CDTF">2022-12-01T09:16:18Z</dcterms:created>
  <dcterms:modified xsi:type="dcterms:W3CDTF">2023-11-08T17:54:16Z</dcterms:modified>
</cp:coreProperties>
</file>