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17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3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73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36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232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57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89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90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87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5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9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24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9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4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F4B5-A533-4D3F-B129-EDA02778BB5D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1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28" y="1565565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3076930"/>
            <a:ext cx="10293927" cy="155170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Технічні засоби проведення АРР</a:t>
            </a:r>
            <a:endParaRPr 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AC8AF1-907D-C366-29A2-591EFF031356}"/>
              </a:ext>
            </a:extLst>
          </p:cNvPr>
          <p:cNvSpPr txBox="1"/>
          <p:nvPr/>
        </p:nvSpPr>
        <p:spPr>
          <a:xfrm>
            <a:off x="772359" y="473099"/>
            <a:ext cx="10786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Необхідність механізації аварійно-рятувальних робіт покликана вимогами скорочення часу на їх проведення. Під час гасіння пожеж та ліквідації аварій поряд з пожежною технікою може використовуватися будівельна та інша техніка підприємств та установ, яка приписується для цієї мети заздалегідь, а також технічні засоби створені спеціально </a:t>
            </a:r>
            <a:r>
              <a:rPr lang="uk-UA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для проведення рятувальних робіт.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 Цю техніку прийнято називати </a:t>
            </a:r>
            <a:r>
              <a:rPr lang="uk-UA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засобами механізації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. Для зручності класифікації засоби механізації поділяються на </a:t>
            </a:r>
            <a:r>
              <a:rPr lang="uk-UA" sz="2000" b="0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крупногабаритні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uk-UA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засоби малої механізації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sz="2000" dirty="0"/>
          </a:p>
        </p:txBody>
      </p:sp>
      <p:pic>
        <p:nvPicPr>
          <p:cNvPr id="1026" name="Picture 2" descr="За участю керівництва ДСНС та Донецької ОДА відбулася церемонія передачі  пожежно-рятувальної техніки та пожежно-технічного оснащення рятувальникам  Донеччини">
            <a:extLst>
              <a:ext uri="{FF2B5EF4-FFF2-40B4-BE49-F238E27FC236}">
                <a16:creationId xmlns:a16="http://schemas.microsoft.com/office/drawing/2014/main" id="{9D651DD8-8AFF-8DAE-0FBF-444ED6D3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6" y="2876365"/>
            <a:ext cx="5003677" cy="29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линська область: рятувальники продовжують відкачування води з підтоплених  територій">
            <a:extLst>
              <a:ext uri="{FF2B5EF4-FFF2-40B4-BE49-F238E27FC236}">
                <a16:creationId xmlns:a16="http://schemas.microsoft.com/office/drawing/2014/main" id="{B281CF5C-FCC7-AA5F-5843-65331AE9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45" y="2876365"/>
            <a:ext cx="5266682" cy="29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5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A9201B-6611-8157-D620-4981407FCE0B}"/>
              </a:ext>
            </a:extLst>
          </p:cNvPr>
          <p:cNvSpPr txBox="1"/>
          <p:nvPr/>
        </p:nvSpPr>
        <p:spPr>
          <a:xfrm>
            <a:off x="3048740" y="36689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u="none" strike="noStrike" baseline="0" dirty="0">
                <a:latin typeface="Times New Roman" panose="02020603050405020304" pitchFamily="18" charset="0"/>
              </a:rPr>
              <a:t>КРУПНОГАБАРИТНІ ЗАСОБИ МЕХАНІЗАЦІЇ </a:t>
            </a:r>
            <a:endParaRPr lang="uk-UA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EEE18-6243-0E02-DA18-262466200694}"/>
              </a:ext>
            </a:extLst>
          </p:cNvPr>
          <p:cNvSpPr txBox="1"/>
          <p:nvPr/>
        </p:nvSpPr>
        <p:spPr>
          <a:xfrm>
            <a:off x="683582" y="1197890"/>
            <a:ext cx="109639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призначені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інженерних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операцій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потребують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великих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енергетичних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витрат</a:t>
            </a:r>
            <a:r>
              <a:rPr lang="ru-RU" sz="2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До них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</a:rPr>
              <a:t>відносяться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- засоби для прокладання шляхів </a:t>
            </a:r>
          </a:p>
          <a:p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- машини розгородження (мають бульдозерне обладнання та маніпулятор для розбирання завалів); - </a:t>
            </a:r>
            <a:r>
              <a:rPr lang="uk-UA" sz="2000" b="0" i="0" u="none" strike="noStrike" baseline="0" dirty="0" err="1">
                <a:latin typeface="Times New Roman" panose="02020603050405020304" pitchFamily="18" charset="0"/>
              </a:rPr>
              <a:t>шляхопрокладальники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 (мають бульдозерне та кранове обладнання); бульдозери; скрепери; </a:t>
            </a:r>
          </a:p>
          <a:p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- грейдери (скрепер знімає та видаляє шар ґрунту, грейдер вирівнює поверхню дороги), трактори; </a:t>
            </a:r>
          </a:p>
          <a:p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- підйомні крани, екскаватори</a:t>
            </a:r>
            <a:r>
              <a:rPr lang="uk-UA" sz="2000" dirty="0">
                <a:latin typeface="Times New Roman" panose="02020603050405020304" pitchFamily="18" charset="0"/>
              </a:rPr>
              <a:t>,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 колінчасті підіймачі</a:t>
            </a:r>
            <a:r>
              <a:rPr lang="uk-UA" sz="2000" dirty="0">
                <a:latin typeface="Times New Roman" panose="02020603050405020304" pitchFamily="18" charset="0"/>
              </a:rPr>
              <a:t>,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 авто-драбини, </a:t>
            </a:r>
            <a:r>
              <a:rPr lang="uk-UA" sz="2000" b="0" i="0" u="none" strike="noStrike" baseline="0" dirty="0" err="1">
                <a:latin typeface="Times New Roman" panose="02020603050405020304" pitchFamily="18" charset="0"/>
              </a:rPr>
              <a:t>погрузчики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; </a:t>
            </a:r>
          </a:p>
          <a:p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засоби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розробки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грунту –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екскаватори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бульдозери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пересувні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бурові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установки</a:t>
            </a:r>
            <a:r>
              <a:rPr lang="uk-UA" sz="2000" b="0" i="0" u="none" strike="noStrike" baseline="0" dirty="0">
                <a:latin typeface="Times New Roman" panose="02020603050405020304" pitchFamily="18" charset="0"/>
              </a:rPr>
              <a:t>;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засоби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для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забезпечення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АРР </a:t>
            </a:r>
            <a:r>
              <a:rPr lang="uk-UA" sz="2000" dirty="0">
                <a:latin typeface="Times New Roman" panose="02020603050405020304" pitchFamily="18" charset="0"/>
              </a:rPr>
              <a:t>(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електростанції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компресори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;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вантажні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атомобілі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latin typeface="Times New Roman" panose="02020603050405020304" pitchFamily="18" charset="0"/>
              </a:rPr>
              <a:t>тощо</a:t>
            </a:r>
            <a:r>
              <a:rPr lang="ru-RU" sz="2000" b="0" i="0" u="none" strike="noStrike" baseline="0" dirty="0">
                <a:latin typeface="Times New Roman" panose="02020603050405020304" pitchFamily="18" charset="0"/>
              </a:rPr>
              <a:t>). </a:t>
            </a:r>
          </a:p>
        </p:txBody>
      </p:sp>
      <p:pic>
        <p:nvPicPr>
          <p:cNvPr id="2050" name="Picture 2" descr="ІНЖЕНЕРНА ТА СПЕЦІАЛЬНА ТЕХНІКА ДЛЯ ЛІКВІДАЦІЇ НАДЗВИЧАЙНИХ СИТУАЦІЙ - PDF  Free Download">
            <a:extLst>
              <a:ext uri="{FF2B5EF4-FFF2-40B4-BE49-F238E27FC236}">
                <a16:creationId xmlns:a16="http://schemas.microsoft.com/office/drawing/2014/main" id="{189565FE-2D07-7AFD-C5C1-CB7BF2C4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20" y="4480798"/>
            <a:ext cx="3373003" cy="19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ля ДСНС виготовили нові паливозаправники - Мілітарний">
            <a:extLst>
              <a:ext uri="{FF2B5EF4-FFF2-40B4-BE49-F238E27FC236}">
                <a16:creationId xmlns:a16="http://schemas.microsoft.com/office/drawing/2014/main" id="{5A85CB2B-6031-4255-B571-83FCB08F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29" y="4480799"/>
            <a:ext cx="3453414" cy="192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9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06D67D-808A-8FAF-A830-0F038D7CE615}"/>
              </a:ext>
            </a:extLst>
          </p:cNvPr>
          <p:cNvSpPr txBox="1"/>
          <p:nvPr/>
        </p:nvSpPr>
        <p:spPr>
          <a:xfrm>
            <a:off x="612559" y="421663"/>
            <a:ext cx="109550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Перевага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крупногабаритних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механізації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в тому,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вони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мають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велику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продуктивністю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дозволяє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скоротити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рятувальних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19EA4-30A0-3A32-DC29-16C68FA664F9}"/>
              </a:ext>
            </a:extLst>
          </p:cNvPr>
          <p:cNvSpPr txBox="1"/>
          <p:nvPr/>
        </p:nvSpPr>
        <p:spPr>
          <a:xfrm>
            <a:off x="550415" y="1984345"/>
            <a:ext cx="6152224" cy="345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0" u="none" strike="noStrike" baseline="0" dirty="0">
                <a:latin typeface="Times New Roman" panose="02020603050405020304" pitchFamily="18" charset="0"/>
              </a:rPr>
              <a:t>Однак їх використання не завжди можливе з наступних причин: </a:t>
            </a:r>
          </a:p>
          <a:p>
            <a:pPr>
              <a:lnSpc>
                <a:spcPct val="150000"/>
              </a:lnSpc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недоступність місць ведення рятувальних робіт; </a:t>
            </a:r>
          </a:p>
          <a:p>
            <a:pPr>
              <a:lnSpc>
                <a:spcPct val="150000"/>
              </a:lnSpc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недоцільність їх використання тому, що малий фронт робіт; </a:t>
            </a:r>
          </a:p>
          <a:p>
            <a:pPr>
              <a:lnSpc>
                <a:spcPct val="150000"/>
              </a:lnSpc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не можливість виконання окремих операцій із-за можливості травмування постраждалих; </a:t>
            </a:r>
          </a:p>
          <a:p>
            <a:pPr>
              <a:lnSpc>
                <a:spcPct val="150000"/>
              </a:lnSpc>
            </a:pP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 не можливість зосередження цих засобів на місці аварії на початковому етапі. </a:t>
            </a:r>
          </a:p>
        </p:txBody>
      </p:sp>
      <p:pic>
        <p:nvPicPr>
          <p:cNvPr id="3074" name="Picture 2" descr="Знайшли тіло людини: у ДСНС показали титанічну роботу з розбирання завалів  у Бородянці - 24 Канал">
            <a:extLst>
              <a:ext uri="{FF2B5EF4-FFF2-40B4-BE49-F238E27FC236}">
                <a16:creationId xmlns:a16="http://schemas.microsoft.com/office/drawing/2014/main" id="{06C618BF-B6D7-4C7B-8DC9-3A29DFEF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17" y="2092555"/>
            <a:ext cx="4871220" cy="32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1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8F3B79-26F7-D6FE-7826-B9792DD2FCCF}"/>
              </a:ext>
            </a:extLst>
          </p:cNvPr>
          <p:cNvSpPr txBox="1"/>
          <p:nvPr/>
        </p:nvSpPr>
        <p:spPr>
          <a:xfrm>
            <a:off x="3048740" y="370188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u="none" strike="noStrike" baseline="0" dirty="0">
                <a:latin typeface="Times New Roman" panose="02020603050405020304" pitchFamily="18" charset="0"/>
              </a:rPr>
              <a:t>ЗАСОБИ МАЛОЇ МЕХАНІЗАЦІЇ </a:t>
            </a:r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D3E21-FA4E-51D6-A495-AA85C166F2E7}"/>
              </a:ext>
            </a:extLst>
          </p:cNvPr>
          <p:cNvSpPr txBox="1"/>
          <p:nvPr/>
        </p:nvSpPr>
        <p:spPr>
          <a:xfrm>
            <a:off x="3343553" y="1000502"/>
            <a:ext cx="5504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0" u="none" strike="noStrike" baseline="0" dirty="0">
                <a:latin typeface="Times New Roman" panose="02020603050405020304" pitchFamily="18" charset="0"/>
              </a:rPr>
              <a:t>Гідравлічний аварійно-рятувальний інструмент 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AC08B-8392-D1EE-E22C-EF406727B275}"/>
              </a:ext>
            </a:extLst>
          </p:cNvPr>
          <p:cNvSpPr txBox="1"/>
          <p:nvPr/>
        </p:nvSpPr>
        <p:spPr>
          <a:xfrm>
            <a:off x="585926" y="1538483"/>
            <a:ext cx="11034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Один з найбільше широко застосовуваних у рятувальних підрозділах комплектів аварійно-рятувального інструмента є - комплект гідравлічного інструмента. Комплект інструмента складається з набору виконавчих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гідропристроїв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, які повинні забезпечувати виконання наступних операцій: переміщення - розсування, стягування, розширення; фіксація;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пережимання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; різання - кусання, перерізання, прорізання, розрізування. 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639A0-026C-7BCE-5E2E-EE99C464F603}"/>
              </a:ext>
            </a:extLst>
          </p:cNvPr>
          <p:cNvSpPr txBox="1"/>
          <p:nvPr/>
        </p:nvSpPr>
        <p:spPr>
          <a:xfrm>
            <a:off x="578528" y="2907461"/>
            <a:ext cx="110349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Застосування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гідравлічного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інструмента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дозволяє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підняти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залізобетонну</a:t>
            </a:r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плиту на висоту до 800 мм. (за допомогою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розжиму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) і втримувати її досить довгий час. Слідом за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розжимом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можна ввести в роботу домкрати різної висоти, які можуть продовжити підйом плити або підстрахувати роботу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розжима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 Гострозубці й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-кусачки в стані перекусити будь-які арматури діаметром до 25 мм. Якщо врахувати, що близько 80% арматур, використовуваної в сучасному будівництві, мають діаметр до 22 мм. те, мабуть, що можливостей цих двох агрегатів цілком достатньо. Гострозубці,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розжимкусачки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й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розжим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комплекту АСІ в стані розкрити будь-який транспортний засіб: автомобілі, автобуси, літаки й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т.д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 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F7F6C-CF3D-1EC7-29B4-F2E78F80957F}"/>
              </a:ext>
            </a:extLst>
          </p:cNvPr>
          <p:cNvSpPr txBox="1"/>
          <p:nvPr/>
        </p:nvSpPr>
        <p:spPr>
          <a:xfrm>
            <a:off x="585926" y="5107435"/>
            <a:ext cx="11034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 технологічний рівень за кордоном дозволив практично у всіх галузях машинобудування розробляти й застосовувати високий тиск. У результаті цього зменшуються розміри і маса гідравлічного устаткування і одночасно підвищуються вимоги до якості обробки поверхонь циліндрів, підвищується чутливість до зношування деталей, зростають вимоги до конструкції ущільнень, з'єднувальних елементів і в цілому до трубопроводів, шлангів.</a:t>
            </a:r>
          </a:p>
        </p:txBody>
      </p:sp>
    </p:spTree>
    <p:extLst>
      <p:ext uri="{BB962C8B-B14F-4D97-AF65-F5344CB8AC3E}">
        <p14:creationId xmlns:p14="http://schemas.microsoft.com/office/powerpoint/2010/main" val="335095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9A8A56-2A07-E5AB-2943-69CF9DFC349E}"/>
              </a:ext>
            </a:extLst>
          </p:cNvPr>
          <p:cNvSpPr txBox="1"/>
          <p:nvPr/>
        </p:nvSpPr>
        <p:spPr>
          <a:xfrm>
            <a:off x="2115475" y="432332"/>
            <a:ext cx="7961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u="none" strike="noStrike" baseline="0" dirty="0">
                <a:latin typeface="Times New Roman" panose="02020603050405020304" pitchFamily="18" charset="0"/>
              </a:rPr>
              <a:t>ПНЕВМАТИЧНИЙ АВАРІЙНО-РЯТУВАЛЬНИЙ ІНСТРУМЕНТ </a:t>
            </a:r>
            <a:endParaRPr lang="uk-UA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2B93E-C1A9-C007-6C37-2CDEC1678F67}"/>
              </a:ext>
            </a:extLst>
          </p:cNvPr>
          <p:cNvSpPr txBox="1"/>
          <p:nvPr/>
        </p:nvSpPr>
        <p:spPr>
          <a:xfrm>
            <a:off x="525264" y="971533"/>
            <a:ext cx="421541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u="none" strike="noStrike" baseline="0" dirty="0">
                <a:latin typeface="Times New Roman" panose="02020603050405020304" pitchFamily="18" charset="0"/>
              </a:rPr>
              <a:t>Поряд з гідравлічним аварійно-рятувальним інструментом для проведення аварійно-рятувальних робіт при ліквідації наслідків стихійних лих і надзвичайних ситуацій техногенного характеру підрозділами ДСНС застосовується пневматичний аварійно-рятувальний інструмент. </a:t>
            </a:r>
          </a:p>
          <a:p>
            <a:pPr algn="just"/>
            <a:r>
              <a:rPr lang="uk-UA" b="0" i="0" u="none" strike="noStrike" baseline="0" dirty="0">
                <a:latin typeface="Times New Roman" panose="02020603050405020304" pitchFamily="18" charset="0"/>
              </a:rPr>
              <a:t>У комплект пневматичного інструмента входить робочий орган (</a:t>
            </a:r>
            <a:r>
              <a:rPr lang="uk-UA" b="0" i="0" u="none" strike="noStrike" baseline="0" dirty="0" err="1">
                <a:latin typeface="Times New Roman" panose="02020603050405020304" pitchFamily="18" charset="0"/>
              </a:rPr>
              <a:t>пневмоподушка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err="1">
                <a:latin typeface="Times New Roman" panose="02020603050405020304" pitchFamily="18" charset="0"/>
              </a:rPr>
              <a:t>пневмодомкрат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err="1">
                <a:latin typeface="Times New Roman" panose="02020603050405020304" pitchFamily="18" charset="0"/>
              </a:rPr>
              <a:t>пневмозаглушка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uk-UA" b="0" i="0" u="none" strike="noStrike" baseline="0" dirty="0" err="1">
                <a:latin typeface="Times New Roman" panose="02020603050405020304" pitchFamily="18" charset="0"/>
              </a:rPr>
              <a:t>пневмобандаж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), комплект сполучних шлангів, пульт керування (редуктор, манометр, запобіжний клапан, пропускні крани), джерело стисненого повітря (балони зі </a:t>
            </a:r>
            <a:r>
              <a:rPr lang="uk-UA" b="0" i="0" u="none" strike="noStrike" baseline="0" dirty="0" err="1">
                <a:latin typeface="Times New Roman" panose="02020603050405020304" pitchFamily="18" charset="0"/>
              </a:rPr>
              <a:t>стиснени</a:t>
            </a:r>
            <a:r>
              <a:rPr lang="uk-UA" b="0" i="0" u="none" strike="noStrike" baseline="0" dirty="0">
                <a:latin typeface="Times New Roman" panose="02020603050405020304" pitchFamily="18" charset="0"/>
              </a:rPr>
              <a:t> м повітрям або СО2, ножний або ручний насос, компресор). </a:t>
            </a:r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FA3FF-F85F-DB35-D7FB-6A86EF8B64BD}"/>
              </a:ext>
            </a:extLst>
          </p:cNvPr>
          <p:cNvSpPr txBox="1"/>
          <p:nvPr/>
        </p:nvSpPr>
        <p:spPr>
          <a:xfrm>
            <a:off x="4935984" y="971533"/>
            <a:ext cx="68091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При виконанні рятувальних робіт можуть використатися для вивільнення придавлених людей, при землетрусах, відкриття віконних грати, дверей ліфтів, монтаж машин, ремонт трубопроводів, підняття круглих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ємностей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, підняття будівельних кранів, відколювання мармурових і кам'яних блоків, при піднятті будинків, ремонт важких будівельних машин, зміна шин на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низькорамних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 автобусах, вантажних автомобілях, сідельних тягачах і </a:t>
            </a:r>
            <a:r>
              <a:rPr lang="uk-UA" sz="1800" b="0" i="0" u="none" strike="noStrike" baseline="0" dirty="0" err="1">
                <a:latin typeface="Times New Roman" panose="02020603050405020304" pitchFamily="18" charset="0"/>
              </a:rPr>
              <a:t>т.д</a:t>
            </a:r>
            <a:r>
              <a:rPr lang="uk-UA" sz="1800" b="0" i="0" u="none" strike="noStrike" baseline="0" dirty="0">
                <a:latin typeface="Times New Roman" panose="02020603050405020304" pitchFamily="18" charset="0"/>
              </a:rPr>
              <a:t>. Смітник вантажів з вантажних автомобілів, перенос машин, установка на рейки рудничних локомотивів, перенос залізничних мостів, вивільнення затиснутих людей при аваріях у промисловості й сільському господарстві, підняття вантажів під водою (із заповненням водою). </a:t>
            </a:r>
            <a:endParaRPr lang="uk-UA" dirty="0"/>
          </a:p>
        </p:txBody>
      </p:sp>
      <p:pic>
        <p:nvPicPr>
          <p:cNvPr id="1026" name="Picture 2" descr="Пожежне і аварійно-рятувальне обладнання: ціна, опис, умови доставки -  ПОСТ-01">
            <a:extLst>
              <a:ext uri="{FF2B5EF4-FFF2-40B4-BE49-F238E27FC236}">
                <a16:creationId xmlns:a16="http://schemas.microsoft.com/office/drawing/2014/main" id="{63CF97AD-FE9F-00BE-9272-4E96AF6E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05" y="4174855"/>
            <a:ext cx="2157644" cy="22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38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TM03457503[[fn=Цитований текст]]</Template>
  <TotalTime>313</TotalTime>
  <Words>707</Words>
  <Application>Microsoft Office PowerPoint</Application>
  <PresentationFormat>Широкий екран</PresentationFormat>
  <Paragraphs>31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26</cp:revision>
  <dcterms:created xsi:type="dcterms:W3CDTF">2023-06-13T06:28:33Z</dcterms:created>
  <dcterms:modified xsi:type="dcterms:W3CDTF">2023-10-18T11:04:08Z</dcterms:modified>
</cp:coreProperties>
</file>