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4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C9FCAAE6-858D-4D51-949B-D9BA6D9A55B8}"/>
    <pc:docChg chg="undo custSel addSld modSld">
      <pc:chgData name="Влад Фурман" userId="c7a8dbc6f6048b23" providerId="LiveId" clId="{C9FCAAE6-858D-4D51-949B-D9BA6D9A55B8}" dt="2023-02-01T08:46:30.772" v="362"/>
      <pc:docMkLst>
        <pc:docMk/>
      </pc:docMkLst>
      <pc:sldChg chg="addSp delSp modSp new mod modTransition setBg">
        <pc:chgData name="Влад Фурман" userId="c7a8dbc6f6048b23" providerId="LiveId" clId="{C9FCAAE6-858D-4D51-949B-D9BA6D9A55B8}" dt="2023-02-01T08:46:22.537" v="357"/>
        <pc:sldMkLst>
          <pc:docMk/>
          <pc:sldMk cId="318837236" sldId="256"/>
        </pc:sldMkLst>
        <pc:spChg chg="del">
          <ac:chgData name="Влад Фурман" userId="c7a8dbc6f6048b23" providerId="LiveId" clId="{C9FCAAE6-858D-4D51-949B-D9BA6D9A55B8}" dt="2023-01-31T08:58:55.579" v="8" actId="21"/>
          <ac:spMkLst>
            <pc:docMk/>
            <pc:sldMk cId="318837236" sldId="256"/>
            <ac:spMk id="2" creationId="{D76D7A53-3B33-4278-A484-2940B4D9FA72}"/>
          </ac:spMkLst>
        </pc:spChg>
        <pc:spChg chg="del">
          <ac:chgData name="Влад Фурман" userId="c7a8dbc6f6048b23" providerId="LiveId" clId="{C9FCAAE6-858D-4D51-949B-D9BA6D9A55B8}" dt="2023-01-31T08:58:59.029" v="9" actId="21"/>
          <ac:spMkLst>
            <pc:docMk/>
            <pc:sldMk cId="318837236" sldId="256"/>
            <ac:spMk id="3" creationId="{0271881F-77CF-4BD6-8212-97E2AA0579BE}"/>
          </ac:spMkLst>
        </pc:spChg>
        <pc:spChg chg="add mod">
          <ac:chgData name="Влад Фурман" userId="c7a8dbc6f6048b23" providerId="LiveId" clId="{C9FCAAE6-858D-4D51-949B-D9BA6D9A55B8}" dt="2023-01-31T08:59:02.126" v="10" actId="1076"/>
          <ac:spMkLst>
            <pc:docMk/>
            <pc:sldMk cId="318837236" sldId="256"/>
            <ac:spMk id="6" creationId="{03B03505-AB16-4408-BFF6-5A3498E2C2A5}"/>
          </ac:spMkLst>
        </pc:spChg>
        <pc:spChg chg="add mod">
          <ac:chgData name="Влад Фурман" userId="c7a8dbc6f6048b23" providerId="LiveId" clId="{C9FCAAE6-858D-4D51-949B-D9BA6D9A55B8}" dt="2023-01-31T08:59:11.806" v="11"/>
          <ac:spMkLst>
            <pc:docMk/>
            <pc:sldMk cId="318837236" sldId="256"/>
            <ac:spMk id="7" creationId="{DAD72FB9-24C6-4C91-888C-046DB032B6F5}"/>
          </ac:spMkLst>
        </pc:spChg>
        <pc:picChg chg="add mod">
          <ac:chgData name="Влад Фурман" userId="c7a8dbc6f6048b23" providerId="LiveId" clId="{C9FCAAE6-858D-4D51-949B-D9BA6D9A55B8}" dt="2023-01-31T08:58:26.164" v="6" actId="1076"/>
          <ac:picMkLst>
            <pc:docMk/>
            <pc:sldMk cId="318837236" sldId="256"/>
            <ac:picMk id="5" creationId="{23FC6D0E-A982-4259-A336-28C3F02D6736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4.332" v="358"/>
        <pc:sldMkLst>
          <pc:docMk/>
          <pc:sldMk cId="3004837494" sldId="257"/>
        </pc:sldMkLst>
        <pc:spChg chg="del">
          <ac:chgData name="Влад Фурман" userId="c7a8dbc6f6048b23" providerId="LiveId" clId="{C9FCAAE6-858D-4D51-949B-D9BA6D9A55B8}" dt="2023-01-31T08:59:33.992" v="14" actId="21"/>
          <ac:spMkLst>
            <pc:docMk/>
            <pc:sldMk cId="3004837494" sldId="257"/>
            <ac:spMk id="2" creationId="{45E90D1D-FFFD-415A-8478-977B6B0046F2}"/>
          </ac:spMkLst>
        </pc:spChg>
        <pc:spChg chg="mod">
          <ac:chgData name="Влад Фурман" userId="c7a8dbc6f6048b23" providerId="LiveId" clId="{C9FCAAE6-858D-4D51-949B-D9BA6D9A55B8}" dt="2023-01-31T09:02:50.531" v="163" actId="1076"/>
          <ac:spMkLst>
            <pc:docMk/>
            <pc:sldMk cId="3004837494" sldId="257"/>
            <ac:spMk id="3" creationId="{E03C2FE4-9BA2-4CAA-8609-B6FF395BA4FC}"/>
          </ac:spMkLst>
        </pc:spChg>
        <pc:spChg chg="add mod">
          <ac:chgData name="Влад Фурман" userId="c7a8dbc6f6048b23" providerId="LiveId" clId="{C9FCAAE6-858D-4D51-949B-D9BA6D9A55B8}" dt="2023-01-31T08:59:28.767" v="13"/>
          <ac:spMkLst>
            <pc:docMk/>
            <pc:sldMk cId="3004837494" sldId="257"/>
            <ac:spMk id="4" creationId="{F3D4D396-69D4-41FC-8C26-38D54F7A81C2}"/>
          </ac:spMkLst>
        </pc:spChg>
        <pc:picChg chg="add mod">
          <ac:chgData name="Влад Фурман" userId="c7a8dbc6f6048b23" providerId="LiveId" clId="{C9FCAAE6-858D-4D51-949B-D9BA6D9A55B8}" dt="2023-01-31T09:17:43.244" v="167" actId="1076"/>
          <ac:picMkLst>
            <pc:docMk/>
            <pc:sldMk cId="3004837494" sldId="257"/>
            <ac:picMk id="1026" creationId="{E1C25B15-EF14-48B4-BE96-EE7571347769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6.044" v="359"/>
        <pc:sldMkLst>
          <pc:docMk/>
          <pc:sldMk cId="474406769" sldId="258"/>
        </pc:sldMkLst>
        <pc:spChg chg="del">
          <ac:chgData name="Влад Фурман" userId="c7a8dbc6f6048b23" providerId="LiveId" clId="{C9FCAAE6-858D-4D51-949B-D9BA6D9A55B8}" dt="2023-02-01T07:34:06.228" v="173" actId="21"/>
          <ac:spMkLst>
            <pc:docMk/>
            <pc:sldMk cId="474406769" sldId="258"/>
            <ac:spMk id="2" creationId="{DDD33E63-16D2-48E1-BEC8-AFD230351DF6}"/>
          </ac:spMkLst>
        </pc:spChg>
        <pc:spChg chg="mod">
          <ac:chgData name="Влад Фурман" userId="c7a8dbc6f6048b23" providerId="LiveId" clId="{C9FCAAE6-858D-4D51-949B-D9BA6D9A55B8}" dt="2023-02-01T07:34:24.951" v="178" actId="1076"/>
          <ac:spMkLst>
            <pc:docMk/>
            <pc:sldMk cId="474406769" sldId="258"/>
            <ac:spMk id="3" creationId="{2AC5E1A7-0104-43F1-99F5-D906DC191075}"/>
          </ac:spMkLst>
        </pc:spChg>
        <pc:spChg chg="add mod">
          <ac:chgData name="Влад Фурман" userId="c7a8dbc6f6048b23" providerId="LiveId" clId="{C9FCAAE6-858D-4D51-949B-D9BA6D9A55B8}" dt="2023-02-01T07:35:17.047" v="184" actId="207"/>
          <ac:spMkLst>
            <pc:docMk/>
            <pc:sldMk cId="474406769" sldId="258"/>
            <ac:spMk id="5" creationId="{866E346E-8251-4928-BAC4-014E2C103433}"/>
          </ac:spMkLst>
        </pc:spChg>
        <pc:picChg chg="add mod">
          <ac:chgData name="Влад Фурман" userId="c7a8dbc6f6048b23" providerId="LiveId" clId="{C9FCAAE6-858D-4D51-949B-D9BA6D9A55B8}" dt="2023-02-01T07:45:44.332" v="193" actId="1076"/>
          <ac:picMkLst>
            <pc:docMk/>
            <pc:sldMk cId="474406769" sldId="258"/>
            <ac:picMk id="7" creationId="{97A38602-A24E-484B-8072-EB92A44AFB4D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7.483" v="360"/>
        <pc:sldMkLst>
          <pc:docMk/>
          <pc:sldMk cId="3941772195" sldId="259"/>
        </pc:sldMkLst>
        <pc:spChg chg="del">
          <ac:chgData name="Влад Фурман" userId="c7a8dbc6f6048b23" providerId="LiveId" clId="{C9FCAAE6-858D-4D51-949B-D9BA6D9A55B8}" dt="2023-02-01T07:45:57.773" v="198" actId="21"/>
          <ac:spMkLst>
            <pc:docMk/>
            <pc:sldMk cId="3941772195" sldId="259"/>
            <ac:spMk id="2" creationId="{49BF4F5A-A56D-43EE-86F3-23A233C5D648}"/>
          </ac:spMkLst>
        </pc:spChg>
        <pc:spChg chg="mod">
          <ac:chgData name="Влад Фурман" userId="c7a8dbc6f6048b23" providerId="LiveId" clId="{C9FCAAE6-858D-4D51-949B-D9BA6D9A55B8}" dt="2023-02-01T07:49:53.652" v="222" actId="14100"/>
          <ac:spMkLst>
            <pc:docMk/>
            <pc:sldMk cId="3941772195" sldId="259"/>
            <ac:spMk id="3" creationId="{6C203756-DFFC-4321-BA21-F553F0C8C4B8}"/>
          </ac:spMkLst>
        </pc:spChg>
        <pc:spChg chg="add mod">
          <ac:chgData name="Влад Фурман" userId="c7a8dbc6f6048b23" providerId="LiveId" clId="{C9FCAAE6-858D-4D51-949B-D9BA6D9A55B8}" dt="2023-02-01T07:50:57.630" v="229" actId="14100"/>
          <ac:spMkLst>
            <pc:docMk/>
            <pc:sldMk cId="3941772195" sldId="259"/>
            <ac:spMk id="5" creationId="{A5DF0F5F-B2D0-4417-9A00-7576D59B84C0}"/>
          </ac:spMkLst>
        </pc:spChg>
        <pc:spChg chg="add mod">
          <ac:chgData name="Влад Фурман" userId="c7a8dbc6f6048b23" providerId="LiveId" clId="{C9FCAAE6-858D-4D51-949B-D9BA6D9A55B8}" dt="2023-02-01T07:51:49.958" v="236" actId="255"/>
          <ac:spMkLst>
            <pc:docMk/>
            <pc:sldMk cId="3941772195" sldId="259"/>
            <ac:spMk id="7" creationId="{2099D566-ADBB-494E-8701-4490CC5AB1AF}"/>
          </ac:spMkLst>
        </pc:spChg>
      </pc:sldChg>
      <pc:sldChg chg="addSp delSp modSp new mod modTransition setBg">
        <pc:chgData name="Влад Фурман" userId="c7a8dbc6f6048b23" providerId="LiveId" clId="{C9FCAAE6-858D-4D51-949B-D9BA6D9A55B8}" dt="2023-02-01T08:46:29.059" v="361"/>
        <pc:sldMkLst>
          <pc:docMk/>
          <pc:sldMk cId="3619621985" sldId="260"/>
        </pc:sldMkLst>
        <pc:spChg chg="del">
          <ac:chgData name="Влад Фурман" userId="c7a8dbc6f6048b23" providerId="LiveId" clId="{C9FCAAE6-858D-4D51-949B-D9BA6D9A55B8}" dt="2023-02-01T07:52:04.968" v="238" actId="21"/>
          <ac:spMkLst>
            <pc:docMk/>
            <pc:sldMk cId="3619621985" sldId="260"/>
            <ac:spMk id="2" creationId="{EBDBB348-08A6-48F6-821F-67340F2E758A}"/>
          </ac:spMkLst>
        </pc:spChg>
        <pc:spChg chg="mod">
          <ac:chgData name="Влад Фурман" userId="c7a8dbc6f6048b23" providerId="LiveId" clId="{C9FCAAE6-858D-4D51-949B-D9BA6D9A55B8}" dt="2023-02-01T08:30:31.748" v="248" actId="207"/>
          <ac:spMkLst>
            <pc:docMk/>
            <pc:sldMk cId="3619621985" sldId="260"/>
            <ac:spMk id="3" creationId="{DB8ADE0A-DE28-4141-BE57-CAB04BE0D90B}"/>
          </ac:spMkLst>
        </pc:spChg>
        <pc:picChg chg="add mod">
          <ac:chgData name="Влад Фурман" userId="c7a8dbc6f6048b23" providerId="LiveId" clId="{C9FCAAE6-858D-4D51-949B-D9BA6D9A55B8}" dt="2023-02-01T08:34:21.288" v="265" actId="1076"/>
          <ac:picMkLst>
            <pc:docMk/>
            <pc:sldMk cId="3619621985" sldId="260"/>
            <ac:picMk id="5" creationId="{DE054017-6580-434F-A210-D5A54EAE183C}"/>
          </ac:picMkLst>
        </pc:picChg>
        <pc:picChg chg="add mod">
          <ac:chgData name="Влад Фурман" userId="c7a8dbc6f6048b23" providerId="LiveId" clId="{C9FCAAE6-858D-4D51-949B-D9BA6D9A55B8}" dt="2023-02-01T08:31:03.672" v="254" actId="1076"/>
          <ac:picMkLst>
            <pc:docMk/>
            <pc:sldMk cId="3619621985" sldId="260"/>
            <ac:picMk id="7" creationId="{BC9D86FB-2EDB-4091-977E-4CF6EFB2CB65}"/>
          </ac:picMkLst>
        </pc:picChg>
        <pc:picChg chg="add mod">
          <ac:chgData name="Влад Фурман" userId="c7a8dbc6f6048b23" providerId="LiveId" clId="{C9FCAAE6-858D-4D51-949B-D9BA6D9A55B8}" dt="2023-02-01T08:33:39.951" v="257" actId="1076"/>
          <ac:picMkLst>
            <pc:docMk/>
            <pc:sldMk cId="3619621985" sldId="260"/>
            <ac:picMk id="9" creationId="{05FC3408-380A-46DE-8AD4-18878FC0A656}"/>
          </ac:picMkLst>
        </pc:picChg>
        <pc:picChg chg="add mod">
          <ac:chgData name="Влад Фурман" userId="c7a8dbc6f6048b23" providerId="LiveId" clId="{C9FCAAE6-858D-4D51-949B-D9BA6D9A55B8}" dt="2023-02-01T08:34:25.128" v="266" actId="1076"/>
          <ac:picMkLst>
            <pc:docMk/>
            <pc:sldMk cId="3619621985" sldId="260"/>
            <ac:picMk id="11" creationId="{D8E966E6-69D4-48E6-98CF-6F4E06C9706B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30.772" v="362"/>
        <pc:sldMkLst>
          <pc:docMk/>
          <pc:sldMk cId="653182140" sldId="261"/>
        </pc:sldMkLst>
        <pc:spChg chg="del">
          <ac:chgData name="Влад Фурман" userId="c7a8dbc6f6048b23" providerId="LiveId" clId="{C9FCAAE6-858D-4D51-949B-D9BA6D9A55B8}" dt="2023-02-01T08:35:20.991" v="272" actId="21"/>
          <ac:spMkLst>
            <pc:docMk/>
            <pc:sldMk cId="653182140" sldId="261"/>
            <ac:spMk id="2" creationId="{D833A809-A996-4E62-A602-C0DCEEDDAA38}"/>
          </ac:spMkLst>
        </pc:spChg>
        <pc:spChg chg="mod">
          <ac:chgData name="Влад Фурман" userId="c7a8dbc6f6048b23" providerId="LiveId" clId="{C9FCAAE6-858D-4D51-949B-D9BA6D9A55B8}" dt="2023-02-01T08:36:02.723" v="283" actId="2711"/>
          <ac:spMkLst>
            <pc:docMk/>
            <pc:sldMk cId="653182140" sldId="261"/>
            <ac:spMk id="3" creationId="{B50BAE32-D2A4-4D3F-A3CF-4EA7111E7032}"/>
          </ac:spMkLst>
        </pc:spChg>
        <pc:spChg chg="add del mod">
          <ac:chgData name="Влад Фурман" userId="c7a8dbc6f6048b23" providerId="LiveId" clId="{C9FCAAE6-858D-4D51-949B-D9BA6D9A55B8}" dt="2023-02-01T08:42:05.978" v="337" actId="1076"/>
          <ac:spMkLst>
            <pc:docMk/>
            <pc:sldMk cId="653182140" sldId="261"/>
            <ac:spMk id="5" creationId="{05B30007-8CB2-4AF7-9440-8CFDAFFB725F}"/>
          </ac:spMkLst>
        </pc:spChg>
        <pc:spChg chg="add del mod">
          <ac:chgData name="Влад Фурман" userId="c7a8dbc6f6048b23" providerId="LiveId" clId="{C9FCAAE6-858D-4D51-949B-D9BA6D9A55B8}" dt="2023-02-01T08:41:35.658" v="329" actId="21"/>
          <ac:spMkLst>
            <pc:docMk/>
            <pc:sldMk cId="653182140" sldId="261"/>
            <ac:spMk id="7" creationId="{283FAD2B-C6C3-44CB-B511-908F96CE3BB4}"/>
          </ac:spMkLst>
        </pc:spChg>
        <pc:spChg chg="add del mod">
          <ac:chgData name="Влад Фурман" userId="c7a8dbc6f6048b23" providerId="LiveId" clId="{C9FCAAE6-858D-4D51-949B-D9BA6D9A55B8}" dt="2023-02-01T08:41:50.632" v="333" actId="21"/>
          <ac:spMkLst>
            <pc:docMk/>
            <pc:sldMk cId="653182140" sldId="261"/>
            <ac:spMk id="9" creationId="{DDD6D8E9-7A75-438F-BE35-B9DD3046FA73}"/>
          </ac:spMkLst>
        </pc:spChg>
        <pc:picChg chg="add mod">
          <ac:chgData name="Влад Фурман" userId="c7a8dbc6f6048b23" providerId="LiveId" clId="{C9FCAAE6-858D-4D51-949B-D9BA6D9A55B8}" dt="2023-02-01T08:46:14.433" v="356" actId="1076"/>
          <ac:picMkLst>
            <pc:docMk/>
            <pc:sldMk cId="653182140" sldId="261"/>
            <ac:picMk id="11" creationId="{559160F7-B8DE-48BC-A3E2-D0A7BB86AC81}"/>
          </ac:picMkLst>
        </pc:picChg>
        <pc:picChg chg="add del mod">
          <ac:chgData name="Влад Фурман" userId="c7a8dbc6f6048b23" providerId="LiveId" clId="{C9FCAAE6-858D-4D51-949B-D9BA6D9A55B8}" dt="2023-02-01T08:44:57.913" v="345" actId="478"/>
          <ac:picMkLst>
            <pc:docMk/>
            <pc:sldMk cId="653182140" sldId="261"/>
            <ac:picMk id="13" creationId="{026B03E3-2FD7-4AF7-89E1-EB4FBA8156B1}"/>
          </ac:picMkLst>
        </pc:picChg>
        <pc:picChg chg="add mod">
          <ac:chgData name="Влад Фурман" userId="c7a8dbc6f6048b23" providerId="LiveId" clId="{C9FCAAE6-858D-4D51-949B-D9BA6D9A55B8}" dt="2023-02-01T08:46:09.080" v="354" actId="1076"/>
          <ac:picMkLst>
            <pc:docMk/>
            <pc:sldMk cId="653182140" sldId="261"/>
            <ac:picMk id="15" creationId="{A9818CCC-2EE5-486B-BBB5-3787FD882797}"/>
          </ac:picMkLst>
        </pc:picChg>
      </pc:sldChg>
      <pc:sldMasterChg chg="addSldLayout">
        <pc:chgData name="Влад Фурман" userId="c7a8dbc6f6048b23" providerId="LiveId" clId="{C9FCAAE6-858D-4D51-949B-D9BA6D9A55B8}" dt="2023-01-31T08:57:45.378" v="0" actId="680"/>
        <pc:sldMasterMkLst>
          <pc:docMk/>
          <pc:sldMasterMk cId="316849886" sldId="2147483648"/>
        </pc:sldMasterMkLst>
        <pc:sldLayoutChg chg="add">
          <pc:chgData name="Влад Фурман" userId="c7a8dbc6f6048b23" providerId="LiveId" clId="{C9FCAAE6-858D-4D51-949B-D9BA6D9A55B8}" dt="2023-01-31T08:57:45.378" v="0" actId="680"/>
          <pc:sldLayoutMkLst>
            <pc:docMk/>
            <pc:sldMasterMk cId="316849886" sldId="2147483648"/>
            <pc:sldLayoutMk cId="282576218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7FD57-0B6A-4767-9636-1E2A35549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42C05A3-1D64-4CE4-BA33-715BF0C44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7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tx2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C6D0E-A982-4259-A336-28C3F02D6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1" y="142765"/>
            <a:ext cx="2173398" cy="217339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B03505-AB16-4408-BFF6-5A3498E2C2A5}"/>
              </a:ext>
            </a:extLst>
          </p:cNvPr>
          <p:cNvSpPr txBox="1">
            <a:spLocks/>
          </p:cNvSpPr>
          <p:nvPr/>
        </p:nvSpPr>
        <p:spPr>
          <a:xfrm>
            <a:off x="442912" y="2905125"/>
            <a:ext cx="11306176" cy="10477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DAD72FB9-24C6-4C91-888C-046DB032B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3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3C2FE4-9BA2-4CAA-8609-B6FF395BA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95735"/>
            <a:ext cx="12192000" cy="1655762"/>
          </a:xfrm>
        </p:spPr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 рядового і начальницького складу служби цивільного захисту аварійно-рятувального підрозділу під час проведення аварійно-рятувальних та інших невідкладених робіт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D4D396-69D4-41FC-8C26-38D54F7A81C2}"/>
              </a:ext>
            </a:extLst>
          </p:cNvPr>
          <p:cNvSpPr txBox="1">
            <a:spLocks/>
          </p:cNvSpPr>
          <p:nvPr/>
        </p:nvSpPr>
        <p:spPr>
          <a:xfrm>
            <a:off x="1524000" y="1786732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300483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рядок проходження служби цивільного захисту особами рядового і начальницького  складу - презентация онлайн">
            <a:extLst>
              <a:ext uri="{FF2B5EF4-FFF2-40B4-BE49-F238E27FC236}">
                <a16:creationId xmlns:a16="http://schemas.microsoft.com/office/drawing/2014/main" id="{DC0942B0-CE3F-4E44-9B06-B8008488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5" y="15162"/>
            <a:ext cx="12219075" cy="6842838"/>
          </a:xfrm>
          <a:prstGeom prst="rect">
            <a:avLst/>
          </a:prstGeom>
          <a:gradFill>
            <a:gsLst>
              <a:gs pos="33000">
                <a:srgbClr val="FFFF00"/>
              </a:gs>
              <a:gs pos="64000">
                <a:schemeClr val="accent5">
                  <a:lumMod val="0"/>
                  <a:lumOff val="100000"/>
                </a:schemeClr>
              </a:gs>
              <a:gs pos="99000">
                <a:schemeClr val="accent5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995937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C5E1A7-0104-43F1-99F5-D906DC191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0038"/>
            <a:ext cx="12192000" cy="1655762"/>
          </a:xfrm>
        </p:spPr>
        <p:txBody>
          <a:bodyPr/>
          <a:lstStyle/>
          <a:p>
            <a:r>
              <a:rPr lang="uk-UA" sz="1800" b="1" i="0" dirty="0">
                <a:effectLst/>
                <a:latin typeface="Roboto" panose="02000000000000000000" pitchFamily="2" charset="0"/>
              </a:rPr>
              <a:t>Аварійно-рятувальні та інші невідкладні роботи</a:t>
            </a:r>
            <a:endParaRPr lang="uk-UA" sz="18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1800" b="0" i="0" dirty="0">
                <a:effectLst/>
                <a:latin typeface="Roboto" panose="02000000000000000000" pitchFamily="2" charset="0"/>
              </a:rPr>
              <a:t>Управління під час ліквідації наслідків надзвичайних ситуацій полягає у керівництві силами цивільного захисту (</a:t>
            </a:r>
            <a:r>
              <a:rPr lang="uk-UA" sz="1800" b="0" i="0" dirty="0" err="1">
                <a:effectLst/>
                <a:latin typeface="Roboto" panose="02000000000000000000" pitchFamily="2" charset="0"/>
              </a:rPr>
              <a:t>оперативно</a:t>
            </a:r>
            <a:r>
              <a:rPr lang="uk-UA" sz="1800" b="0" i="0" dirty="0">
                <a:effectLst/>
                <a:latin typeface="Roboto" panose="02000000000000000000" pitchFamily="2" charset="0"/>
              </a:rPr>
              <a:t>-рятувальна служба цивільного захисту, аварійно-рятувальні служби, формування цивільного захисту, спеціалізовані служби, </a:t>
            </a:r>
            <a:r>
              <a:rPr lang="uk-UA" sz="1800" b="0" i="0" dirty="0" err="1">
                <a:effectLst/>
                <a:latin typeface="Roboto" panose="02000000000000000000" pitchFamily="2" charset="0"/>
              </a:rPr>
              <a:t>пожежно</a:t>
            </a:r>
            <a:r>
              <a:rPr lang="uk-UA" sz="1800" b="0" i="0" dirty="0">
                <a:effectLst/>
                <a:latin typeface="Roboto" panose="02000000000000000000" pitchFamily="2" charset="0"/>
              </a:rPr>
              <a:t>-рятувальні підрозділи (частини), добровільні формування цивільного захисту) при проведенні аварійно-рятувальних та інших невідкладних робіт (АРІНР).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E346E-8251-4928-BAC4-014E2C103433}"/>
              </a:ext>
            </a:extLst>
          </p:cNvPr>
          <p:cNvSpPr txBox="1"/>
          <p:nvPr/>
        </p:nvSpPr>
        <p:spPr>
          <a:xfrm>
            <a:off x="0" y="4701461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800" b="1" i="1" dirty="0">
                <a:effectLst/>
                <a:latin typeface="Roboto" panose="02000000000000000000" pitchFamily="2" charset="0"/>
              </a:rPr>
              <a:t>АРІНР </a:t>
            </a:r>
            <a:r>
              <a:rPr lang="uk-UA" sz="1800" b="0" i="0" dirty="0">
                <a:effectLst/>
                <a:latin typeface="Roboto" panose="02000000000000000000" pitchFamily="2" charset="0"/>
              </a:rPr>
              <a:t>– роботи, спрямовані на пошук, рятування і захист населення, уникнення руйнувань і матеріальних збитків, локалізацію зони впливу небезпечних чинників, ліквідацію чинників, що унеможливлюють проведення таких робіт або загрожують життю рятувальників.</a:t>
            </a:r>
          </a:p>
          <a:p>
            <a:pPr algn="l"/>
            <a:r>
              <a:rPr lang="uk-UA" sz="1800" b="0" i="0" dirty="0">
                <a:effectLst/>
                <a:latin typeface="Roboto" panose="02000000000000000000" pitchFamily="2" charset="0"/>
              </a:rPr>
              <a:t>Головна мета управління під час виконання АРІНР – забезпечити своєчасне та ефективне виконання завдань у зоні надзвичайної ситуації (НС) у найкоротші терміни та з мінімальними людськими й матеріальними втратами від наслідків НС наявними ресурсами (силами та засобами різноманітного призначення для виконання АРІНР).</a:t>
            </a:r>
          </a:p>
        </p:txBody>
      </p:sp>
      <p:pic>
        <p:nvPicPr>
          <p:cNvPr id="2050" name="Picture 2" descr="ДСНС назвала три вагомі причини триматися подалі від місць аварійно-рятувальних  робіт - МЕТА">
            <a:extLst>
              <a:ext uri="{FF2B5EF4-FFF2-40B4-BE49-F238E27FC236}">
                <a16:creationId xmlns:a16="http://schemas.microsoft.com/office/drawing/2014/main" id="{672CB92B-F13B-426B-9198-450E3532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828800"/>
            <a:ext cx="5572125" cy="28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06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203756-DFFC-4321-BA21-F553F0C8C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873760"/>
          </a:xfrm>
        </p:spPr>
        <p:txBody>
          <a:bodyPr/>
          <a:lstStyle/>
          <a:p>
            <a:r>
              <a:rPr lang="uk-UA" sz="1600" b="1" i="1" dirty="0">
                <a:effectLst/>
                <a:latin typeface="Roboto" panose="02000000000000000000" pitchFamily="2" charset="0"/>
              </a:rPr>
              <a:t>Керівник аварійно-рятувального формування</a:t>
            </a:r>
          </a:p>
          <a:p>
            <a:pPr algn="l">
              <a:spcBef>
                <a:spcPts val="600"/>
              </a:spcBef>
            </a:pPr>
            <a:r>
              <a:rPr lang="uk-UA" sz="1400" i="1" dirty="0">
                <a:effectLst/>
                <a:latin typeface="Roboto" panose="02000000000000000000" pitchFamily="2" charset="0"/>
              </a:rPr>
              <a:t>Керівник аварійно-рятувального формування, що прибув у зону НС першим, бере на себе повноваження керівника робіт з ліквідації наслідків НС (керівника робіт) і виконує їх до прибуття призначеного у встановленому порядку керівника робіт.</a:t>
            </a:r>
          </a:p>
          <a:p>
            <a:pPr algn="l">
              <a:spcBef>
                <a:spcPts val="600"/>
              </a:spcBef>
            </a:pPr>
            <a:r>
              <a:rPr lang="uk-UA" sz="1400" i="1" dirty="0">
                <a:effectLst/>
                <a:latin typeface="Roboto" panose="02000000000000000000" pitchFamily="2" charset="0"/>
              </a:rPr>
              <a:t>У випадку технологічної неможливості проведення всього обсягу АРІНР керівник робіт може припинити АРІНР як в цілому, так і певної їхньої частини, при цьому, в першу чергу, вжити усіх можливих заходів щодо рятування людей, які перебувають у зоні НС.</a:t>
            </a:r>
          </a:p>
          <a:p>
            <a:pPr algn="l">
              <a:spcBef>
                <a:spcPts val="600"/>
              </a:spcBef>
            </a:pPr>
            <a:r>
              <a:rPr lang="uk-UA" sz="1400" i="1" dirty="0">
                <a:effectLst/>
                <a:latin typeface="Roboto" panose="02000000000000000000" pitchFamily="2" charset="0"/>
              </a:rPr>
              <a:t>Керівник аварійно-рятувального формування, який призначений керівником робіт, у випадку отримання інформації про виникнення НС більш високого рівня або інших небезпечних подій, що вимагають невідкладного реагування, а також обставин, що роблять неможливим виконання ним обов’язків керівника робіт, може залишити зону НС, призначивши керівником робіт іншу посадову особу з-поміж керівників аварійно-рятувальних формувань, що беруть участь у проведенні АРІНР. При цьому в обов’язковому порядку невідкладно подається донесення керівнику </a:t>
            </a:r>
            <a:r>
              <a:rPr lang="uk-UA" sz="1400" i="1" dirty="0" err="1">
                <a:effectLst/>
                <a:latin typeface="Roboto" panose="02000000000000000000" pitchFamily="2" charset="0"/>
              </a:rPr>
              <a:t>органа</a:t>
            </a:r>
            <a:r>
              <a:rPr lang="uk-UA" sz="1400" i="1" dirty="0">
                <a:effectLst/>
                <a:latin typeface="Roboto" panose="02000000000000000000" pitchFamily="2" charset="0"/>
              </a:rPr>
              <a:t>, який призначив цього керівника робіт, і здійснюється запис у відповідних документах. Відповідальність за наслідки такого рішення покладається на посадову особу, що його ухвалила.</a:t>
            </a: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F0F5F-B2D0-4417-9A00-7576D59B84C0}"/>
              </a:ext>
            </a:extLst>
          </p:cNvPr>
          <p:cNvSpPr txBox="1"/>
          <p:nvPr/>
        </p:nvSpPr>
        <p:spPr>
          <a:xfrm>
            <a:off x="0" y="2516822"/>
            <a:ext cx="51917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200" b="1" i="1" dirty="0">
                <a:effectLst/>
                <a:latin typeface="Roboto" panose="02000000000000000000" pitchFamily="2" charset="0"/>
              </a:rPr>
              <a:t>За гострої необхідності керівник робіт має право самостійно вирішувати питання щодо</a:t>
            </a:r>
            <a:r>
              <a:rPr lang="uk-UA" sz="1200" b="0" i="1" dirty="0">
                <a:effectLst/>
                <a:latin typeface="Roboto" panose="02000000000000000000" pitchFamily="2" charset="0"/>
              </a:rPr>
              <a:t>:</a:t>
            </a:r>
            <a:endParaRPr lang="uk-UA" sz="1200" b="0" i="0" dirty="0"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проведення заходів з евакуації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зупинки діяльності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проведення АРІНР на об’єктах і територіях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обмеження доступу людей у зону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розбронювання з метою ліквідації наслідків НС резервів матеріальних ресурсів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використання у порядку, встановленому законодавством України, засобів зв’язку та транспорту, іншого майна організацій, що перебувають у зоні НС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залучення до проведення робіт з ліквідації наслідків НС позаштатних та громадських аварійно-рятувальних формувань, а також рятувальників, що не входять до складу зазначених формувань, за наявності у них документів, що підтверджують їхню атестацію на проведення АРІНР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залучення на добровільній основі населення до проведення невідкладних робіт, а також окремих громадян, що не є рятувальниками, з їхньої згоди до проведення АРІНР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прийняття інших заходів, обумовлених розвитком НС і ходом робіт з її ліквідації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9D566-ADBB-494E-8701-4490CC5AB1AF}"/>
              </a:ext>
            </a:extLst>
          </p:cNvPr>
          <p:cNvSpPr txBox="1"/>
          <p:nvPr/>
        </p:nvSpPr>
        <p:spPr>
          <a:xfrm>
            <a:off x="6096000" y="2516822"/>
            <a:ext cx="57988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200" b="1" i="0" dirty="0">
                <a:effectLst/>
                <a:latin typeface="Roboto" panose="02000000000000000000" pitchFamily="2" charset="0"/>
              </a:rPr>
              <a:t>Управління роботами починається з моменту виникнення НС і завершується після ліквідації її наслідків.</a:t>
            </a:r>
            <a:r>
              <a:rPr lang="uk-UA" sz="1200" b="0" i="0" dirty="0">
                <a:effectLst/>
                <a:latin typeface="Roboto" panose="02000000000000000000" pitchFamily="2" charset="0"/>
              </a:rPr>
              <a:t> Управління здійснюється, як правило, за добовими циклами, кожен із яких складається з таких етапів: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збір даних про обстановку;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аналіз і оцінка обстановки;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підготовка висновків і пропозицій до рішення на проведення робіт;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ухвалення (уточнення) рішення і доведення завдань до відома виконавців;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організація взаємодії;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забезпечення дій сил і засобів;</a:t>
            </a:r>
          </a:p>
          <a:p>
            <a:pPr algn="just">
              <a:buFont typeface="+mj-lt"/>
              <a:buAutoNum type="arabicPeriod"/>
            </a:pPr>
            <a:r>
              <a:rPr lang="uk-UA" sz="1200" b="0" i="0" dirty="0">
                <a:effectLst/>
                <a:latin typeface="Roboto" panose="02000000000000000000" pitchFamily="2" charset="0"/>
              </a:rPr>
              <a:t>організація управління.</a:t>
            </a:r>
          </a:p>
          <a:p>
            <a:pPr algn="just"/>
            <a:r>
              <a:rPr lang="uk-UA" sz="1200" b="0" i="0" dirty="0">
                <a:effectLst/>
                <a:latin typeface="Roboto" panose="02000000000000000000" pitchFamily="2" charset="0"/>
              </a:rPr>
              <a:t>Управління аварійно-рятувальними формуваннями має бути стійким, безперервним, оперативним, при цьому доцільно забезпечувати поєднання необхідного ступеня централізації з наданням підлеглим ініціативи у визначенні способів виконання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394177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8ADE0A-DE28-4141-BE57-CAB04BE0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958"/>
            <a:ext cx="5772150" cy="1655762"/>
          </a:xfrm>
        </p:spPr>
        <p:txBody>
          <a:bodyPr/>
          <a:lstStyle/>
          <a:p>
            <a:r>
              <a:rPr lang="uk-UA" sz="1350" b="1" i="0" dirty="0">
                <a:effectLst/>
                <a:latin typeface="Roboto" panose="02000000000000000000" pitchFamily="2" charset="0"/>
              </a:rPr>
              <a:t>Збір даних, аналіз та оцінка обстановки</a:t>
            </a:r>
            <a:endParaRPr lang="uk-UA" sz="1350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Зміст функцій управління та їхня циклічність є характерними для планового проведення аварійно-рятувальних робіт. Через різкі зміни обстановки вони можуть змінюватися і, відповідно, органи управління мають діяти адекватно до конкретної обстановки.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Дані про обстановку та її зміни надходять до органів управління у формі строкових і термінових донесень. Основними джерелами подання найбільш повних і узагальнених даних про обстановку є підпорядковані формування (підрозділи) та органи управління. Значна частина інформації може надходити від органів управління вищого рівня та їхніх засобів спостереження і контролю.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Залежно від послідовності розвитку надзвичайної ситуації, підпорядковані органи управління надають донесення про імовірність виникнення надзвичайної ситуації, факт її виникнення, обстановку в районі лиха, про хід аварійно-рятувальних та інших невідкладних робіт, різку зміну обстановки, результати робіт (за періодами).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Донесення щодо імовірності та факту виникнення НС подаються негайно. Вони повинні містити лише дані, необхідні для вживання екстрених заходів і визначення завдань силами постійної готовності, а також для прийняття попереднього рішення щодо приведення в готовність сил і засобів, надсилання їх до району надзвичайної ситуації й ведення аварійно-рятувальних робіт. Детальніші донесення надаються після проведення розвідки, рекогносцирування й на початковому етапі робіт. Вони містять дані, за якими </a:t>
            </a:r>
            <a:r>
              <a:rPr lang="uk-UA" sz="1350" b="0" i="0" dirty="0" err="1">
                <a:effectLst/>
                <a:latin typeface="Roboto" panose="02000000000000000000" pitchFamily="2" charset="0"/>
              </a:rPr>
              <a:t>уточнюється</a:t>
            </a:r>
            <a:r>
              <a:rPr lang="uk-UA" sz="1350" b="0" i="0" dirty="0">
                <a:effectLst/>
                <a:latin typeface="Roboto" panose="02000000000000000000" pitchFamily="2" charset="0"/>
              </a:rPr>
              <a:t> попереднє або приймається нове рішення на проведення робіт основними силами.</a:t>
            </a:r>
          </a:p>
          <a:p>
            <a:pPr algn="just"/>
            <a:r>
              <a:rPr lang="uk-UA" sz="1350" b="0" i="0" dirty="0">
                <a:effectLst/>
                <a:latin typeface="Roboto" panose="02000000000000000000" pitchFamily="2" charset="0"/>
              </a:rPr>
              <a:t>Обстановку у повному обсязі аналізує керівник органу управління, який очолює аварійно-рятувальну операцію, його заступники та інші посадові особи, кожен у межах своєї компетенції й відповідальності.</a:t>
            </a:r>
          </a:p>
          <a:p>
            <a:pPr algn="l"/>
            <a:endParaRPr lang="uk-UA" dirty="0"/>
          </a:p>
        </p:txBody>
      </p:sp>
      <p:sp>
        <p:nvSpPr>
          <p:cNvPr id="8" name="Підзаголовок 2">
            <a:extLst>
              <a:ext uri="{FF2B5EF4-FFF2-40B4-BE49-F238E27FC236}">
                <a16:creationId xmlns:a16="http://schemas.microsoft.com/office/drawing/2014/main" id="{5A378C7B-E46D-480D-9935-8FC50FBE2191}"/>
              </a:ext>
            </a:extLst>
          </p:cNvPr>
          <p:cNvSpPr txBox="1">
            <a:spLocks/>
          </p:cNvSpPr>
          <p:nvPr/>
        </p:nvSpPr>
        <p:spPr>
          <a:xfrm>
            <a:off x="6096000" y="167958"/>
            <a:ext cx="5772150" cy="19367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300" b="1" i="0" dirty="0">
                <a:effectLst/>
                <a:latin typeface="Roboto" panose="02000000000000000000" pitchFamily="2" charset="0"/>
              </a:rPr>
              <a:t>Аналіз обстановки містить оцінку таких відомостей:</a:t>
            </a:r>
            <a:endParaRPr lang="uk-UA" sz="1300" b="0" i="0" dirty="0"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характер об’єкта НС (призначення, наявність впливу небезпечних факторів НС, кількість і склад осіб, що перебувають на об’єкті, відстань до населених пунктів, наявність і стан комунікацій та засобів зв’язку тощо);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масштаб розвитку надзвичайної ситуації, заходи безпеки для виробничого персоналу та населення, межі небезпечних зон (пожеж, радіоактивного, хімічного забруднення, бактеріологічного зараження, затоплення, руйнування тощо) і прогноз їхнього можливого поширення;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наявність загрози для людей, кількість постраждалих (загиблих) і оперативні відомості про матеріальні втрати;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види, обсяг і умови невідкладних робіт;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потреба в силах і засобах для проведення робіт у найкоротший термін;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наявність у найближчих місцях (населених пунктах) сил і засобів рятування, будівельної та іншої техніки, установ охорони здоров’я тощо;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кількість, укомплектованість, забезпеченість і готовність до дій сил та засобів, послідовність введення їх у зону НС для розгортання робіт;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300" b="0" i="0" dirty="0">
                <a:effectLst/>
                <a:latin typeface="Roboto" panose="02000000000000000000" pitchFamily="2" charset="0"/>
              </a:rPr>
              <a:t>достатність і стан прибулих на місце НС сил і засобів.</a:t>
            </a:r>
          </a:p>
          <a:p>
            <a:pPr algn="just"/>
            <a:r>
              <a:rPr lang="uk-UA" sz="1300" b="0" i="0" dirty="0">
                <a:effectLst/>
                <a:latin typeface="Roboto" panose="02000000000000000000" pitchFamily="2" charset="0"/>
              </a:rPr>
              <a:t>У процесі аналізу даних про обстановку фахівці зіставляють потребу в силах і засобах для проведення робіт з їх конкретною наявністю та можливостями, проводять розрахунки, аналізують варіанти застосування, обираючи найбільш доцільний (реальний).</a:t>
            </a:r>
          </a:p>
          <a:p>
            <a:pPr algn="just"/>
            <a:r>
              <a:rPr lang="uk-UA" sz="1300" b="0" i="0" dirty="0">
                <a:effectLst/>
                <a:latin typeface="Roboto" panose="02000000000000000000" pitchFamily="2" charset="0"/>
              </a:rPr>
              <a:t>Висновки з оцінки обстановки та пропозиції щодо застосування сил і засобів доповідаються керівникові </a:t>
            </a:r>
            <a:r>
              <a:rPr lang="uk-UA" sz="1300" b="0" i="0" dirty="0" err="1">
                <a:effectLst/>
                <a:latin typeface="Roboto" panose="02000000000000000000" pitchFamily="2" charset="0"/>
              </a:rPr>
              <a:t>органа</a:t>
            </a:r>
            <a:r>
              <a:rPr lang="uk-UA" sz="1300" b="0" i="0" dirty="0">
                <a:effectLst/>
                <a:latin typeface="Roboto" panose="02000000000000000000" pitchFamily="2" charset="0"/>
              </a:rPr>
              <a:t> управління (керівникові робіт з ліквідації наслідків НС), пропозиції фахівців узагальнюються і використовуються у процесі ухвалення рішень.</a:t>
            </a: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962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BAE32-D2A4-4D3F-A3CF-4EA7111E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8" y="202883"/>
            <a:ext cx="6096000" cy="1655762"/>
          </a:xfrm>
        </p:spPr>
        <p:txBody>
          <a:bodyPr/>
          <a:lstStyle/>
          <a:p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uk-UA" sz="1400" b="1" i="0" dirty="0">
                <a:effectLst/>
                <a:latin typeface="Roboto" panose="02000000000000000000" pitchFamily="2" charset="0"/>
              </a:rPr>
              <a:t>Ліквідація наслідків НС</a:t>
            </a:r>
            <a:endParaRPr lang="uk-UA" sz="14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uk-UA" sz="1400" b="0" i="0" dirty="0">
                <a:effectLst/>
                <a:latin typeface="Roboto" panose="02000000000000000000" pitchFamily="2" charset="0"/>
              </a:rPr>
              <a:t>Ліквідація наслідків надзвичайної ситуації – проведення комплексу заходів, що складається з аварійно-рятувальних та інших невідкладних робіт, які здійснюються у разі виникнення надзвичайної ситуації та спрямовані на припинення дії небезпечних факторів, рятування життя та збереження здоров’я людей, а також на локалізацію зони надзвичайної ситуації.</a:t>
            </a:r>
          </a:p>
          <a:p>
            <a:r>
              <a:rPr lang="uk-UA" sz="1400" b="1" i="1" dirty="0">
                <a:effectLst/>
                <a:latin typeface="Roboto" panose="02000000000000000000" pitchFamily="2" charset="0"/>
              </a:rPr>
              <a:t>Аварійно-рятувальні роботи (АРР)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 </a:t>
            </a:r>
          </a:p>
          <a:p>
            <a:pPr algn="l"/>
            <a:r>
              <a:rPr lang="uk-UA" sz="1400" dirty="0">
                <a:latin typeface="Roboto" panose="02000000000000000000" pitchFamily="2" charset="0"/>
              </a:rPr>
              <a:t>П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роводяться з метою пошуку і деблокування постраждалих, надання їм медичної допомоги та евакуації до лікувальних закладів.</a:t>
            </a:r>
          </a:p>
          <a:p>
            <a:pPr algn="l"/>
            <a:r>
              <a:rPr lang="uk-UA" sz="1400" b="0" i="1" dirty="0">
                <a:effectLst/>
                <a:latin typeface="Roboto" panose="02000000000000000000" pitchFamily="2" charset="0"/>
              </a:rPr>
              <a:t>Аварійно-рятувальні роботи в осередках ураження включають такі дії:</a:t>
            </a:r>
            <a:endParaRPr lang="uk-UA" sz="1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розвідка маршрутів руху і ділянок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локалізація, гасіння пожеж на маршрутах руху і ділянках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ліквідація або доведення до мінімально можливого рівня шкідливих і небезпечних чинників, які виникли внаслідок НС та унеможливлюють ведення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пошук та вилучення уражених із пошкоджених або палаючих будівель, загазованих, затоплених і задимлених приміщень;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надання </a:t>
            </a:r>
            <a:r>
              <a:rPr lang="uk-UA" sz="1400" b="0" i="0" dirty="0" err="1">
                <a:effectLst/>
                <a:latin typeface="Roboto" panose="02000000000000000000" pitchFamily="2" charset="0"/>
              </a:rPr>
              <a:t>домедичної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 та екстреної медичної допомоги постраждалим та евакуація їх до медичних установ;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евакуація населення з небезпечних зон;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санітарна обробка людей, ветеринарна обробка тварин, дезактивація, дезінфекція і дегазація техніки, засобів захисту та одягу, знезаражування території і споруд, продовольства, води, продовольчої сировини та фуражу.</a:t>
            </a:r>
          </a:p>
          <a:p>
            <a:pPr algn="l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30007-8CB2-4AF7-9440-8CFDAFFB725F}"/>
              </a:ext>
            </a:extLst>
          </p:cNvPr>
          <p:cNvSpPr txBox="1"/>
          <p:nvPr/>
        </p:nvSpPr>
        <p:spPr>
          <a:xfrm>
            <a:off x="6524943" y="208598"/>
            <a:ext cx="5667057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400" b="0" i="0" dirty="0">
                <a:effectLst/>
                <a:latin typeface="Roboto" panose="02000000000000000000" pitchFamily="2" charset="0"/>
              </a:rPr>
              <a:t>Аварійно-рятувальні роботи проводяться у максимально стислий термін. Це пояснюється, перш за все, необхідністю надання своєчасної медичної допомоги постраждалим, а по-друге: об’єми руйнувань і втрат можуть зростати внаслідок впливу вторинних факторів (пожежі, вибухи, затоплення тощо).</a:t>
            </a:r>
          </a:p>
          <a:p>
            <a:pPr algn="l"/>
            <a:r>
              <a:rPr lang="uk-UA" sz="1400" b="1" i="1" dirty="0">
                <a:effectLst/>
                <a:latin typeface="Roboto" panose="02000000000000000000" pitchFamily="2" charset="0"/>
              </a:rPr>
              <a:t>Невідкладні роботи (НР)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 проводяться з метою створення умов для проведення аварійно-рятувальних робіт, уникнення подальших руйнувань і втрат, викликаних вторинними </a:t>
            </a:r>
            <a:r>
              <a:rPr lang="uk-UA" sz="1400" b="0" i="0" dirty="0" err="1">
                <a:effectLst/>
                <a:latin typeface="Roboto" panose="02000000000000000000" pitchFamily="2" charset="0"/>
              </a:rPr>
              <a:t>уражаючими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 чинниками, а також забезпечення життєдіяльності об’єктів економіки та постраждалого населення.</a:t>
            </a:r>
          </a:p>
          <a:p>
            <a:pPr algn="l"/>
            <a:r>
              <a:rPr lang="uk-UA" sz="1400" b="0" i="1" dirty="0">
                <a:effectLst/>
                <a:latin typeface="Roboto" panose="02000000000000000000" pitchFamily="2" charset="0"/>
              </a:rPr>
              <a:t>Невідкладні роботи включають такі дії:</a:t>
            </a:r>
            <a:endParaRPr lang="uk-UA" sz="1400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прокладення колонних шляхів і пророблення проходів у завалах і зонах зараження;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локалізація аварій на газових, енергетичних, водопровідних, каналізаційних, теплових і технологічних мережах з метою створення умов для проведення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укріплення або руйнування конструкцій будинків і споруд, які загрожують обвалом чи перешкоджають безпечному проведенню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ремонт та відновлення пошкоджених і зруйнованих ліній зв’язку, комунально-енергетичних мереж з метою забезпечення рятувальних робіт;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виявлення, знешкодження і знищення нерозірваних боєприпасів та інших вибухонебезпечних предметів;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ремонт і відновлення пошкоджених споруд для укриття від можливого повторного </a:t>
            </a:r>
            <a:r>
              <a:rPr lang="uk-UA" sz="1400" b="0" i="0" dirty="0" err="1">
                <a:effectLst/>
                <a:latin typeface="Roboto" panose="02000000000000000000" pitchFamily="2" charset="0"/>
              </a:rPr>
              <a:t>уражаючого</a:t>
            </a:r>
            <a:r>
              <a:rPr lang="uk-UA" sz="1400" b="0" i="0" dirty="0">
                <a:effectLst/>
                <a:latin typeface="Roboto" panose="02000000000000000000" pitchFamily="2" charset="0"/>
              </a:rPr>
              <a:t> впливу;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санітарне очищення територій у зоні надзвичайної ситуації;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dirty="0">
                <a:effectLst/>
                <a:latin typeface="Roboto" panose="02000000000000000000" pitchFamily="2" charset="0"/>
              </a:rPr>
              <a:t>першочергове життєзабезпечення постраждалого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6531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F8FBFB-DD98-4E0B-B485-CADC89834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474" y="813869"/>
            <a:ext cx="9144000" cy="1655762"/>
          </a:xfrm>
        </p:spPr>
        <p:txBody>
          <a:bodyPr/>
          <a:lstStyle/>
          <a:p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особового складу рятувального підрозділу при аварійно-рятувальних робіт</a:t>
            </a:r>
          </a:p>
          <a:p>
            <a:endParaRPr lang="uk-U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Знати своє оперативне завдання, а також завдання відділення (наказ МВС України №340 від 26.04.2018. Основним оперативним завданням о/с є рятування людей у разі виникнення загрози їх життю, ліквідування наслідків надзвичайних ситуацій в тих розмірах, яких вона набула на момент прибуття рятувального підрозділу, та надання допомоги в ліквідації аварій, катастроф і стихійного лиха);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Виконувати команди і накази командирів і начальників беззаперечно, точно та у зазначений термін;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 залишати своєї позиції без дозволу командира, крім випадків явної загрози життю або травмування;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Підтримувати зв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командиром свого відділення;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Надавати першу до медичну допомогу потерпілим;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Спостерігати за справністю ПТО та дбайливо поводитися з ним;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Вміти працювати з ПТО, знати його характеристики;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Дотримуватись правил безпеки праці;</a:t>
            </a:r>
          </a:p>
          <a:p>
            <a:pPr algn="l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Перевіряти наявність закріпленого ПТО після закінчення робіт;</a:t>
            </a:r>
          </a:p>
          <a:p>
            <a:pPr algn="l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1774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1682</Words>
  <Application>Microsoft Office PowerPoint</Application>
  <PresentationFormat>Широкий екран</PresentationFormat>
  <Paragraphs>83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 Фурман</dc:creator>
  <cp:lastModifiedBy>Arc</cp:lastModifiedBy>
  <cp:revision>15</cp:revision>
  <dcterms:created xsi:type="dcterms:W3CDTF">2023-01-31T08:55:45Z</dcterms:created>
  <dcterms:modified xsi:type="dcterms:W3CDTF">2023-09-25T09:44:46Z</dcterms:modified>
</cp:coreProperties>
</file>