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9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0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753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5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4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3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54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1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5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5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8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6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76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24A9F6-4493-0663-0452-4FDC1B5D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0" y="48778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 РЯТУВАЛЬНИЙ  ЦЕНТР  ШВИДКОГО 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 СЛУЖБИ  УКРАЇНИ  З  НАДЗВИЧАЙНИХ 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>
              <a:spcBef>
                <a:spcPts val="0"/>
              </a:spcBef>
            </a:pP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>
              <a:spcBef>
                <a:spcPts val="0"/>
              </a:spcBef>
            </a:pP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13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45EF48-774E-4237-8C95-2A616C0EA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849562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Обстеження пошкоджених (зруйнованих) будинків слід розпочинати з огляду їхніх зовнішніх сторін у межах проектної забудови або по периметру. Огляд внутрішніх приміщень проводять пошуково-рятувальні розрахунки, які, послідовно переміщуючись окремими секціями, обходять усі приміщення, що збереглися.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Шлях доступу до постраждалого має відповідати таким критеріям: найпряміший,</a:t>
            </a:r>
            <a:endParaRPr lang="en-US" sz="2200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sz="2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найшвидший, найбезпечніший для потерпілого та рятувальника.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011283-535D-4063-8DF6-6F6D8CE23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58" y="2479039"/>
            <a:ext cx="3053094" cy="4236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1B854-0C69-4D38-879C-42C91F1C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815" y="4550977"/>
            <a:ext cx="2931458" cy="223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FE440A-5ADC-4228-B2D8-BE7330FFB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809" y="4551318"/>
            <a:ext cx="3129651" cy="2174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5467A9-F85C-4FB2-9F39-199591287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90" y="2272179"/>
            <a:ext cx="3327841" cy="22315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45254-4FE3-4566-B369-AA9D18409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8850" y="2289239"/>
            <a:ext cx="3100292" cy="21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42395D9-9BA6-4463-99D4-46AE9201C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67398"/>
            <a:ext cx="12192000" cy="135159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проведення аварійно-рятувальних та інших невідкладних робіт під час ліквідації наслідків надзвичайних ситуацій (небезпечних подій), </a:t>
            </a:r>
            <a:r>
              <a:rPr lang="uk-UA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повязаних</a:t>
            </a:r>
            <a:r>
              <a:rPr lang="uk-U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із ураганом, буревієм, землетрусом.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38042DD-3D66-44A1-92D9-31ABF878159F}"/>
              </a:ext>
            </a:extLst>
          </p:cNvPr>
          <p:cNvSpPr txBox="1">
            <a:spLocks/>
          </p:cNvSpPr>
          <p:nvPr/>
        </p:nvSpPr>
        <p:spPr>
          <a:xfrm>
            <a:off x="1666240" y="0"/>
            <a:ext cx="9144000" cy="9090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</a:p>
        </p:txBody>
      </p:sp>
      <p:pic>
        <p:nvPicPr>
          <p:cNvPr id="1026" name="Picture 2" descr="У Вінниці зламане буревієм дерево впало на автомобіль. – новини Вінниці">
            <a:extLst>
              <a:ext uri="{FF2B5EF4-FFF2-40B4-BE49-F238E27FC236}">
                <a16:creationId xmlns:a16="http://schemas.microsoft.com/office/drawing/2014/main" id="{593F8952-854D-9BEE-D7A5-93E5BC36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20" y="2204085"/>
            <a:ext cx="5788660" cy="434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2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324A97-BD77-4FA4-A057-F8C8F5704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82" y="355600"/>
            <a:ext cx="12192000" cy="41757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Наслідками НС (небезпечних подій), пов’язаних з ураганом, буревієм, є: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травмування (ураження) та загибель людей і тварин;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порушення функціонування (руйнування) систем життєзабезпечення населення;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пошкодження (руйнування) будівель і споруд;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пошкодження (руйнування) залізничних і автомобільних шляхів;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до населених пунктів (територій);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знищення врожаю сільськогосподарських культур;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виникнення пожеж;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утворення буреломів.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8A7E7-5C95-452C-9B78-406584889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37" y="3256528"/>
            <a:ext cx="4007803" cy="25496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7A7FA-D99A-4775-9747-0DE684C4B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89" y="3728720"/>
            <a:ext cx="3834087" cy="25091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EF4157-A468-4B5E-8251-0F18CADB7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2" y="4282514"/>
            <a:ext cx="3558167" cy="23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40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D1BCCA5-807B-465F-B9EA-320D1D134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4866"/>
            <a:ext cx="12192000" cy="3677389"/>
          </a:xfrm>
        </p:spPr>
        <p:txBody>
          <a:bodyPr>
            <a:normAutofit/>
          </a:bodyPr>
          <a:lstStyle/>
          <a:p>
            <a:pPr algn="just"/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Особливість дій підрозділів ОРС ЦЗ під час ліквідації наслідків НС (небезпечних подій), пов’язаних з ураганом, буревієм полягає у необхідності:</a:t>
            </a: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пошуку постраждалих, рятування людей, надання </a:t>
            </a:r>
            <a:r>
              <a:rPr lang="uk-UA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допомоги, організації психологічної допомоги і життєзабезпечення населення;</a:t>
            </a: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дотримання вимог щодо безпечного ведення рятувальних робіт у зонах руйнувань, ужиття рятувальниками додаткових заходів безпеки праці, забезпечення своєчасного надання допомоги постраждалим рятувальникам;</a:t>
            </a: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утримання в постійній готовності резервних пошуково-рятувальних формувань до проведення АРІНР.</a:t>
            </a:r>
          </a:p>
          <a:p>
            <a:endParaRPr lang="uk-UA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53A44-EAFF-453D-B0EE-97453447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8" y="3971182"/>
            <a:ext cx="4609821" cy="2593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D7F562-6C47-4772-88E6-9819EEF7C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3429000"/>
            <a:ext cx="4521200" cy="30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509C7E8-B92D-4825-98B5-2AA23C2A4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7869"/>
            <a:ext cx="12192000" cy="27784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Під час проведення розвідки після завершення дії урагану, буревію встановлюються:</a:t>
            </a:r>
          </a:p>
          <a:p>
            <a:pPr marL="342900" indent="-342900" algn="just">
              <a:buFontTx/>
              <a:buChar char="-"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характер та межі зони руйнувань;</a:t>
            </a:r>
          </a:p>
          <a:p>
            <a:pPr marL="342900" indent="-342900" algn="just">
              <a:buFontTx/>
              <a:buChar char="-"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наявність, кількість, стан постраждалих;</a:t>
            </a:r>
          </a:p>
          <a:p>
            <a:pPr marL="342900" indent="-342900" algn="just">
              <a:buFontTx/>
              <a:buChar char="-"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наявність небезпечних факторів (загоряння, пожежі, підтоплення, пошкодження електромереж тощо) та ступінь їхньої загрози постраждалим і рятувальникам.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7DBAF-2CC0-4943-8B5A-B7D6C2D5D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20" y="3226311"/>
            <a:ext cx="4558004" cy="3088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5BB6D-AC46-419C-A88B-87AA7CC7A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92" y="2890409"/>
            <a:ext cx="4585486" cy="30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683941-84C9-4011-AB56-5252FE02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65798"/>
            <a:ext cx="12192000" cy="619220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На основі даних розвідки проводиться оцінка обстановки, що включає такі питання: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можливість проведення АРІНР наявними силами та засобами;</a:t>
            </a:r>
            <a:endParaRPr lang="en-US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необхідність залучення аварійних служб (комунальної, енергетики, медичної тощо).</a:t>
            </a:r>
          </a:p>
          <a:p>
            <a:pPr algn="just"/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На підставі результатів оцінки обстановки визначаються заходи щодо:</a:t>
            </a: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порядку та місця розшуку постраждалих;</a:t>
            </a:r>
            <a:endParaRPr lang="en-US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виклику додаткових сил та засобів;</a:t>
            </a:r>
            <a:endParaRPr lang="en-US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застосування інженерної техніки;</a:t>
            </a:r>
            <a:endParaRPr lang="en-US" sz="28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послідовності проведення відновлювальних робіт (відключення пошкоджених комунікацій, розбирання завалів, укріплення або руйнування нестійких конструкцій тощо).</a:t>
            </a:r>
          </a:p>
          <a:p>
            <a:pPr algn="just"/>
            <a:r>
              <a:rPr lang="en-US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sz="28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Після цього зона НС розподіляється на ділянки та визначаються завдання підрозділам, залученим до проведення АРІНР.</a:t>
            </a:r>
          </a:p>
          <a:p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8ED901-1908-410F-A566-78CB4559F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14169"/>
            <a:ext cx="12192000" cy="4637722"/>
          </a:xfrm>
        </p:spPr>
        <p:txBody>
          <a:bodyPr>
            <a:normAutofit/>
          </a:bodyPr>
          <a:lstStyle/>
          <a:p>
            <a:pPr algn="just"/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Наслідками НС (небезпечних подій), пов’язаних із землетрусом, є:</a:t>
            </a: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травмування (ураження) та загибель людей і тварин;</a:t>
            </a:r>
            <a:endParaRPr lang="en-US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руйнування (пошкодження) будівель і споруд, під уламки яких потрапляють люди;</a:t>
            </a:r>
            <a:endParaRPr lang="en-US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виникнення масових пожеж і виробничих аварій;</a:t>
            </a:r>
            <a:endParaRPr lang="en-US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затоплення населених пунктів і цілих районів;</a:t>
            </a:r>
            <a:endParaRPr lang="en-US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руйнування (пошкодження) систем життєзабезпечення населення, </a:t>
            </a:r>
            <a:r>
              <a:rPr lang="uk-UA" sz="24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енерго</a:t>
            </a: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-, </a:t>
            </a: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газо-, водопостачання;</a:t>
            </a:r>
            <a:endParaRPr lang="en-US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руйнування (пошкодження) залізничних і автомобільних шляхів;</a:t>
            </a:r>
            <a:endParaRPr lang="en-US" sz="24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до населених пунктів (територій).</a:t>
            </a:r>
          </a:p>
          <a:p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63E59-A523-4834-8416-BCC9935B3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18" y="4197088"/>
            <a:ext cx="3993133" cy="24992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4950C-A63B-4E3D-A994-C6E97B4B4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71" y="4197088"/>
            <a:ext cx="4314190" cy="249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31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23FF8E7-9D93-4844-A232-B0F5D5FD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1059"/>
            <a:ext cx="12192000" cy="51558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Особливість дій підрозділів ОРС ЦЗ під час ліквідації наслідків НС (небезпечних подій), пов’язаних із землетрусом полягає у необхідності:</a:t>
            </a:r>
          </a:p>
          <a:p>
            <a:pPr marL="342900" indent="-342900" algn="just">
              <a:buFontTx/>
              <a:buChar char="-"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проведення розвідки зони НС у цілодобовому режимі із залученням авіації, безпілотних літальних апаратів та інших технічних засобів;</a:t>
            </a:r>
            <a:endParaRPr lang="en-US" sz="30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пошуку постраждалих, рятування людей, надання </a:t>
            </a:r>
            <a:r>
              <a:rPr lang="uk-UA" sz="3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допомоги, організації психологічної допомоги і життєзабезпечення населення;</a:t>
            </a:r>
            <a:endParaRPr lang="en-US" sz="30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дотримання вимог щодо безпечного ведення рятувальних робіт у зонах руйнувань, ужиття рятувальниками додаткових заходів безпеки праці, забезпечення своєчасного надання допомоги постраждалим рятувальникам;</a:t>
            </a:r>
            <a:endParaRPr lang="en-US" sz="3000" b="1" i="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sz="3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утримання в постійній готовності резервних пошуково-рятувальних формувань до проведення АРІНР.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4359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C843E8-D24A-4212-8A85-580232519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995680"/>
          </a:xfrm>
        </p:spPr>
        <p:txBody>
          <a:bodyPr>
            <a:normAutofit/>
          </a:bodyPr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АРІНР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перевіряються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місця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імовірного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приміщення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масовим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перебуванням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людей),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споруд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зазнали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найменших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ушкоджень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та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впроваджуються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заходи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допомоги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02BB5-1C30-4E72-954B-AD318561E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591" y="675463"/>
            <a:ext cx="3124455" cy="2169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86241-2D46-4B37-A148-73320942A57C}"/>
              </a:ext>
            </a:extLst>
          </p:cNvPr>
          <p:cNvSpPr txBox="1"/>
          <p:nvPr/>
        </p:nvSpPr>
        <p:spPr>
          <a:xfrm>
            <a:off x="37946" y="995680"/>
            <a:ext cx="85675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час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АРІНР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такі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методи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effectLst/>
                <a:latin typeface="Times New Roman" panose="02020603050405020304" pitchFamily="18" charset="0"/>
              </a:rPr>
              <a:t>візуальне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постраждалої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обльотом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зони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руйнування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на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вертольотах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або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безпілотних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літальних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апаратів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очевидців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врятованих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effectLst/>
                <a:latin typeface="Times New Roman" panose="02020603050405020304" pitchFamily="18" charset="0"/>
              </a:rPr>
              <a:t>просте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-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проходять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завали шеренгами з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інтервалом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3-4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метри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. Проводиться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простукування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водопровідних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труб для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завалами;</a:t>
            </a:r>
            <a:endParaRPr lang="en-US" b="1" i="0" dirty="0"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із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застосуванням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методу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тріангуляції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- три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стають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у вершинах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умовного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рівнобедреного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трикутника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обличчям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один до одного і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ведуть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цей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точніше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місцезнаходження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звуку;</a:t>
            </a:r>
            <a:endParaRPr lang="en-US" b="1" i="0" dirty="0"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>
                <a:effectLst/>
                <a:latin typeface="Times New Roman" panose="02020603050405020304" pitchFamily="18" charset="0"/>
              </a:rPr>
              <a:t>метод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візуального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зондування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-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оглядають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вільний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простір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завалами,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використовуючи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вузькі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щілини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пробиті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отвори невеликого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діаметра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effectLst/>
                <a:latin typeface="Times New Roman" panose="02020603050405020304" pitchFamily="18" charset="0"/>
              </a:rPr>
              <a:t>пошук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пошукових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собак (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час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таким методом не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допускається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відволікати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собак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сторонніми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звуками,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заходити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визначену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зону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проводити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будь-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які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інші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);</a:t>
            </a:r>
            <a:endParaRPr lang="en-US" b="1" i="0" dirty="0"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effectLst/>
                <a:latin typeface="Times New Roman" panose="02020603050405020304" pitchFamily="18" charset="0"/>
              </a:rPr>
              <a:t>тепловий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визначенні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місцезнаходження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постраждалого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за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тепловізора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effectLst/>
                <a:latin typeface="Times New Roman" panose="02020603050405020304" pitchFamily="18" charset="0"/>
              </a:rPr>
              <a:t>акустичний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прослуховуванні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завалів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із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застосуванням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effectLst/>
                <a:latin typeface="Times New Roman" panose="02020603050405020304" pitchFamily="18" charset="0"/>
              </a:rPr>
              <a:t>приладів-геофонів</a:t>
            </a:r>
            <a:r>
              <a:rPr lang="ru-RU" b="1" i="0" dirty="0"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FEB16E-41B9-4420-A485-FA9A73CEF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591" y="2931690"/>
            <a:ext cx="2678489" cy="37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2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либина">
  <a:themeElements>
    <a:clrScheme name="Гли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ибина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и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Глибина</Template>
  <TotalTime>112</TotalTime>
  <Words>773</Words>
  <Application>Microsoft Office PowerPoint</Application>
  <PresentationFormat>Широкий екран</PresentationFormat>
  <Paragraphs>58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Corbel</vt:lpstr>
      <vt:lpstr>Times New Roman</vt:lpstr>
      <vt:lpstr>Глибина</vt:lpstr>
      <vt:lpstr>МОБІЛЬНИЙ  РЯТУВАЛЬНИЙ  ЦЕНТР  ШВИДКОГО  РЕАГУВАННЯ  ДЕРЖАВНОЇ  СЛУЖБИ  УКРАЇНИ  З  НАДЗВИЧАЙНИХ 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9</cp:revision>
  <dcterms:created xsi:type="dcterms:W3CDTF">2023-02-14T07:31:01Z</dcterms:created>
  <dcterms:modified xsi:type="dcterms:W3CDTF">2023-09-25T11:30:05Z</dcterms:modified>
</cp:coreProperties>
</file>