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5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77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58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17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13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43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54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25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86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5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7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6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8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01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505F4B5-A533-4D3F-B129-EDA02778BB5D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302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10" y="3321851"/>
            <a:ext cx="9144000" cy="81651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 РЯТУВАЛЬНИЙ  ЦЕНТР  ШВИДКОГО 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 СЛУЖБИ  УКРАЇНИ  З  НАДЗВИЧАЙНИХ 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83474D-8857-CAD7-D8CC-1BE9E1678CAC}"/>
              </a:ext>
            </a:extLst>
          </p:cNvPr>
          <p:cNvSpPr txBox="1"/>
          <p:nvPr/>
        </p:nvSpPr>
        <p:spPr>
          <a:xfrm>
            <a:off x="409853" y="245277"/>
            <a:ext cx="568614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ВОДНА РОЗВІДКА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організується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з метою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одержання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уточнення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даних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про НС на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воді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під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водою. Для 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цих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цілей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човни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кораблі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підвідні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апарати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водолази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. До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основних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задач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водної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розвідки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відносяться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дослідження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оцінка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характеру НС;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пошук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надання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їм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пошук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об'єктів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втратилися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затонули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оцінка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їхнього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стану,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розробка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варіантів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надання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радіологічного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біологічного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контролю води;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вивчення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ситуації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розробка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прогнозу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її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розвитку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фарватерів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сигнальних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знаків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  <a:endParaRPr lang="uk-UA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uk-UA" b="0" i="0" u="none" strike="noStrike" baseline="0" dirty="0">
                <a:latin typeface="Times New Roman" panose="02020603050405020304" pitchFamily="18" charset="0"/>
              </a:rPr>
              <a:t>- визначення стану гідротехнічних.</a:t>
            </a:r>
            <a:endParaRPr lang="uk-UA" dirty="0"/>
          </a:p>
        </p:txBody>
      </p: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2F43AB4E-0DB1-30A3-BB42-E9D128B4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897" y="3684128"/>
            <a:ext cx="5910048" cy="29285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ПІДЗЕМНА РОЗВІДКА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проводиться з метою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вивчення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одержання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 НС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землею (у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шахті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метро,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печері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підземному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спорудженні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).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Основна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увага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його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необхідно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приділяти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рятувальників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повинні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проникнути під землю;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оцінити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ситуацію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докласти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керівникові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знайти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допомогу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повернутися на поверхню. </a:t>
            </a:r>
          </a:p>
        </p:txBody>
      </p:sp>
      <p:pic>
        <p:nvPicPr>
          <p:cNvPr id="7170" name="Picture 2" descr="Розмінування на Київщині: Сапери ДСНС розміновують водні об'єкти на  Київщині. ВІДЕО+ФОТОрепортаж « Фото | Мобільна версія | Цензор.НЕТ">
            <a:extLst>
              <a:ext uri="{FF2B5EF4-FFF2-40B4-BE49-F238E27FC236}">
                <a16:creationId xmlns:a16="http://schemas.microsoft.com/office/drawing/2014/main" id="{5C2CCE25-DA5D-0CFF-AA4E-2A394BD7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99" y="416172"/>
            <a:ext cx="4535981" cy="30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FAD2-061A-F9BE-07A9-903FEC466FA4}"/>
              </a:ext>
            </a:extLst>
          </p:cNvPr>
          <p:cNvSpPr txBox="1"/>
          <p:nvPr/>
        </p:nvSpPr>
        <p:spPr>
          <a:xfrm>
            <a:off x="409852" y="4952494"/>
            <a:ext cx="5502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Пошуково-рятувальні роботи можуть проводитися як одночасно з розвідкою, так і після її завершення. Розвідка триває з моменту виїзду підрозділів у зону “НС” до ліквідації аварії.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51779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01" y="1420427"/>
            <a:ext cx="9404723" cy="181482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8" y="3272980"/>
            <a:ext cx="10342486" cy="1121467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ТА ВИДИ РОЗВІДКИ ЗОНИ НАДЗВИЧАЙНИХ СИТУАЦІЙ</a:t>
            </a: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463582-1117-34E7-8042-6AE287D09AE0}"/>
              </a:ext>
            </a:extLst>
          </p:cNvPr>
          <p:cNvSpPr txBox="1"/>
          <p:nvPr/>
        </p:nvSpPr>
        <p:spPr>
          <a:xfrm>
            <a:off x="545144" y="1115916"/>
            <a:ext cx="11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Розвідка зони НС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– важливий етап проведення робіт з ліквідації наслідків НС, забезпеченню безпеки рятувальників, потерпілих і населення. Розвід-ка зони “НС” складається в зборі всебічної інформації про осередок поразки з метою оцінки обстановки і прийняття рішення.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4CDAD-3CEA-8CD9-5397-3669558EE93F}"/>
              </a:ext>
            </a:extLst>
          </p:cNvPr>
          <p:cNvSpPr txBox="1"/>
          <p:nvPr/>
        </p:nvSpPr>
        <p:spPr>
          <a:xfrm>
            <a:off x="408372" y="371295"/>
            <a:ext cx="11647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ЗАДАЧІ ТА ВИДИ РОЗВІДКИ ЗОНИ НАДЗВИЧАЙНИХ СИТУАЦІЙ</a:t>
            </a:r>
            <a:endParaRPr lang="ru-RU" sz="2800" b="0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4549B-38F3-C077-275C-6A2C9FD25B78}"/>
              </a:ext>
            </a:extLst>
          </p:cNvPr>
          <p:cNvSpPr txBox="1"/>
          <p:nvPr/>
        </p:nvSpPr>
        <p:spPr>
          <a:xfrm>
            <a:off x="545144" y="2398502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Задачами розвідки є: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характеру НС;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місць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перебування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їхній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стан;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радіоактивного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хімічного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біологічного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зараження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оцінка стану об'єктів у зоні НС (будинків і споруджень, інженерних комунікацій, ліній зв'язку, джерел водопостачання);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осередків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інших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небезпечних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факторів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(вода, газ, пара і т.п.)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джерела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їхнього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виникнення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можливість і шляхи розвитку аварійної ситуації;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визначення шляхів під'їзду техніки й евакуації потерпілих; </a:t>
            </a:r>
          </a:p>
        </p:txBody>
      </p:sp>
      <p:pic>
        <p:nvPicPr>
          <p:cNvPr id="1026" name="Picture 2" descr="Минулого тижня підрозділи ДСНС врятували 51 особу та ліквідували 3 тис. 347  пожеж">
            <a:extLst>
              <a:ext uri="{FF2B5EF4-FFF2-40B4-BE49-F238E27FC236}">
                <a16:creationId xmlns:a16="http://schemas.microsoft.com/office/drawing/2014/main" id="{21E26AA2-D864-FFBD-B60D-E871CB3E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64" y="2482048"/>
            <a:ext cx="4885123" cy="32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B1D851-98E6-F782-5901-E523EC5568DC}"/>
              </a:ext>
            </a:extLst>
          </p:cNvPr>
          <p:cNvSpPr txBox="1"/>
          <p:nvPr/>
        </p:nvSpPr>
        <p:spPr>
          <a:xfrm>
            <a:off x="491231" y="944822"/>
            <a:ext cx="11271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НАЗЕМНА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основний вид розвідки. Проводиться групою рятувальників у кількості 3-5 осіб пішки, а також з використанням наземних транспортних засобів. Розвідники шляхом візуального спостереження і за допомогою спеціальних приладів визначають стан об'єктів і навколишнього середо-вища. </a:t>
            </a:r>
          </a:p>
        </p:txBody>
      </p:sp>
      <p:pic>
        <p:nvPicPr>
          <p:cNvPr id="2050" name="Picture 2" descr="Радіаційна розвідка">
            <a:extLst>
              <a:ext uri="{FF2B5EF4-FFF2-40B4-BE49-F238E27FC236}">
                <a16:creationId xmlns:a16="http://schemas.microsoft.com/office/drawing/2014/main" id="{24AB128E-1CA0-6F13-E490-335E0DC1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1" y="2305645"/>
            <a:ext cx="5185412" cy="32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78DAA-7F02-9B17-7534-6C62B88F079F}"/>
              </a:ext>
            </a:extLst>
          </p:cNvPr>
          <p:cNvSpPr txBox="1"/>
          <p:nvPr/>
        </p:nvSpPr>
        <p:spPr>
          <a:xfrm>
            <a:off x="5676643" y="2238756"/>
            <a:ext cx="63564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РАДІОЛОГІЧНА РОЗВІДКА.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підготовленими фахівцями з метою визначення рівнів радіації і радіаційного забруднення будинків, споруджень, території. Для проведення цього виду розвідки використовують спеці-альні прилади (ДП – 5В; ДРГ – 01; ІД – 1 і ін.)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Місцевість вважається зараженої при радіації рівної 0,5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мр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/год і більше. Пішки можна проводити розвідку якщо рівень радіації складає не більше 30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мр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/ч. на машинах – не більше 100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мр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/год, на броньованій техніці – до 20 Р/год, більш 200 Р/год – з літаків і вертольотів. </a:t>
            </a:r>
          </a:p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Виміри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проводяться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через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кожні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50 – 100 м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цьому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датчик треба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розташовувати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відстані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10-15 см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поверхні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землі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3BD53-0578-4349-A535-C08E8C18A669}"/>
              </a:ext>
            </a:extLst>
          </p:cNvPr>
          <p:cNvSpPr txBox="1"/>
          <p:nvPr/>
        </p:nvSpPr>
        <p:spPr>
          <a:xfrm>
            <a:off x="2678467" y="322715"/>
            <a:ext cx="6835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РОЗВІДКА ЗОНИ НС МОЖЕ БУТИ НАСТУПНИХ ВИДІВ: </a:t>
            </a:r>
          </a:p>
        </p:txBody>
      </p:sp>
    </p:spTree>
    <p:extLst>
      <p:ext uri="{BB962C8B-B14F-4D97-AF65-F5344CB8AC3E}">
        <p14:creationId xmlns:p14="http://schemas.microsoft.com/office/powerpoint/2010/main" val="122422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D2D9B-5667-7623-7424-9080B024CD8F}"/>
              </a:ext>
            </a:extLst>
          </p:cNvPr>
          <p:cNvSpPr txBox="1"/>
          <p:nvPr/>
        </p:nvSpPr>
        <p:spPr>
          <a:xfrm>
            <a:off x="432046" y="4450913"/>
            <a:ext cx="5163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ІНЖЕНЕРНА РОЗВІДКА. </a:t>
            </a:r>
            <a:r>
              <a:rPr lang="ru-RU" sz="1600" i="0" u="none" strike="noStrike" baseline="0" dirty="0">
                <a:latin typeface="Times New Roman" panose="02020603050405020304" pitchFamily="18" charset="0"/>
              </a:rPr>
              <a:t>П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роводиться для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і характеру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руйнувань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, стану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комунально-енергетичних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систем,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доріг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мостів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переправ,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місцезнаходження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обсягів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пошуково-рятувальних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аварійно-відбудовних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</a:t>
            </a:r>
            <a:endParaRPr lang="uk-UA" sz="1600" dirty="0"/>
          </a:p>
        </p:txBody>
      </p:sp>
      <p:pic>
        <p:nvPicPr>
          <p:cNvPr id="1028" name="Picture 4" descr="Rapid Trident 2020»: у розвідку першим іде…робот-сапер! – АрміяInform">
            <a:extLst>
              <a:ext uri="{FF2B5EF4-FFF2-40B4-BE49-F238E27FC236}">
                <a16:creationId xmlns:a16="http://schemas.microsoft.com/office/drawing/2014/main" id="{C387076E-EBEA-F702-527F-C07AF7F5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62" y="3842662"/>
            <a:ext cx="4177203" cy="27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Хіміки харківського ґатунку йдуть служити в усі силові структури –  АрміяInform">
            <a:extLst>
              <a:ext uri="{FF2B5EF4-FFF2-40B4-BE49-F238E27FC236}">
                <a16:creationId xmlns:a16="http://schemas.microsoft.com/office/drawing/2014/main" id="{BA0E5AB1-3CBE-15BE-0707-7A850D7D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7" y="285979"/>
            <a:ext cx="4908944" cy="33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B86CD-91FD-6152-D043-26B0A65EB53E}"/>
              </a:ext>
            </a:extLst>
          </p:cNvPr>
          <p:cNvSpPr txBox="1"/>
          <p:nvPr/>
        </p:nvSpPr>
        <p:spPr>
          <a:xfrm>
            <a:off x="5595152" y="229176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ХІМІЧНА РОЗВІДКА. </a:t>
            </a:r>
            <a:r>
              <a:rPr lang="uk-UA" sz="1600" b="0" i="0" u="none" strike="noStrike" baseline="0" dirty="0">
                <a:latin typeface="Times New Roman" panose="02020603050405020304" pitchFamily="18" charset="0"/>
              </a:rPr>
              <a:t>Проводиться підготовленими фахівцями з метою встановлення наявності і ступеневі хімічного зараження місцевості, повітря, джерел водопостачання й об'єктів. Вона проводиться з використанням приладів хімічної розвідки типу ВПХР і газоаналізаторів типу ГХ – 4, ГСА – 13 і ін. При проведенні розвідки виміри на наявність небезпечних хімічних речовин (НХР) проводяться через кожні 20-30 м , у приміщеннях через 10-15 м. При проведенні розвідки особлива увага приділяється місцям можливого зосередження НХР (колодязі, шахти, підвальні приміщення, котловани і </a:t>
            </a:r>
            <a:r>
              <a:rPr lang="uk-UA" sz="1600" b="0" i="0" u="none" strike="noStrike" baseline="0" dirty="0" err="1">
                <a:latin typeface="Times New Roman" panose="02020603050405020304" pitchFamily="18" charset="0"/>
              </a:rPr>
              <a:t>т.п</a:t>
            </a:r>
            <a:r>
              <a:rPr lang="uk-UA" sz="1600" b="0" i="0" u="none" strike="noStrike" baseline="0" dirty="0">
                <a:latin typeface="Times New Roman" panose="02020603050405020304" pitchFamily="18" charset="0"/>
              </a:rPr>
              <a:t>.). Хімічна розвідка в населених пунктах особливо ретельно проводиться уздовж вулиць і провулків. На підставі розвідувальних даних складаються картограми зараження, у тому числі на кожен будинок і присадибну ділянку в населеному пункті. </a:t>
            </a:r>
          </a:p>
        </p:txBody>
      </p:sp>
    </p:spTree>
    <p:extLst>
      <p:ext uri="{BB962C8B-B14F-4D97-AF65-F5344CB8AC3E}">
        <p14:creationId xmlns:p14="http://schemas.microsoft.com/office/powerpoint/2010/main" val="74655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E4725C-70D0-79EC-D5B6-533F2EEFCD3A}"/>
              </a:ext>
            </a:extLst>
          </p:cNvPr>
          <p:cNvSpPr txBox="1"/>
          <p:nvPr/>
        </p:nvSpPr>
        <p:spPr>
          <a:xfrm>
            <a:off x="327208" y="289679"/>
            <a:ext cx="568224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МЕДИЧНА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організується для визначення санітарно-епідеміологічної обстановки в зоні НС. До її проведення залучаються медичні формування, підрозділи, установи і спеціальні медичні розвідувальні групи. Медична розвідка визначає території осередку поразки; проводить індикацію біологічних засобів; уточнює кількість і стан уражених; визначає місця зосередження уражених перед їх евакуацією в лікувальні установи і місця розгортання медичних формувань; визначає обсяг робіт і необхідну кількість приваблюваних сил і засобів для їхнього проведення. </a:t>
            </a:r>
          </a:p>
        </p:txBody>
      </p:sp>
      <p:pic>
        <p:nvPicPr>
          <p:cNvPr id="3076" name="Picture 4" descr="Органи управління та формування ДСНС переведені на посилений режим несення  служби">
            <a:extLst>
              <a:ext uri="{FF2B5EF4-FFF2-40B4-BE49-F238E27FC236}">
                <a16:creationId xmlns:a16="http://schemas.microsoft.com/office/drawing/2014/main" id="{3E66B7B8-B979-EE00-855A-9ED668D3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52" y="436681"/>
            <a:ext cx="4189259" cy="27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Рівненські рятувальники відпрацювали практичне заняття щодо гасіння пожеж  та порятунку людей у непридатному для дихання середовищі - Новини Рівного —  Рівне Online!">
            <a:extLst>
              <a:ext uri="{FF2B5EF4-FFF2-40B4-BE49-F238E27FC236}">
                <a16:creationId xmlns:a16="http://schemas.microsoft.com/office/drawing/2014/main" id="{80F0C47D-FCB5-CB99-D1D0-C7142EEF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1" y="3564876"/>
            <a:ext cx="4305168" cy="28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2686D-FFA4-72C0-2B83-CED1E7C00C42}"/>
              </a:ext>
            </a:extLst>
          </p:cNvPr>
          <p:cNvSpPr txBox="1"/>
          <p:nvPr/>
        </p:nvSpPr>
        <p:spPr>
          <a:xfrm>
            <a:off x="5640040" y="3982867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ПОЖЕЖНА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для виявлення й уточнення пожежної обстановки в зоні НС. До її проведення залучаються пожежні підрозділи. Після встановлення районів і масштабів пожеж визначаються шляхи відходу і найбільш зручні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рубежі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локалізації вогню для забезпечення просування формувань до місця проведення рятувальних робіт. </a:t>
            </a:r>
          </a:p>
        </p:txBody>
      </p:sp>
    </p:spTree>
    <p:extLst>
      <p:ext uri="{BB962C8B-B14F-4D97-AF65-F5344CB8AC3E}">
        <p14:creationId xmlns:p14="http://schemas.microsoft.com/office/powerpoint/2010/main" val="18199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EB430-3B80-2A65-DF02-E1B291164C36}"/>
              </a:ext>
            </a:extLst>
          </p:cNvPr>
          <p:cNvSpPr txBox="1"/>
          <p:nvPr/>
        </p:nvSpPr>
        <p:spPr>
          <a:xfrm>
            <a:off x="5956916" y="3552756"/>
            <a:ext cx="58893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БІОЛОГІЧНА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для виявлення зараженості місцевості, повітря, води, продовольства, визначення границь зараження, виявлення зараження людей, обсягу і характеру майбутніх робіт. До її проведення залучаються санітарно – епідеміологічна служба. Вона здійснюється шляхом забору проб повітря, ґрунту, рослинності, змивів з поверхні різних предметів і зразків, добору для дослідження комах і гризунів. Токсини і хвороботворні мікроби розпізнаються тільки шляхом аналізу в лабораторії. </a:t>
            </a:r>
            <a:endParaRPr lang="uk-UA" dirty="0"/>
          </a:p>
        </p:txBody>
      </p:sp>
      <p:pic>
        <p:nvPicPr>
          <p:cNvPr id="3074" name="Picture 2" descr="РФ готується до &quot;епідемії холери&quot;, можливі провокації щодо біологічної  зброї - розвідка — УНІАН">
            <a:extLst>
              <a:ext uri="{FF2B5EF4-FFF2-40B4-BE49-F238E27FC236}">
                <a16:creationId xmlns:a16="http://schemas.microsoft.com/office/drawing/2014/main" id="{EC6A6FE7-978C-7C35-1ED8-02002A10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65" y="257055"/>
            <a:ext cx="4281995" cy="28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4E2A1-6989-CD6A-C5BD-FCDE8CF1107E}"/>
              </a:ext>
            </a:extLst>
          </p:cNvPr>
          <p:cNvSpPr txBox="1"/>
          <p:nvPr/>
        </p:nvSpPr>
        <p:spPr>
          <a:xfrm>
            <a:off x="233038" y="165924"/>
            <a:ext cx="6094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ВЕТЕРИНАРНА РОЗВІДКА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проводиться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поразки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тварин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рослин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шляхів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їхньої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евакуації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лікування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залучається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ветеринарна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служба.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НС, характеру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рівня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зараження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розвідниками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кілька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спеціального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щита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знімними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картками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наноситься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інформація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установлення стаціонарних щитів;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нанесення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інформації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конструкції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забори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стовбури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дерев,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дорожні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знаки.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C8C9EA-72B9-440C-818F-C55EF40F3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2" y="3418883"/>
            <a:ext cx="4423484" cy="31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4E2A1-6989-CD6A-C5BD-FCDE8CF1107E}"/>
              </a:ext>
            </a:extLst>
          </p:cNvPr>
          <p:cNvSpPr txBox="1"/>
          <p:nvPr/>
        </p:nvSpPr>
        <p:spPr>
          <a:xfrm>
            <a:off x="419469" y="324741"/>
            <a:ext cx="6094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ВЕТЕРИНАРНА РОЗВІДКА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проводиться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поразки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тварин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рослин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шляхів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їхньої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евакуації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лікування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залучається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ветеринарна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служба.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НС, характеру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рівня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зараження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розвідниками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кілька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спеціального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щита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знімними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картками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наноситься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інформація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установлення стаціонарних щитів;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нанесення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інформації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конструкції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забори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стовбури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дерев,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дорожні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знаки.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C8C9EA-72B9-440C-818F-C55EF40F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79" y="442432"/>
            <a:ext cx="4220686" cy="2986568"/>
          </a:xfrm>
          <a:prstGeom prst="rect">
            <a:avLst/>
          </a:prstGeom>
        </p:spPr>
      </p:pic>
      <p:sp>
        <p:nvSpPr>
          <p:cNvPr id="2" name="Місце для вмісту 2">
            <a:extLst>
              <a:ext uri="{FF2B5EF4-FFF2-40B4-BE49-F238E27FC236}">
                <a16:creationId xmlns:a16="http://schemas.microsoft.com/office/drawing/2014/main" id="{075A4E19-D7BC-2A86-C7F4-BFC9B2DC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7" y="4865633"/>
            <a:ext cx="6258756" cy="12743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900" b="0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ЗНАКИ ВСТАНОВЛЮЮТЬСЯ В ОБОВ'ЯЗКОВОМУ ПОРЯДКУ 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при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виявленні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небезпечних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шкідливих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речовин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дози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яких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перевищують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припустимі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норми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У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нічний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час знаки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покажчики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повинні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бути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освітлені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будь-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яким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способом</a:t>
            </a:r>
            <a:r>
              <a:rPr lang="ru-RU" sz="21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7732D-0331-8FA9-99DC-CC5205D889D0}"/>
              </a:ext>
            </a:extLst>
          </p:cNvPr>
          <p:cNvSpPr txBox="1"/>
          <p:nvPr/>
        </p:nvSpPr>
        <p:spPr>
          <a:xfrm>
            <a:off x="501587" y="3617965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ІНФОРМАЦІЮ НЕОБХІДНО НАНОСИТИ ФАРБАМИ ЯСКРАВОГО КОЛЬОРУ, У ДОСТУП</a:t>
            </a:r>
            <a:r>
              <a:rPr lang="uk-UA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НИХ, ДОБРЕ ВИДИМИХ МІСЦЯХ. </a:t>
            </a:r>
          </a:p>
        </p:txBody>
      </p:sp>
      <p:pic>
        <p:nvPicPr>
          <p:cNvPr id="6146" name="Picture 2" descr="Зона відродження». Влада і екологи обіцяють фантастичне майбутнє Чорнобиля  - портал новин LB.ua">
            <a:extLst>
              <a:ext uri="{FF2B5EF4-FFF2-40B4-BE49-F238E27FC236}">
                <a16:creationId xmlns:a16="http://schemas.microsoft.com/office/drawing/2014/main" id="{15F921E3-813C-77F1-4FBC-D4755A3F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79" y="3617965"/>
            <a:ext cx="4220686" cy="27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9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83474D-8857-CAD7-D8CC-1BE9E1678CAC}"/>
              </a:ext>
            </a:extLst>
          </p:cNvPr>
          <p:cNvSpPr txBox="1"/>
          <p:nvPr/>
        </p:nvSpPr>
        <p:spPr>
          <a:xfrm>
            <a:off x="543018" y="1824047"/>
            <a:ext cx="56861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ПОВІТРЯНА РОЗВІДКА 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здійснює візуальний і дозиметричний контроль, фотографування і телевізійну трансляцію, проводиться за допомогою літаків, вертольотів і інших літальних апаратів. У її задачу входять визначення границь і характеру НС, виявлення стану будинків, доріг, мостів, виявлення потерпілих, завалів, пожеж, вибір маршрутів пересування техніки. Отримані дані наносяться на карту або передаються по радіо керівникові робіт.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/>
          </a:p>
        </p:txBody>
      </p:sp>
      <p:pic>
        <p:nvPicPr>
          <p:cNvPr id="4100" name="Picture 4" descr="Повітряна розвідка: відсьогодні на Буковині прикордонники  використовуватимуть дрони » Новини Чернівці: Інформаційний портал «Молодий  буковинець»">
            <a:extLst>
              <a:ext uri="{FF2B5EF4-FFF2-40B4-BE49-F238E27FC236}">
                <a16:creationId xmlns:a16="http://schemas.microsoft.com/office/drawing/2014/main" id="{2D2C484F-60A0-1A43-CEBA-0B1CF069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9" y="470930"/>
            <a:ext cx="4686673" cy="26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озиметричний контроль: які показники радіації у волинських містах - КОРДОН">
            <a:extLst>
              <a:ext uri="{FF2B5EF4-FFF2-40B4-BE49-F238E27FC236}">
                <a16:creationId xmlns:a16="http://schemas.microsoft.com/office/drawing/2014/main" id="{F97B6F2A-95D6-4161-A652-EC38C90F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09" y="3428999"/>
            <a:ext cx="4738456" cy="256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7568"/>
      </p:ext>
    </p:extLst>
  </p:cSld>
  <p:clrMapOvr>
    <a:masterClrMapping/>
  </p:clrMapOvr>
</p:sld>
</file>

<file path=ppt/theme/theme1.xml><?xml version="1.0" encoding="utf-8"?>
<a:theme xmlns:a="http://schemas.openxmlformats.org/drawingml/2006/main" name="Глибина">
  <a:themeElements>
    <a:clrScheme name="Глибина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Гли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и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TM04033923[[fn=Глибина]]</Template>
  <TotalTime>1512</TotalTime>
  <Words>1151</Words>
  <Application>Microsoft Office PowerPoint</Application>
  <PresentationFormat>Широкий екран</PresentationFormat>
  <Paragraphs>54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Глибина</vt:lpstr>
      <vt:lpstr>МОБІЛЬНИЙ  РЯТУВАЛЬНИЙ  ЦЕНТР  ШВИДКОГО  РЕАГУВАННЯ  ДЕРЖАВНОЇ  СЛУЖБИ  УКРАЇНИ  З  НАДЗВИЧАЙНИХ 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20</cp:revision>
  <dcterms:created xsi:type="dcterms:W3CDTF">2023-06-13T06:28:33Z</dcterms:created>
  <dcterms:modified xsi:type="dcterms:W3CDTF">2023-09-25T10:46:18Z</dcterms:modified>
</cp:coreProperties>
</file>