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6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z0801-18#n1031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06F7423-8738-41E8-A714-7CEF23F153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3B2763-5E29-4705-9E9D-729B5C2482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786" y="922020"/>
            <a:ext cx="1622429" cy="16224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EB6D4CD-D5B6-4562-A52C-89BE92ED3CC0}"/>
              </a:ext>
            </a:extLst>
          </p:cNvPr>
          <p:cNvSpPr txBox="1"/>
          <p:nvPr/>
        </p:nvSpPr>
        <p:spPr>
          <a:xfrm>
            <a:off x="0" y="3071210"/>
            <a:ext cx="9144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100" b="1" i="1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МОБІЛЬНИЙ РЯТУВАЛЬНИЙ ЦЕНТР ШВИДКОГО РЕАГУВАННЯ </a:t>
            </a:r>
            <a:br>
              <a:rPr lang="uk-UA" sz="2100" b="1" i="1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100" b="1" i="1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ДЕРЖАВНОЇ СЛУЖБИ УКРАЇНИ З НАДЗВИЧАЙНИХ СИТУАЦІЙ</a:t>
            </a:r>
            <a:endParaRPr lang="uk-UA" sz="21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4AD775-7037-4AB3-9CD5-9B755463383B}"/>
              </a:ext>
            </a:extLst>
          </p:cNvPr>
          <p:cNvSpPr txBox="1"/>
          <p:nvPr/>
        </p:nvSpPr>
        <p:spPr>
          <a:xfrm>
            <a:off x="0" y="4021451"/>
            <a:ext cx="9144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100" b="1" i="1" dirty="0"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ГРУПА ЛІКВІДАЦІЇ НАСЛІДКІВ НАДЗВИЧАЙНИХ СИТУАЦІЙ</a:t>
            </a:r>
          </a:p>
          <a:p>
            <a:pPr algn="ctr"/>
            <a:r>
              <a:rPr lang="uk-UA" sz="2100" b="1" i="1" dirty="0"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АВАРІЙНО-РЯТУВАЛЬНОЇ ЧАСТИНИ З ЛІКВІДАЦІЇ НАСЛІДКІВ НАДЗВИЧАЙНИХ СИТУАЦІЙ</a:t>
            </a:r>
          </a:p>
          <a:p>
            <a:pPr algn="ctr"/>
            <a:r>
              <a:rPr lang="uk-UA" sz="2100" b="1" i="1" dirty="0"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НАВЧАЛЬНА ГРУППА № 12</a:t>
            </a:r>
          </a:p>
        </p:txBody>
      </p:sp>
    </p:spTree>
    <p:extLst>
      <p:ext uri="{BB962C8B-B14F-4D97-AF65-F5344CB8AC3E}">
        <p14:creationId xmlns:p14="http://schemas.microsoft.com/office/powerpoint/2010/main" val="443843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9"/>
            <a:ext cx="7772400" cy="2736303"/>
          </a:xfrm>
        </p:spPr>
        <p:txBody>
          <a:bodyPr>
            <a:noAutofit/>
          </a:bodyPr>
          <a:lstStyle/>
          <a:p>
            <a:r>
              <a:rPr lang="uk-UA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Тема: Загальні принципи управління підрозділом в особливий період</a:t>
            </a:r>
          </a:p>
        </p:txBody>
      </p:sp>
    </p:spTree>
    <p:extLst>
      <p:ext uri="{BB962C8B-B14F-4D97-AF65-F5344CB8AC3E}">
        <p14:creationId xmlns:p14="http://schemas.microsoft.com/office/powerpoint/2010/main" val="1022012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80994" y="8721"/>
            <a:ext cx="3008313" cy="1162050"/>
          </a:xfrm>
        </p:spPr>
        <p:txBody>
          <a:bodyPr>
            <a:norm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Поняття про особливий період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Особливий період -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функціонування національної економіки, органів державної влади, інших державних органів,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місцевого самоврядування, Збройних Сил України, інших військових формувань, сил цивільного захисту, підприємств, установ і організацій, а також виконання громадянами України свого конституційного обов'язку щодо захисту Вітчизни, незалежності та територіальної цілісності України, який настає з моменту оголошення рішення про мобілізацію (крім цільової) або доведення його до виконавців стосовно прихованої мобілізації чи з моменту введення воєнного стану в Україні або в окремих її місцевостях та охоплює час мобілізації, воєнний час і частково відбудовний період після закінчення воєнних дій.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93226" cy="4597400"/>
          </a:xfrm>
        </p:spPr>
        <p:txBody>
          <a:bodyPr/>
          <a:lstStyle/>
          <a:p>
            <a:endParaRPr lang="uk-UA" dirty="0"/>
          </a:p>
        </p:txBody>
      </p:sp>
      <p:pic>
        <p:nvPicPr>
          <p:cNvPr id="2050" name="Picture 2" descr="C:\Users\vovan\OneDrive\Робочий стіл\6492c121b2315-saper-dsns_12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876" y="1412776"/>
            <a:ext cx="3130550" cy="459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617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Заходи які плануються до реалізації у особливий період 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приведення в готовність ЗСЦЗ, підвалів, інших заглиблених приміщень (протягом 12 годин);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прискорене будівництво передбачених планами на особливий період сховищ із промисловим та спрощеним обладнанням</a:t>
            </a:r>
          </a:p>
          <a:p>
            <a:r>
              <a:rPr lang="uk-UA" sz="2000" dirty="0"/>
              <a:t>дообладнання підвальних та інших заглиблених приміщень послідовно під простіші та підсилені укриття в зонах можливих сильних руйнувань під протирадіаційні укриття поза їх межами;</a:t>
            </a:r>
          </a:p>
          <a:p>
            <a:r>
              <a:rPr lang="uk-UA" sz="2000" dirty="0"/>
              <a:t>повсюдне будівництво простіших укриттів (перекритих щілин) для робітників і службовців НПЗ – протягом 24 годин.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Users\vovan\OneDrive\Робочий стіл\_укриття 200х200 право_Монтажная область 1-1000x100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16832"/>
            <a:ext cx="4038600" cy="3493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30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68250"/>
            <a:ext cx="8229600" cy="5721499"/>
          </a:xfrm>
        </p:spPr>
        <p:txBody>
          <a:bodyPr/>
          <a:lstStyle/>
          <a:p>
            <a:r>
              <a:rPr lang="uk-UA" dirty="0"/>
              <a:t>В особливий період органи управління та </a:t>
            </a:r>
            <a:r>
              <a:rPr lang="uk-UA" dirty="0" err="1"/>
              <a:t>пожежно</a:t>
            </a:r>
            <a:r>
              <a:rPr lang="uk-UA" dirty="0"/>
              <a:t>-рятувальні підрозділи ОРС ЦЗ діють відповідно до цього Статуту та з урахуванням особливостей, що визначаються Кодексом цивільного захисту України, Законами України «Про правовий режим воєнного стану», «Про мобілізаційну підготовку та мобілізацію», а також іншими нормативно-правовими актами.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00814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9B1BB3F2-7A0D-433E-9A17-EE7D1675D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uk-UA" sz="4400" dirty="0">
                <a:solidFill>
                  <a:schemeClr val="bg1"/>
                </a:solidFill>
              </a:rPr>
            </a:br>
            <a:endParaRPr lang="uk-UA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E6839D-4600-477A-B874-C86B1C60BC70}"/>
              </a:ext>
            </a:extLst>
          </p:cNvPr>
          <p:cNvSpPr txBox="1"/>
          <p:nvPr/>
        </p:nvSpPr>
        <p:spPr>
          <a:xfrm>
            <a:off x="323528" y="404664"/>
            <a:ext cx="85689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i="0" u="none" strike="noStrike" dirty="0">
                <a:effectLst/>
                <a:latin typeface="Times New Roman" panose="02020603050405020304" pitchFamily="18" charset="0"/>
              </a:rPr>
              <a:t>Організація управління та взаємодії</a:t>
            </a:r>
            <a:endParaRPr lang="uk-UA" sz="2400" b="0" i="0" dirty="0"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uk-UA" sz="2400" b="1" i="0" u="none" strike="noStrike" dirty="0">
                <a:effectLst/>
                <a:latin typeface="Times New Roman" panose="02020603050405020304" pitchFamily="18" charset="0"/>
              </a:rPr>
              <a:t>1. Основи організації управління під час загрози виникнення НС та ліквідації їх наслідків</a:t>
            </a:r>
            <a:endParaRPr lang="uk-UA" sz="2400" b="0" i="0" dirty="0"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uk-UA" sz="2400" b="0" i="0" dirty="0">
                <a:effectLst/>
                <a:latin typeface="Times New Roman" panose="02020603050405020304" pitchFamily="18" charset="0"/>
              </a:rPr>
              <a:t>1. Систему управління в НС складають:</a:t>
            </a:r>
          </a:p>
          <a:p>
            <a:pPr algn="just"/>
            <a:r>
              <a:rPr lang="uk-UA" sz="2400" b="0" i="0" dirty="0">
                <a:effectLst/>
                <a:latin typeface="Times New Roman" panose="02020603050405020304" pitchFamily="18" charset="0"/>
              </a:rPr>
              <a:t>органи управління - безпосередні (Керівник робіт із НС і Штаб з ліквідації НС) та координуючі (спеціальна комісія з ліквідації наслідків НС, комісії з питань техногенно-екологічної безпеки та НС);</a:t>
            </a:r>
          </a:p>
          <a:p>
            <a:pPr algn="just"/>
            <a:r>
              <a:rPr lang="uk-UA" sz="2400" b="0" i="0" dirty="0">
                <a:effectLst/>
                <a:latin typeface="Times New Roman" panose="02020603050405020304" pitchFamily="18" charset="0"/>
              </a:rPr>
              <a:t>пункти управління (стаціонарні та пересувні) та центри управління в НС;</a:t>
            </a:r>
          </a:p>
          <a:p>
            <a:pPr algn="just"/>
            <a:r>
              <a:rPr lang="uk-UA" sz="2400" b="0" i="0" dirty="0">
                <a:effectLst/>
                <a:latin typeface="Times New Roman" panose="02020603050405020304" pitchFamily="18" charset="0"/>
              </a:rPr>
              <a:t>системи зв’язку та інформатизації.</a:t>
            </a:r>
          </a:p>
          <a:p>
            <a:pPr algn="just"/>
            <a:r>
              <a:rPr lang="uk-UA" sz="2400" b="0" i="0" dirty="0">
                <a:effectLst/>
                <a:latin typeface="Times New Roman" panose="02020603050405020304" pitchFamily="18" charset="0"/>
              </a:rPr>
              <a:t>2. Система управління повинна мати високу ступінь готовності, забезпечувати надійність функціонування її складових та можливість як централізованого, так і безпосереднього управління підрозділами.</a:t>
            </a:r>
          </a:p>
        </p:txBody>
      </p:sp>
    </p:spTree>
    <p:extLst>
      <p:ext uri="{BB962C8B-B14F-4D97-AF65-F5344CB8AC3E}">
        <p14:creationId xmlns:p14="http://schemas.microsoft.com/office/powerpoint/2010/main" val="693812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B74ACB-230E-4FCE-91FD-4956BBF661B2}"/>
              </a:ext>
            </a:extLst>
          </p:cNvPr>
          <p:cNvSpPr txBox="1"/>
          <p:nvPr/>
        </p:nvSpPr>
        <p:spPr>
          <a:xfrm>
            <a:off x="29845" y="188640"/>
            <a:ext cx="8856984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i="0" u="none" strike="noStrike" dirty="0">
                <a:effectLst/>
                <a:latin typeface="Times New Roman" panose="02020603050405020304" pitchFamily="18" charset="0"/>
              </a:rPr>
              <a:t>2. Пересувні пункти управління</a:t>
            </a:r>
            <a:endParaRPr lang="uk-UA" sz="2400" b="0" i="0" dirty="0"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uk-UA" sz="2400" b="0" i="0" dirty="0">
                <a:effectLst/>
                <a:latin typeface="Times New Roman" panose="02020603050405020304" pitchFamily="18" charset="0"/>
              </a:rPr>
              <a:t>1. ППУ створюються на базі територіальних органів та аварійно-рятувальних формувань центрального підпорядкування ДСНС і розгортаються в зоні НС.</a:t>
            </a:r>
          </a:p>
          <a:p>
            <a:pPr algn="just"/>
            <a:r>
              <a:rPr lang="uk-UA" sz="2400" b="0" i="0" dirty="0">
                <a:effectLst/>
                <a:latin typeface="Times New Roman" panose="02020603050405020304" pitchFamily="18" charset="0"/>
              </a:rPr>
              <a:t>На ППУ розміщуються і працюють органи управління - члени спеціальної комісії з ліквідації наслідків НС, Керівник робіт із НС, начальник Штабу з ліквідації НС та робочі групи Штабу з ліквідації НС.</a:t>
            </a:r>
          </a:p>
          <a:p>
            <a:pPr algn="just"/>
            <a:r>
              <a:rPr lang="uk-UA" sz="2400" b="0" i="0" dirty="0">
                <a:effectLst/>
                <a:latin typeface="Times New Roman" panose="02020603050405020304" pitchFamily="18" charset="0"/>
              </a:rPr>
              <a:t>Переміщення ППУ здійснюється за рішенням Керівника робіт із НС, у разі раптового ускладнення обстановки - за рішенням керівника органу управління (підрозділу) ОРС ЦЗ, у підпорядкуванні якого знаходиться ППУ, з наступною доповіддю Керівнику робіт із НС.</a:t>
            </a:r>
          </a:p>
          <a:p>
            <a:pPr algn="just"/>
            <a:r>
              <a:rPr lang="uk-UA" sz="2400" b="0" i="0" dirty="0">
                <a:effectLst/>
                <a:latin typeface="Times New Roman" panose="02020603050405020304" pitchFamily="18" charset="0"/>
              </a:rPr>
              <a:t>Роботу на ППУ визначає начальник Штабу з ліквідації НС. У місці розгортання ППУ встановлюється особливий режим пересування і допуску.</a:t>
            </a:r>
          </a:p>
        </p:txBody>
      </p:sp>
    </p:spTree>
    <p:extLst>
      <p:ext uri="{BB962C8B-B14F-4D97-AF65-F5344CB8AC3E}">
        <p14:creationId xmlns:p14="http://schemas.microsoft.com/office/powerpoint/2010/main" val="1684294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EE951F4-E72B-4E03-B504-937F59FF10DF}"/>
              </a:ext>
            </a:extLst>
          </p:cNvPr>
          <p:cNvSpPr txBox="1"/>
          <p:nvPr/>
        </p:nvSpPr>
        <p:spPr>
          <a:xfrm>
            <a:off x="215516" y="692696"/>
            <a:ext cx="8712968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0" i="0" dirty="0">
                <a:effectLst/>
                <a:latin typeface="Times New Roman" panose="02020603050405020304" pitchFamily="18" charset="0"/>
              </a:rPr>
              <a:t>2. Територія для розгортання ППУ розмежовується на зони: адміністративну, господарську, автостоянки та контрольно-пропускного пункту.</a:t>
            </a:r>
          </a:p>
          <a:p>
            <a:pPr algn="just"/>
            <a:r>
              <a:rPr lang="uk-UA" sz="2400" b="0" i="0" dirty="0">
                <a:effectLst/>
                <a:latin typeface="Times New Roman" panose="02020603050405020304" pitchFamily="18" charset="0"/>
              </a:rPr>
              <a:t>Територія ППУ огороджується червоно-білою стрічкою, обладнується зовнішнім освітленням, між наметами розмічаються доріжки.</a:t>
            </a:r>
          </a:p>
          <a:p>
            <a:pPr algn="just"/>
            <a:r>
              <a:rPr lang="uk-UA" sz="2400" b="0" i="0" dirty="0">
                <a:effectLst/>
                <a:latin typeface="Times New Roman" panose="02020603050405020304" pitchFamily="18" charset="0"/>
              </a:rPr>
              <a:t>Розгортання ППУ здійснюється за прикладом, передбаченим у зразку розгортання пересувного пункту управління</a:t>
            </a:r>
          </a:p>
          <a:p>
            <a:pPr algn="just"/>
            <a:r>
              <a:rPr lang="uk-UA" sz="2400" b="0" i="0" dirty="0">
                <a:effectLst/>
                <a:latin typeface="Times New Roman" panose="02020603050405020304" pitchFamily="18" charset="0"/>
              </a:rPr>
              <a:t>3. На контрольно-пропускному пункті, біля наметів та пересувного вузла зв’язку встановлюються відповідні інформаційні знаки, зразки яких наведено в </a:t>
            </a:r>
            <a:r>
              <a:rPr lang="uk-UA" sz="2400" b="0" i="0" u="sng" dirty="0">
                <a:effectLst/>
                <a:latin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додатку 2</a:t>
            </a:r>
            <a:r>
              <a:rPr lang="uk-UA" sz="2400" b="0" i="0" dirty="0">
                <a:effectLst/>
                <a:latin typeface="Times New Roman" panose="02020603050405020304" pitchFamily="18" charset="0"/>
              </a:rPr>
              <a:t> до цього Статуту, на вході до адміністративної зони монтується щогла та піднімається прапор ДСНС.</a:t>
            </a:r>
          </a:p>
        </p:txBody>
      </p:sp>
    </p:spTree>
    <p:extLst>
      <p:ext uri="{BB962C8B-B14F-4D97-AF65-F5344CB8AC3E}">
        <p14:creationId xmlns:p14="http://schemas.microsoft.com/office/powerpoint/2010/main" val="1488816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584</Words>
  <Application>Microsoft Office PowerPoint</Application>
  <PresentationFormat>Екран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Презентація PowerPoint</vt:lpstr>
      <vt:lpstr>Тема: Загальні принципи управління підрозділом в особливий період</vt:lpstr>
      <vt:lpstr>Поняття про особливий період</vt:lpstr>
      <vt:lpstr>Заходи які плануються до реалізації у особливий період </vt:lpstr>
      <vt:lpstr>Презентація PowerPoint</vt:lpstr>
      <vt:lpstr> 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Тема:Загальні принципи управління підрозділом в особливий період</dc:title>
  <dc:creator>Володимир Гребенюк</dc:creator>
  <cp:lastModifiedBy>Микола Золотоніг</cp:lastModifiedBy>
  <cp:revision>9</cp:revision>
  <dcterms:created xsi:type="dcterms:W3CDTF">2023-09-20T08:52:09Z</dcterms:created>
  <dcterms:modified xsi:type="dcterms:W3CDTF">2023-09-25T08:19:27Z</dcterms:modified>
</cp:coreProperties>
</file>