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17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3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73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36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32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57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89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01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2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87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652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99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2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9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4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17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5403-17#n1321" TargetMode="External"/><Relationship Id="rId2" Type="http://schemas.openxmlformats.org/officeDocument/2006/relationships/hyperlink" Target="https://zakon.rada.gov.ua/laws/show/1700-1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>
              <a:spcBef>
                <a:spcPts val="0"/>
              </a:spcBef>
            </a:pP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>
              <a:spcBef>
                <a:spcPts val="0"/>
              </a:spcBef>
            </a:pP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528" y="1565565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3076930"/>
            <a:ext cx="10293927" cy="15517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про порядок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проходження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№ 593 </a:t>
            </a:r>
            <a:r>
              <a:rPr lang="ru-RU" sz="2800" b="1" strike="noStrike" dirty="0" err="1">
                <a:effectLst/>
                <a:latin typeface="Times New Roman" panose="02020603050405020304" pitchFamily="18" charset="0"/>
              </a:rPr>
              <a:t>від</a:t>
            </a:r>
            <a:r>
              <a:rPr lang="ru-RU" sz="2800" b="1" strike="noStrike" dirty="0">
                <a:effectLst/>
                <a:latin typeface="Times New Roman" panose="02020603050405020304" pitchFamily="18" charset="0"/>
              </a:rPr>
              <a:t> 11 липня 2013 р.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244B88-1015-F4C0-B4DB-C0FB98B9407F}"/>
              </a:ext>
            </a:extLst>
          </p:cNvPr>
          <p:cNvSpPr txBox="1"/>
          <p:nvPr/>
        </p:nvSpPr>
        <p:spPr>
          <a:xfrm>
            <a:off x="734291" y="1139225"/>
            <a:ext cx="108204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</a:rPr>
              <a:t>У цьому Положенні визначається порядок проходження служби цивільного захисту особами рядового і начальницького складу та регулюються питання, пов’язані з перебуванням громадян України (далі - громадяни) у добровільному порядку в резерві служби цивільного захисту.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</a:rPr>
              <a:t>Служба цивільного захисту є державною службою особливого характеру, яка забезпечує пожежну охорону, захист населення і територій від негативного впливу надзвичайних ситуацій, вживає заходів до запобігання і реагування на надзвичайні ситуації, ліквідації їх наслідків у мирний час та в особливий період.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</a:rPr>
              <a:t>Особами рядового і начальницького складу служби цивільного захисту (далі - особи рядового і начальницького складу) є громадяни, які у добровільному порядку прийняті на службу цивільного захисту за контрактом і яким присвоєно відповідно до цього Положення спеціальні звання.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</a:rPr>
              <a:t>Особи рядового і начальницького складу належать до персоналу (кадрів) ДСНС. Статус особи рядового і начальницького складу підтверджується службовим посвідченням, форма та порядок видачі якого встановлюються ДСНС.</a:t>
            </a:r>
          </a:p>
          <a:p>
            <a:pPr algn="ctr"/>
            <a:r>
              <a:rPr lang="uk-UA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Статус рятувальника підтверджується посвідченням, книжкою та жетоном рятувальника.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45499-6482-7668-6558-4123591E4A78}"/>
              </a:ext>
            </a:extLst>
          </p:cNvPr>
          <p:cNvSpPr txBox="1"/>
          <p:nvPr/>
        </p:nvSpPr>
        <p:spPr>
          <a:xfrm>
            <a:off x="3048000" y="39424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i="0" u="none" strike="noStrike" dirty="0">
                <a:effectLst/>
                <a:latin typeface="Times New Roman" panose="02020603050405020304" pitchFamily="18" charset="0"/>
              </a:rPr>
              <a:t>Загальні питання</a:t>
            </a:r>
            <a:endParaRPr lang="uk-UA" sz="4000" b="1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2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24644-EB66-0997-28CF-E6E3979355C5}"/>
              </a:ext>
            </a:extLst>
          </p:cNvPr>
          <p:cNvSpPr txBox="1"/>
          <p:nvPr/>
        </p:nvSpPr>
        <p:spPr>
          <a:xfrm>
            <a:off x="512618" y="543204"/>
            <a:ext cx="113884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рядового і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начальницького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зараховується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страхового стажу, стажу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стажу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до стажу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начальницького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є особами,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Законом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України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“Про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службу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Присягу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статті</a:t>
            </a:r>
            <a:r>
              <a:rPr lang="ru-RU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108 Кодексу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цивільного</a:t>
            </a:r>
            <a:r>
              <a:rPr lang="ru-RU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захисту</a:t>
            </a:r>
            <a:r>
              <a:rPr lang="ru-RU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України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</a:rPr>
              <a:t>Першим днем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проходження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вважається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день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громадянина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зарахування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в кадри ДСНС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присвоєння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йому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спеціального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на посаду в органах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підрозділах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Служба цивільного захисту закінчується</a:t>
            </a:r>
            <a:r>
              <a:rPr lang="uk-UA" sz="2000" b="0" i="0" dirty="0">
                <a:effectLst/>
                <a:latin typeface="Times New Roman" panose="02020603050405020304" pitchFamily="18" charset="0"/>
              </a:rPr>
              <a:t> у разі звільнення особи рядового чи начальницького складу із служби цивільного захисту, загибелі (смерті), визнання її судом безвісно відсутньою або оголошення померлою.</a:t>
            </a:r>
            <a:endParaRPr lang="ru-RU" sz="20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Останнім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днем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проходження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вважається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день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виключення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особи 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рядового і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складу з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кадрів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ДСНС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5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2ECA8-A929-B9BB-4F48-FA8B14BB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вважаються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такими,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виконують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службові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обов’язки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78835E-5BFB-5F2B-BC4A-7A453FAC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</a:rPr>
              <a:t>1) на території органу і підрозділу цивільного захисту або в іншому місці роботи (занять) протягом робочого (навчального) часу, включаючи перерви, встановлені розпорядком дня (розкладом занять);</a:t>
            </a:r>
          </a:p>
          <a:p>
            <a:pPr marL="0" indent="0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</a:rPr>
              <a:t>2) під час прямування на службу або із служби, службових поїздок, повернення до місця служби;</a:t>
            </a:r>
          </a:p>
          <a:p>
            <a:pPr marL="0" indent="0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</a:rPr>
              <a:t>3) під час перебування поза місцем розташування органу і підрозділу цивільного захисту, якщо під час такого перебування вони виконують свої обов’язки або направлені за наказом відповідного керівника (начальника).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411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71F07-89F5-5A85-2FB5-19C98C54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42" y="600722"/>
            <a:ext cx="11154208" cy="1326321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</a:rPr>
              <a:t>Склад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службі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поділяється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рядовий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начальницький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Начальницький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склад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поділяється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молодший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середній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, старший і </a:t>
            </a:r>
            <a:r>
              <a:rPr lang="ru-RU" sz="2400" b="0" i="0" dirty="0" err="1">
                <a:effectLst/>
                <a:latin typeface="Times New Roman" panose="02020603050405020304" pitchFamily="18" charset="0"/>
              </a:rPr>
              <a:t>вищий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.</a:t>
            </a:r>
            <a:endParaRPr lang="uk-U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CCD37-84BA-39F1-73FA-533B8456A5D6}"/>
              </a:ext>
            </a:extLst>
          </p:cNvPr>
          <p:cNvSpPr txBox="1"/>
          <p:nvPr/>
        </p:nvSpPr>
        <p:spPr>
          <a:xfrm>
            <a:off x="613142" y="2514700"/>
            <a:ext cx="50596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рядовий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склад 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рядовий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молодший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начальницький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склад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- сержант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майстер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-сержант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головний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майстер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-сержант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0691A-B4D8-83B1-E1FD-131B7BBB879E}"/>
              </a:ext>
            </a:extLst>
          </p:cNvPr>
          <p:cNvSpPr txBox="1"/>
          <p:nvPr/>
        </p:nvSpPr>
        <p:spPr>
          <a:xfrm>
            <a:off x="613142" y="4210353"/>
            <a:ext cx="5059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середній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начальницький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склад 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молодший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лейтенант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лейтенант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старший лейтенант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капітан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F00E1-278F-E5FF-DD4B-E6F6F7C12689}"/>
              </a:ext>
            </a:extLst>
          </p:cNvPr>
          <p:cNvSpPr txBox="1"/>
          <p:nvPr/>
        </p:nvSpPr>
        <p:spPr>
          <a:xfrm>
            <a:off x="1229713" y="1927043"/>
            <a:ext cx="1022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Особам рядового і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присвоюються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спеціальні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963F6-E753-F976-81D9-FC864D025315}"/>
              </a:ext>
            </a:extLst>
          </p:cNvPr>
          <p:cNvSpPr txBox="1"/>
          <p:nvPr/>
        </p:nvSpPr>
        <p:spPr>
          <a:xfrm>
            <a:off x="5672830" y="2514700"/>
            <a:ext cx="609452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endParaRPr lang="ru-RU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старший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начальницький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склад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- майор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підполковник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полковник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spcBef>
                <a:spcPts val="600"/>
              </a:spcBef>
            </a:pPr>
            <a:endParaRPr lang="ru-RU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вищий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начальницький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склад 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- генерал-майор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генерал-лейтенант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генерал-полковник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генерал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84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1E70BD-3064-0626-3094-F5F5D90F5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89" y="222876"/>
            <a:ext cx="11417289" cy="26623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i="0" dirty="0" err="1">
                <a:effectLst/>
                <a:latin typeface="Times New Roman" panose="02020603050405020304" pitchFamily="18" charset="0"/>
              </a:rPr>
              <a:t>Граничний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effectLst/>
                <a:latin typeface="Times New Roman" panose="02020603050405020304" pitchFamily="18" charset="0"/>
              </a:rPr>
              <a:t>вік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effectLst/>
                <a:latin typeface="Times New Roman" panose="02020603050405020304" pitchFamily="18" charset="0"/>
              </a:rPr>
              <a:t>перебування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sz="2800" b="1" i="0" dirty="0" err="1">
                <a:effectLst/>
                <a:latin typeface="Times New Roman" panose="02020603050405020304" pitchFamily="18" charset="0"/>
              </a:rPr>
              <a:t>службі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effectLst/>
                <a:latin typeface="Times New Roman" panose="02020603050405020304" pitchFamily="18" charset="0"/>
              </a:rPr>
              <a:t>встановлюється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1) для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рядового,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молодшого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середнього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складу - 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 50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2) для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старшого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складу - 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 55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3) для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вищого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складу - 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 60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4) для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резерві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- 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 60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8B734-ED13-EECC-F782-ABA706B73601}"/>
              </a:ext>
            </a:extLst>
          </p:cNvPr>
          <p:cNvSpPr txBox="1"/>
          <p:nvPr/>
        </p:nvSpPr>
        <p:spPr>
          <a:xfrm>
            <a:off x="398889" y="3012112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складу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високу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професійну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підготовку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досвід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практичної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займаній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посаді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визнані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придатними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за станом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здоров’я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для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проходження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можуть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залишені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рішенням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керівника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органу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підрозділу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якому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надано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право на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підписання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контракту, на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понад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граничний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п’яти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а особам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складу,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проходять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службу в закладах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освіти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наукових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установах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науковий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вчене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-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 десяти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Роботи в ділі»: група робототехніки аварійно-рятувального загону  спецпризначення запрацювала в ДСНС області - Черкаська обласна державна  адміністрація">
            <a:extLst>
              <a:ext uri="{FF2B5EF4-FFF2-40B4-BE49-F238E27FC236}">
                <a16:creationId xmlns:a16="http://schemas.microsoft.com/office/drawing/2014/main" id="{02770681-1F28-26A1-F350-1514586E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98" y="3158508"/>
            <a:ext cx="4068804" cy="27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5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7E0A98-527E-D284-2054-0F50CA3E8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02" y="329408"/>
            <a:ext cx="11674741" cy="2031325"/>
          </a:xfrm>
        </p:spPr>
        <p:txBody>
          <a:bodyPr/>
          <a:lstStyle/>
          <a:p>
            <a:pPr marL="0" indent="0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</a:rPr>
              <a:t>Для осіб рядового і начальницького складу встановлюється </a:t>
            </a:r>
            <a:r>
              <a:rPr lang="uk-U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п’ятиденний 40-годинний робочий тиждень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з двома вихідними днями, а для осіб рядового і начальницького складу, курсантів (слухачів) закладів вищої освіти із специфічними умовами навчання, які належать до сфери управління центрального органу виконавчої влади, що реалізує державну політику у сфері цивільного захисту, або їх відокремлених структурних підрозділів - шестиденний робочий тиждень з одним днем відпочинку.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9949A-0509-EB70-3C1A-76716477E148}"/>
              </a:ext>
            </a:extLst>
          </p:cNvPr>
          <p:cNvSpPr txBox="1"/>
          <p:nvPr/>
        </p:nvSpPr>
        <p:spPr>
          <a:xfrm>
            <a:off x="274602" y="2333373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Несення внутрішньої, гарнізонної та караульної служби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особами рядового і начальницького складу може здійснюватися понад установлену тривалість робочого часу.</a:t>
            </a: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При змінному режимі служби встановлюється однакова тривалість денної, вечірньої та нічної зміни.</a:t>
            </a: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У разі виконання службових обов’язків понад установлену тривалість робочого часу надається час для відпочинку протягом двох наступних місяців.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81C7B-2BFA-4B7C-FC5F-C82431E67FCB}"/>
              </a:ext>
            </a:extLst>
          </p:cNvPr>
          <p:cNvSpPr txBox="1"/>
          <p:nvPr/>
        </p:nvSpPr>
        <p:spPr>
          <a:xfrm>
            <a:off x="6111972" y="4497267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 разі встановлення режимів підвищеної готовності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, надзвичайної ситуації, надзвичайного стану, а також проведення аварійно-рятувальних та інших невідкладних робіт, гасіння пожеж, ліквідації наслідків надзвичайних ситуацій особи рядового і начальницького складу несуть службу понад установлену тривалість робочого часу, а також у вихідні, святкові та неробочі дні.</a:t>
            </a:r>
            <a:endParaRPr lang="uk-UA" dirty="0"/>
          </a:p>
        </p:txBody>
      </p:sp>
      <p:pic>
        <p:nvPicPr>
          <p:cNvPr id="2050" name="Picture 2" descr="ДСНС перейшла на посилений режим служби - Korrespondent.net">
            <a:extLst>
              <a:ext uri="{FF2B5EF4-FFF2-40B4-BE49-F238E27FC236}">
                <a16:creationId xmlns:a16="http://schemas.microsoft.com/office/drawing/2014/main" id="{0E5491E8-B8E1-D968-F105-7B8687A0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72" y="4641696"/>
            <a:ext cx="3203883" cy="20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оловне управління ДСНС України у Кіровоградській області | Урядова  організація">
            <a:extLst>
              <a:ext uri="{FF2B5EF4-FFF2-40B4-BE49-F238E27FC236}">
                <a16:creationId xmlns:a16="http://schemas.microsoft.com/office/drawing/2014/main" id="{1B215184-2A82-1398-61E9-78A79111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16" y="2333373"/>
            <a:ext cx="3107155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84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TM03457503[[fn=Цитований текст]]</Template>
  <TotalTime>152</TotalTime>
  <Words>942</Words>
  <Application>Microsoft Office PowerPoint</Application>
  <PresentationFormat>Широкий екран</PresentationFormat>
  <Paragraphs>43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Rockwell</vt:lpstr>
      <vt:lpstr>Times New Roman</vt:lpstr>
      <vt:lpstr>Damask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Особи рядового і начальницького складу вважаються такими, що виконують службові обов’язки:</vt:lpstr>
      <vt:lpstr>Склад осіб, які перебувають на службі цивільного захисту, поділяється на рядовий і начальницький. Начальницький склад поділяється на молодший, середній, старший і вищий.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MOH</cp:lastModifiedBy>
  <cp:revision>17</cp:revision>
  <dcterms:created xsi:type="dcterms:W3CDTF">2023-06-13T06:28:33Z</dcterms:created>
  <dcterms:modified xsi:type="dcterms:W3CDTF">2023-09-02T16:54:24Z</dcterms:modified>
</cp:coreProperties>
</file>